
<file path=[Content_Types].xml><?xml version="1.0" encoding="utf-8"?>
<Types xmlns="http://schemas.openxmlformats.org/package/2006/content-types">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notesMasters/notesMaster1.xml" ContentType="application/vnd.openxmlformats-officedocument.presentationml.notesMaster+xml"/>
  <Override PartName="/ppt/notesMasters/_rels/notes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slideMasters/_rels/slideMaster5.xml.rels" ContentType="application/vnd.openxmlformats-package.relationships+xml"/>
  <Override PartName="/ppt/notesSlides/notesSlide9.xml" ContentType="application/vnd.openxmlformats-officedocument.presentationml.notesSlide+xml"/>
  <Override PartName="/ppt/notesSlides/notesSlide173.xml" ContentType="application/vnd.openxmlformats-officedocument.presentationml.notesSlide+xml"/>
  <Override PartName="/ppt/notesSlides/notesSlide1.xml" ContentType="application/vnd.openxmlformats-officedocument.presentationml.notesSlide+xml"/>
  <Override PartName="/ppt/notesSlides/notesSlide53.xml" ContentType="application/vnd.openxmlformats-officedocument.presentationml.notesSlide+xml"/>
  <Override PartName="/ppt/notesSlides/notesSlide174.xml" ContentType="application/vnd.openxmlformats-officedocument.presentationml.notesSlide+xml"/>
  <Override PartName="/ppt/notesSlides/notesSlide2.xml" ContentType="application/vnd.openxmlformats-officedocument.presentationml.notesSlide+xml"/>
  <Override PartName="/ppt/notesSlides/notesSlide54.xml" ContentType="application/vnd.openxmlformats-officedocument.presentationml.notesSlide+xml"/>
  <Override PartName="/ppt/notesSlides/notesSlide175.xml" ContentType="application/vnd.openxmlformats-officedocument.presentationml.notesSlide+xml"/>
  <Override PartName="/ppt/notesSlides/notesSlide3.xml" ContentType="application/vnd.openxmlformats-officedocument.presentationml.notesSlide+xml"/>
  <Override PartName="/ppt/notesSlides/notesSlide55.xml" ContentType="application/vnd.openxmlformats-officedocument.presentationml.notesSlide+xml"/>
  <Override PartName="/ppt/notesSlides/notesSlide176.xml" ContentType="application/vnd.openxmlformats-officedocument.presentationml.notesSlide+xml"/>
  <Override PartName="/ppt/notesSlides/notesSlide4.xml" ContentType="application/vnd.openxmlformats-officedocument.presentationml.notesSlide+xml"/>
  <Override PartName="/ppt/notesSlides/notesSlide56.xml" ContentType="application/vnd.openxmlformats-officedocument.presentationml.notesSlide+xml"/>
  <Override PartName="/ppt/notesSlides/notesSlide177.xml" ContentType="application/vnd.openxmlformats-officedocument.presentationml.notesSlide+xml"/>
  <Override PartName="/ppt/notesSlides/notesSlide5.xml" ContentType="application/vnd.openxmlformats-officedocument.presentationml.notesSlide+xml"/>
  <Override PartName="/ppt/notesSlides/notesSlide57.xml" ContentType="application/vnd.openxmlformats-officedocument.presentationml.notesSlide+xml"/>
  <Override PartName="/ppt/notesSlides/notesSlide178.xml" ContentType="application/vnd.openxmlformats-officedocument.presentationml.notesSlide+xml"/>
  <Override PartName="/ppt/notesSlides/notesSlide6.xml" ContentType="application/vnd.openxmlformats-officedocument.presentationml.notesSlide+xml"/>
  <Override PartName="/ppt/notesSlides/notesSlide58.xml" ContentType="application/vnd.openxmlformats-officedocument.presentationml.notesSlide+xml"/>
  <Override PartName="/ppt/notesSlides/notesSlide179.xml" ContentType="application/vnd.openxmlformats-officedocument.presentationml.notesSlide+xml"/>
  <Override PartName="/ppt/notesSlides/notesSlide7.xml" ContentType="application/vnd.openxmlformats-officedocument.presentationml.notesSlide+xml"/>
  <Override PartName="/ppt/notesSlides/notesSlide59.xml" ContentType="application/vnd.openxmlformats-officedocument.presentationml.notesSlide+xml"/>
  <Override PartName="/ppt/notesSlides/notesSlide8.xml" ContentType="application/vnd.openxmlformats-officedocument.presentationml.notesSlide+xml"/>
  <Override PartName="/ppt/notesSlides/notesSlide130.xml" ContentType="application/vnd.openxmlformats-officedocument.presentationml.notesSlide+xml"/>
  <Override PartName="/ppt/notesSlides/notesSlide10.xml" ContentType="application/vnd.openxmlformats-officedocument.presentationml.notesSlide+xml"/>
  <Override PartName="/ppt/notesSlides/notesSlide131.xml" ContentType="application/vnd.openxmlformats-officedocument.presentationml.notesSlide+xml"/>
  <Override PartName="/ppt/notesSlides/notesSlide11.xml" ContentType="application/vnd.openxmlformats-officedocument.presentationml.notesSlide+xml"/>
  <Override PartName="/ppt/notesSlides/notesSlide132.xml" ContentType="application/vnd.openxmlformats-officedocument.presentationml.notesSlide+xml"/>
  <Override PartName="/ppt/notesSlides/notesSlide12.xml" ContentType="application/vnd.openxmlformats-officedocument.presentationml.notesSlide+xml"/>
  <Override PartName="/ppt/notesSlides/notesSlide133.xml" ContentType="application/vnd.openxmlformats-officedocument.presentationml.notesSlide+xml"/>
  <Override PartName="/ppt/notesSlides/notesSlide13.xml" ContentType="application/vnd.openxmlformats-officedocument.presentationml.notesSlide+xml"/>
  <Override PartName="/ppt/notesSlides/notesSlide134.xml" ContentType="application/vnd.openxmlformats-officedocument.presentationml.notesSlide+xml"/>
  <Override PartName="/ppt/notesSlides/notesSlide14.xml" ContentType="application/vnd.openxmlformats-officedocument.presentationml.notesSlide+xml"/>
  <Override PartName="/ppt/notesSlides/notesSlide135.xml" ContentType="application/vnd.openxmlformats-officedocument.presentationml.notesSlide+xml"/>
  <Override PartName="/ppt/notesSlides/notesSlide15.xml" ContentType="application/vnd.openxmlformats-officedocument.presentationml.notesSlide+xml"/>
  <Override PartName="/ppt/notesSlides/notesSlide136.xml" ContentType="application/vnd.openxmlformats-officedocument.presentationml.notesSlide+xml"/>
  <Override PartName="/ppt/notesSlides/notesSlide16.xml" ContentType="application/vnd.openxmlformats-officedocument.presentationml.notesSlide+xml"/>
  <Override PartName="/ppt/notesSlides/notesSlide137.xml" ContentType="application/vnd.openxmlformats-officedocument.presentationml.notesSlide+xml"/>
  <Override PartName="/ppt/notesSlides/notesSlide17.xml" ContentType="application/vnd.openxmlformats-officedocument.presentationml.notesSlide+xml"/>
  <Override PartName="/ppt/notesSlides/notesSlide138.xml" ContentType="application/vnd.openxmlformats-officedocument.presentationml.notesSlide+xml"/>
  <Override PartName="/ppt/notesSlides/notesSlide18.xml" ContentType="application/vnd.openxmlformats-officedocument.presentationml.notesSlide+xml"/>
  <Override PartName="/ppt/notesSlides/notesSlide139.xml" ContentType="application/vnd.openxmlformats-officedocument.presentationml.notesSlide+xml"/>
  <Override PartName="/ppt/notesSlides/notesSlide19.xml" ContentType="application/vnd.openxmlformats-officedocument.presentationml.notesSlide+xml"/>
  <Override PartName="/ppt/notesSlides/notesSlide140.xml" ContentType="application/vnd.openxmlformats-officedocument.presentationml.notesSlide+xml"/>
  <Override PartName="/ppt/notesSlides/notesSlide20.xml" ContentType="application/vnd.openxmlformats-officedocument.presentationml.notesSlide+xml"/>
  <Override PartName="/ppt/notesSlides/notesSlide141.xml" ContentType="application/vnd.openxmlformats-officedocument.presentationml.notesSlide+xml"/>
  <Override PartName="/ppt/notesSlides/notesSlide21.xml" ContentType="application/vnd.openxmlformats-officedocument.presentationml.notesSlide+xml"/>
  <Override PartName="/ppt/notesSlides/notesSlide142.xml" ContentType="application/vnd.openxmlformats-officedocument.presentationml.notesSlide+xml"/>
  <Override PartName="/ppt/notesSlides/notesSlide22.xml" ContentType="application/vnd.openxmlformats-officedocument.presentationml.notesSlide+xml"/>
  <Override PartName="/ppt/notesSlides/notesSlide143.xml" ContentType="application/vnd.openxmlformats-officedocument.presentationml.notesSlide+xml"/>
  <Override PartName="/ppt/notesSlides/notesSlide23.xml" ContentType="application/vnd.openxmlformats-officedocument.presentationml.notesSlide+xml"/>
  <Override PartName="/ppt/notesSlides/notesSlide144.xml" ContentType="application/vnd.openxmlformats-officedocument.presentationml.notesSlide+xml"/>
  <Override PartName="/ppt/notesSlides/notesSlide24.xml" ContentType="application/vnd.openxmlformats-officedocument.presentationml.notesSlide+xml"/>
  <Override PartName="/ppt/notesSlides/notesSlide145.xml" ContentType="application/vnd.openxmlformats-officedocument.presentationml.notesSlide+xml"/>
  <Override PartName="/ppt/notesSlides/notesSlide25.xml" ContentType="application/vnd.openxmlformats-officedocument.presentationml.notesSlide+xml"/>
  <Override PartName="/ppt/notesSlides/notesSlide146.xml" ContentType="application/vnd.openxmlformats-officedocument.presentationml.notesSlide+xml"/>
  <Override PartName="/ppt/notesSlides/notesSlide26.xml" ContentType="application/vnd.openxmlformats-officedocument.presentationml.notesSlide+xml"/>
  <Override PartName="/ppt/notesSlides/notesSlide147.xml" ContentType="application/vnd.openxmlformats-officedocument.presentationml.notesSlide+xml"/>
  <Override PartName="/ppt/notesSlides/notesSlide27.xml" ContentType="application/vnd.openxmlformats-officedocument.presentationml.notesSlide+xml"/>
  <Override PartName="/ppt/notesSlides/notesSlide148.xml" ContentType="application/vnd.openxmlformats-officedocument.presentationml.notesSlide+xml"/>
  <Override PartName="/ppt/notesSlides/notesSlide28.xml" ContentType="application/vnd.openxmlformats-officedocument.presentationml.notesSlide+xml"/>
  <Override PartName="/ppt/notesSlides/notesSlide149.xml" ContentType="application/vnd.openxmlformats-officedocument.presentationml.notesSlide+xml"/>
  <Override PartName="/ppt/notesSlides/notesSlide29.xml" ContentType="application/vnd.openxmlformats-officedocument.presentationml.notesSlide+xml"/>
  <Override PartName="/ppt/notesSlides/notesSlide307.xml" ContentType="application/vnd.openxmlformats-officedocument.presentationml.notesSlide+xml"/>
  <Override PartName="/ppt/notesSlides/notesSlide150.xml" ContentType="application/vnd.openxmlformats-officedocument.presentationml.notesSlide+xml"/>
  <Override PartName="/ppt/notesSlides/notesSlide30.xml" ContentType="application/vnd.openxmlformats-officedocument.presentationml.notesSlide+xml"/>
  <Override PartName="/ppt/notesSlides/notesSlide308.xml" ContentType="application/vnd.openxmlformats-officedocument.presentationml.notesSlide+xml"/>
  <Override PartName="/ppt/notesSlides/notesSlide151.xml" ContentType="application/vnd.openxmlformats-officedocument.presentationml.notesSlide+xml"/>
  <Override PartName="/ppt/notesSlides/notesSlide31.xml" ContentType="application/vnd.openxmlformats-officedocument.presentationml.notesSlide+xml"/>
  <Override PartName="/ppt/notesSlides/notesSlide309.xml" ContentType="application/vnd.openxmlformats-officedocument.presentationml.notesSlide+xml"/>
  <Override PartName="/ppt/notesSlides/notesSlide152.xml" ContentType="application/vnd.openxmlformats-officedocument.presentationml.notesSlide+xml"/>
  <Override PartName="/ppt/notesSlides/notesSlide32.xml" ContentType="application/vnd.openxmlformats-officedocument.presentationml.notesSlide+xml"/>
  <Override PartName="/ppt/notesSlides/notesSlide153.xml" ContentType="application/vnd.openxmlformats-officedocument.presentationml.notesSlide+xml"/>
  <Override PartName="/ppt/notesSlides/notesSlide33.xml" ContentType="application/vnd.openxmlformats-officedocument.presentationml.notesSlide+xml"/>
  <Override PartName="/ppt/notesSlides/notesSlide154.xml" ContentType="application/vnd.openxmlformats-officedocument.presentationml.notesSlide+xml"/>
  <Override PartName="/ppt/notesSlides/notesSlide34.xml" ContentType="application/vnd.openxmlformats-officedocument.presentationml.notesSlide+xml"/>
  <Override PartName="/ppt/notesSlides/notesSlide155.xml" ContentType="application/vnd.openxmlformats-officedocument.presentationml.notesSlide+xml"/>
  <Override PartName="/ppt/notesSlides/notesSlide35.xml" ContentType="application/vnd.openxmlformats-officedocument.presentationml.notesSlide+xml"/>
  <Override PartName="/ppt/notesSlides/notesSlide156.xml" ContentType="application/vnd.openxmlformats-officedocument.presentationml.notesSlide+xml"/>
  <Override PartName="/ppt/notesSlides/notesSlide36.xml" ContentType="application/vnd.openxmlformats-officedocument.presentationml.notesSlide+xml"/>
  <Override PartName="/ppt/notesSlides/notesSlide157.xml" ContentType="application/vnd.openxmlformats-officedocument.presentationml.notesSlide+xml"/>
  <Override PartName="/ppt/notesSlides/notesSlide37.xml" ContentType="application/vnd.openxmlformats-officedocument.presentationml.notesSlide+xml"/>
  <Override PartName="/ppt/notesSlides/notesSlide158.xml" ContentType="application/vnd.openxmlformats-officedocument.presentationml.notesSlide+xml"/>
  <Override PartName="/ppt/notesSlides/notesSlide38.xml" ContentType="application/vnd.openxmlformats-officedocument.presentationml.notesSlide+xml"/>
  <Override PartName="/ppt/notesSlides/notesSlide159.xml" ContentType="application/vnd.openxmlformats-officedocument.presentationml.notesSlide+xml"/>
  <Override PartName="/ppt/notesSlides/notesSlide39.xml" ContentType="application/vnd.openxmlformats-officedocument.presentationml.notesSlide+xml"/>
  <Override PartName="/ppt/notesSlides/notesSlide160.xml" ContentType="application/vnd.openxmlformats-officedocument.presentationml.notesSlide+xml"/>
  <Override PartName="/ppt/notesSlides/notesSlide40.xml" ContentType="application/vnd.openxmlformats-officedocument.presentationml.notesSlide+xml"/>
  <Override PartName="/ppt/notesSlides/notesSlide161.xml" ContentType="application/vnd.openxmlformats-officedocument.presentationml.notesSlide+xml"/>
  <Override PartName="/ppt/notesSlides/notesSlide41.xml" ContentType="application/vnd.openxmlformats-officedocument.presentationml.notesSlide+xml"/>
  <Override PartName="/ppt/notesSlides/notesSlide162.xml" ContentType="application/vnd.openxmlformats-officedocument.presentationml.notesSlide+xml"/>
  <Override PartName="/ppt/notesSlides/notesSlide42.xml" ContentType="application/vnd.openxmlformats-officedocument.presentationml.notesSlide+xml"/>
  <Override PartName="/ppt/notesSlides/notesSlide163.xml" ContentType="application/vnd.openxmlformats-officedocument.presentationml.notesSlide+xml"/>
  <Override PartName="/ppt/notesSlides/notesSlide43.xml" ContentType="application/vnd.openxmlformats-officedocument.presentationml.notesSlide+xml"/>
  <Override PartName="/ppt/notesSlides/notesSlide164.xml" ContentType="application/vnd.openxmlformats-officedocument.presentationml.notesSlide+xml"/>
  <Override PartName="/ppt/notesSlides/notesSlide44.xml" ContentType="application/vnd.openxmlformats-officedocument.presentationml.notesSlide+xml"/>
  <Override PartName="/ppt/notesSlides/notesSlide165.xml" ContentType="application/vnd.openxmlformats-officedocument.presentationml.notesSlide+xml"/>
  <Override PartName="/ppt/notesSlides/notesSlide45.xml" ContentType="application/vnd.openxmlformats-officedocument.presentationml.notesSlide+xml"/>
  <Override PartName="/ppt/notesSlides/notesSlide166.xml" ContentType="application/vnd.openxmlformats-officedocument.presentationml.notesSlide+xml"/>
  <Override PartName="/ppt/notesSlides/notesSlide46.xml" ContentType="application/vnd.openxmlformats-officedocument.presentationml.notesSlide+xml"/>
  <Override PartName="/ppt/notesSlides/notesSlide167.xml" ContentType="application/vnd.openxmlformats-officedocument.presentationml.notesSlide+xml"/>
  <Override PartName="/ppt/notesSlides/notesSlide47.xml" ContentType="application/vnd.openxmlformats-officedocument.presentationml.notesSlide+xml"/>
  <Override PartName="/ppt/notesSlides/notesSlide168.xml" ContentType="application/vnd.openxmlformats-officedocument.presentationml.notesSlide+xml"/>
  <Override PartName="/ppt/notesSlides/notesSlide48.xml" ContentType="application/vnd.openxmlformats-officedocument.presentationml.notesSlide+xml"/>
  <Override PartName="/ppt/notesSlides/notesSlide169.xml" ContentType="application/vnd.openxmlformats-officedocument.presentationml.notesSlide+xml"/>
  <Override PartName="/ppt/notesSlides/notesSlide49.xml" ContentType="application/vnd.openxmlformats-officedocument.presentationml.notesSlide+xml"/>
  <Override PartName="/ppt/notesSlides/notesSlide170.xml" ContentType="application/vnd.openxmlformats-officedocument.presentationml.notesSlide+xml"/>
  <Override PartName="/ppt/notesSlides/notesSlide50.xml" ContentType="application/vnd.openxmlformats-officedocument.presentationml.notesSlide+xml"/>
  <Override PartName="/ppt/notesSlides/notesSlide171.xml" ContentType="application/vnd.openxmlformats-officedocument.presentationml.notesSlide+xml"/>
  <Override PartName="/ppt/notesSlides/notesSlide51.xml" ContentType="application/vnd.openxmlformats-officedocument.presentationml.notesSlide+xml"/>
  <Override PartName="/ppt/notesSlides/notesSlide172.xml" ContentType="application/vnd.openxmlformats-officedocument.presentationml.notesSlide+xml"/>
  <Override PartName="/ppt/notesSlides/notesSlide52.xml" ContentType="application/vnd.openxmlformats-officedocument.presentationml.notesSlide+xml"/>
  <Override PartName="/ppt/notesSlides/notesSlide180.xml" ContentType="application/vnd.openxmlformats-officedocument.presentationml.notesSlide+xml"/>
  <Override PartName="/ppt/notesSlides/notesSlide60.xml" ContentType="application/vnd.openxmlformats-officedocument.presentationml.notesSlide+xml"/>
  <Override PartName="/ppt/notesSlides/notesSlide181.xml" ContentType="application/vnd.openxmlformats-officedocument.presentationml.notesSlide+xml"/>
  <Override PartName="/ppt/notesSlides/notesSlide61.xml" ContentType="application/vnd.openxmlformats-officedocument.presentationml.notesSlide+xml"/>
  <Override PartName="/ppt/notesSlides/notesSlide182.xml" ContentType="application/vnd.openxmlformats-officedocument.presentationml.notesSlide+xml"/>
  <Override PartName="/ppt/notesSlides/notesSlide62.xml" ContentType="application/vnd.openxmlformats-officedocument.presentationml.notesSlide+xml"/>
  <Override PartName="/ppt/notesSlides/notesSlide183.xml" ContentType="application/vnd.openxmlformats-officedocument.presentationml.notesSlide+xml"/>
  <Override PartName="/ppt/notesSlides/notesSlide63.xml" ContentType="application/vnd.openxmlformats-officedocument.presentationml.notesSlide+xml"/>
  <Override PartName="/ppt/notesSlides/notesSlide184.xml" ContentType="application/vnd.openxmlformats-officedocument.presentationml.notesSlide+xml"/>
  <Override PartName="/ppt/notesSlides/notesSlide64.xml" ContentType="application/vnd.openxmlformats-officedocument.presentationml.notesSlide+xml"/>
  <Override PartName="/ppt/notesSlides/notesSlide185.xml" ContentType="application/vnd.openxmlformats-officedocument.presentationml.notesSlide+xml"/>
  <Override PartName="/ppt/notesSlides/notesSlide65.xml" ContentType="application/vnd.openxmlformats-officedocument.presentationml.notesSlide+xml"/>
  <Override PartName="/ppt/notesSlides/notesSlide186.xml" ContentType="application/vnd.openxmlformats-officedocument.presentationml.notesSlide+xml"/>
  <Override PartName="/ppt/notesSlides/notesSlide66.xml" ContentType="application/vnd.openxmlformats-officedocument.presentationml.notesSlide+xml"/>
  <Override PartName="/ppt/notesSlides/notesSlide187.xml" ContentType="application/vnd.openxmlformats-officedocument.presentationml.notesSlide+xml"/>
  <Override PartName="/ppt/notesSlides/notesSlide67.xml" ContentType="application/vnd.openxmlformats-officedocument.presentationml.notesSlide+xml"/>
  <Override PartName="/ppt/notesSlides/notesSlide188.xml" ContentType="application/vnd.openxmlformats-officedocument.presentationml.notesSlide+xml"/>
  <Override PartName="/ppt/notesSlides/notesSlide68.xml" ContentType="application/vnd.openxmlformats-officedocument.presentationml.notesSlide+xml"/>
  <Override PartName="/ppt/notesSlides/notesSlide189.xml" ContentType="application/vnd.openxmlformats-officedocument.presentationml.notesSlide+xml"/>
  <Override PartName="/ppt/notesSlides/notesSlide69.xml" ContentType="application/vnd.openxmlformats-officedocument.presentationml.notesSlide+xml"/>
  <Override PartName="/ppt/notesSlides/notesSlide190.xml" ContentType="application/vnd.openxmlformats-officedocument.presentationml.notesSlide+xml"/>
  <Override PartName="/ppt/notesSlides/notesSlide70.xml" ContentType="application/vnd.openxmlformats-officedocument.presentationml.notesSlide+xml"/>
  <Override PartName="/ppt/notesSlides/notesSlide191.xml" ContentType="application/vnd.openxmlformats-officedocument.presentationml.notesSlide+xml"/>
  <Override PartName="/ppt/notesSlides/notesSlide71.xml" ContentType="application/vnd.openxmlformats-officedocument.presentationml.notesSlide+xml"/>
  <Override PartName="/ppt/notesSlides/notesSlide192.xml" ContentType="application/vnd.openxmlformats-officedocument.presentationml.notesSlide+xml"/>
  <Override PartName="/ppt/notesSlides/notesSlide72.xml" ContentType="application/vnd.openxmlformats-officedocument.presentationml.notesSlide+xml"/>
  <Override PartName="/ppt/notesSlides/notesSlide193.xml" ContentType="application/vnd.openxmlformats-officedocument.presentationml.notesSlide+xml"/>
  <Override PartName="/ppt/notesSlides/notesSlide73.xml" ContentType="application/vnd.openxmlformats-officedocument.presentationml.notesSlide+xml"/>
  <Override PartName="/ppt/notesSlides/notesSlide194.xml" ContentType="application/vnd.openxmlformats-officedocument.presentationml.notesSlide+xml"/>
  <Override PartName="/ppt/notesSlides/notesSlide74.xml" ContentType="application/vnd.openxmlformats-officedocument.presentationml.notesSlide+xml"/>
  <Override PartName="/ppt/notesSlides/notesSlide195.xml" ContentType="application/vnd.openxmlformats-officedocument.presentationml.notesSlide+xml"/>
  <Override PartName="/ppt/notesSlides/notesSlide75.xml" ContentType="application/vnd.openxmlformats-officedocument.presentationml.notesSlide+xml"/>
  <Override PartName="/ppt/notesSlides/notesSlide196.xml" ContentType="application/vnd.openxmlformats-officedocument.presentationml.notesSlide+xml"/>
  <Override PartName="/ppt/notesSlides/notesSlide76.xml" ContentType="application/vnd.openxmlformats-officedocument.presentationml.notesSlide+xml"/>
  <Override PartName="/ppt/notesSlides/notesSlide197.xml" ContentType="application/vnd.openxmlformats-officedocument.presentationml.notesSlide+xml"/>
  <Override PartName="/ppt/notesSlides/notesSlide77.xml" ContentType="application/vnd.openxmlformats-officedocument.presentationml.notesSlide+xml"/>
  <Override PartName="/ppt/notesSlides/notesSlide198.xml" ContentType="application/vnd.openxmlformats-officedocument.presentationml.notesSlide+xml"/>
  <Override PartName="/ppt/notesSlides/notesSlide78.xml" ContentType="application/vnd.openxmlformats-officedocument.presentationml.notesSlide+xml"/>
  <Override PartName="/ppt/notesSlides/notesSlide199.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0.xml" ContentType="application/vnd.openxmlformats-officedocument.presentationml.notesSlide+xml"/>
  <Override PartName="/ppt/notesSlides/notesSlide261.xml" ContentType="application/vnd.openxmlformats-officedocument.presentationml.notesSlide+xml"/>
  <Override PartName="/ppt/notesSlides/notesSlide262.xml" ContentType="application/vnd.openxmlformats-officedocument.presentationml.notesSlide+xml"/>
  <Override PartName="/ppt/notesSlides/notesSlide263.xml" ContentType="application/vnd.openxmlformats-officedocument.presentationml.notesSlide+xml"/>
  <Override PartName="/ppt/notesSlides/notesSlide264.xml" ContentType="application/vnd.openxmlformats-officedocument.presentationml.notesSlide+xml"/>
  <Override PartName="/ppt/notesSlides/notesSlide265.xml" ContentType="application/vnd.openxmlformats-officedocument.presentationml.notesSlide+xml"/>
  <Override PartName="/ppt/notesSlides/notesSlide266.xml" ContentType="application/vnd.openxmlformats-officedocument.presentationml.notesSlide+xml"/>
  <Override PartName="/ppt/notesSlides/notesSlide267.xml" ContentType="application/vnd.openxmlformats-officedocument.presentationml.notesSlide+xml"/>
  <Override PartName="/ppt/notesSlides/notesSlide268.xml" ContentType="application/vnd.openxmlformats-officedocument.presentationml.notesSlide+xml"/>
  <Override PartName="/ppt/notesSlides/notesSlide269.xml" ContentType="application/vnd.openxmlformats-officedocument.presentationml.notesSlide+xml"/>
  <Override PartName="/ppt/notesSlides/notesSlide270.xml" ContentType="application/vnd.openxmlformats-officedocument.presentationml.notesSlide+xml"/>
  <Override PartName="/ppt/notesSlides/notesSlide271.xml" ContentType="application/vnd.openxmlformats-officedocument.presentationml.notesSlide+xml"/>
  <Override PartName="/ppt/notesSlides/notesSlide272.xml" ContentType="application/vnd.openxmlformats-officedocument.presentationml.notesSlide+xml"/>
  <Override PartName="/ppt/notesSlides/notesSlide273.xml" ContentType="application/vnd.openxmlformats-officedocument.presentationml.notesSlide+xml"/>
  <Override PartName="/ppt/notesSlides/notesSlide274.xml" ContentType="application/vnd.openxmlformats-officedocument.presentationml.notesSlide+xml"/>
  <Override PartName="/ppt/notesSlides/notesSlide275.xml" ContentType="application/vnd.openxmlformats-officedocument.presentationml.notesSlide+xml"/>
  <Override PartName="/ppt/notesSlides/notesSlide276.xml" ContentType="application/vnd.openxmlformats-officedocument.presentationml.notesSlide+xml"/>
  <Override PartName="/ppt/notesSlides/notesSlide277.xml" ContentType="application/vnd.openxmlformats-officedocument.presentationml.notesSlide+xml"/>
  <Override PartName="/ppt/notesSlides/notesSlide278.xml" ContentType="application/vnd.openxmlformats-officedocument.presentationml.notesSlide+xml"/>
  <Override PartName="/ppt/notesSlides/notesSlide279.xml" ContentType="application/vnd.openxmlformats-officedocument.presentationml.notesSlide+xml"/>
  <Override PartName="/ppt/notesSlides/notesSlide280.xml" ContentType="application/vnd.openxmlformats-officedocument.presentationml.notesSlide+xml"/>
  <Override PartName="/ppt/notesSlides/notesSlide281.xml" ContentType="application/vnd.openxmlformats-officedocument.presentationml.notesSlide+xml"/>
  <Override PartName="/ppt/notesSlides/notesSlide282.xml" ContentType="application/vnd.openxmlformats-officedocument.presentationml.notesSlide+xml"/>
  <Override PartName="/ppt/notesSlides/notesSlide283.xml" ContentType="application/vnd.openxmlformats-officedocument.presentationml.notesSlide+xml"/>
  <Override PartName="/ppt/notesSlides/notesSlide284.xml" ContentType="application/vnd.openxmlformats-officedocument.presentationml.notesSlide+xml"/>
  <Override PartName="/ppt/notesSlides/notesSlide285.xml" ContentType="application/vnd.openxmlformats-officedocument.presentationml.notesSlide+xml"/>
  <Override PartName="/ppt/notesSlides/notesSlide286.xml" ContentType="application/vnd.openxmlformats-officedocument.presentationml.notesSlide+xml"/>
  <Override PartName="/ppt/notesSlides/notesSlide287.xml" ContentType="application/vnd.openxmlformats-officedocument.presentationml.notesSlide+xml"/>
  <Override PartName="/ppt/notesSlides/notesSlide288.xml" ContentType="application/vnd.openxmlformats-officedocument.presentationml.notesSlide+xml"/>
  <Override PartName="/ppt/notesSlides/notesSlide289.xml" ContentType="application/vnd.openxmlformats-officedocument.presentationml.notesSlide+xml"/>
  <Override PartName="/ppt/notesSlides/notesSlide290.xml" ContentType="application/vnd.openxmlformats-officedocument.presentationml.notesSlide+xml"/>
  <Override PartName="/ppt/notesSlides/notesSlide291.xml" ContentType="application/vnd.openxmlformats-officedocument.presentationml.notesSlide+xml"/>
  <Override PartName="/ppt/notesSlides/notesSlide292.xml" ContentType="application/vnd.openxmlformats-officedocument.presentationml.notesSlide+xml"/>
  <Override PartName="/ppt/notesSlides/notesSlide293.xml" ContentType="application/vnd.openxmlformats-officedocument.presentationml.notesSlide+xml"/>
  <Override PartName="/ppt/notesSlides/notesSlide294.xml" ContentType="application/vnd.openxmlformats-officedocument.presentationml.notesSlide+xml"/>
  <Override PartName="/ppt/notesSlides/notesSlide295.xml" ContentType="application/vnd.openxmlformats-officedocument.presentationml.notesSlide+xml"/>
  <Override PartName="/ppt/notesSlides/notesSlide296.xml" ContentType="application/vnd.openxmlformats-officedocument.presentationml.notesSlide+xml"/>
  <Override PartName="/ppt/notesSlides/notesSlide297.xml" ContentType="application/vnd.openxmlformats-officedocument.presentationml.notesSlide+xml"/>
  <Override PartName="/ppt/notesSlides/notesSlide298.xml" ContentType="application/vnd.openxmlformats-officedocument.presentationml.notesSlide+xml"/>
  <Override PartName="/ppt/notesSlides/notesSlide299.xml" ContentType="application/vnd.openxmlformats-officedocument.presentationml.notesSlide+xml"/>
  <Override PartName="/ppt/notesSlides/notesSlide303.xml" ContentType="application/vnd.openxmlformats-officedocument.presentationml.notesSlide+xml"/>
  <Override PartName="/ppt/notesSlides/notesSlide304.xml" ContentType="application/vnd.openxmlformats-officedocument.presentationml.notesSlide+xml"/>
  <Override PartName="/ppt/notesSlides/notesSlide305.xml" ContentType="application/vnd.openxmlformats-officedocument.presentationml.notesSlide+xml"/>
  <Override PartName="/ppt/notesSlides/notesSlide306.xml" ContentType="application/vnd.openxmlformats-officedocument.presentationml.notesSlide+xml"/>
  <Override PartName="/ppt/notesSlides/notesSlide310.xml" ContentType="application/vnd.openxmlformats-officedocument.presentationml.notesSlide+xml"/>
  <Override PartName="/ppt/notesSlides/notesSlide311.xml" ContentType="application/vnd.openxmlformats-officedocument.presentationml.notesSlide+xml"/>
  <Override PartName="/ppt/notesSlides/notesSlide312.xml" ContentType="application/vnd.openxmlformats-officedocument.presentationml.notesSlide+xml"/>
  <Override PartName="/ppt/notesSlides/_rels/notesSlide62.xml.rels" ContentType="application/vnd.openxmlformats-package.relationships+xml"/>
  <Override PartName="/ppt/notesSlides/_rels/notesSlide9.xml.rels" ContentType="application/vnd.openxmlformats-package.relationships+xml"/>
  <Override PartName="/ppt/notesSlides/_rels/notesSlide241.xml.rels" ContentType="application/vnd.openxmlformats-package.relationships+xml"/>
  <Override PartName="/ppt/notesSlides/_rels/notesSlide44.xml.rels" ContentType="application/vnd.openxmlformats-package.relationships+xml"/>
  <Override PartName="/ppt/notesSlides/_rels/notesSlide186.xml.rels" ContentType="application/vnd.openxmlformats-package.relationships+xml"/>
  <Override PartName="/ppt/notesSlides/_rels/notesSlide1.xml.rels" ContentType="application/vnd.openxmlformats-package.relationships+xml"/>
  <Override PartName="/ppt/notesSlides/_rels/notesSlide242.xml.rels" ContentType="application/vnd.openxmlformats-package.relationships+xml"/>
  <Override PartName="/ppt/notesSlides/_rels/notesSlide45.xml.rels" ContentType="application/vnd.openxmlformats-package.relationships+xml"/>
  <Override PartName="/ppt/notesSlides/_rels/notesSlide187.xml.rels" ContentType="application/vnd.openxmlformats-package.relationships+xml"/>
  <Override PartName="/ppt/notesSlides/_rels/notesSlide2.xml.rels" ContentType="application/vnd.openxmlformats-package.relationships+xml"/>
  <Override PartName="/ppt/notesSlides/_rels/notesSlide243.xml.rels" ContentType="application/vnd.openxmlformats-package.relationships+xml"/>
  <Override PartName="/ppt/notesSlides/_rels/notesSlide46.xml.rels" ContentType="application/vnd.openxmlformats-package.relationships+xml"/>
  <Override PartName="/ppt/notesSlides/_rels/notesSlide188.xml.rels" ContentType="application/vnd.openxmlformats-package.relationships+xml"/>
  <Override PartName="/ppt/notesSlides/_rels/notesSlide3.xml.rels" ContentType="application/vnd.openxmlformats-package.relationships+xml"/>
  <Override PartName="/ppt/notesSlides/_rels/notesSlide244.xml.rels" ContentType="application/vnd.openxmlformats-package.relationships+xml"/>
  <Override PartName="/ppt/notesSlides/_rels/notesSlide47.xml.rels" ContentType="application/vnd.openxmlformats-package.relationships+xml"/>
  <Override PartName="/ppt/notesSlides/_rels/notesSlide189.xml.rels" ContentType="application/vnd.openxmlformats-package.relationships+xml"/>
  <Override PartName="/ppt/notesSlides/_rels/notesSlide4.xml.rels" ContentType="application/vnd.openxmlformats-package.relationships+xml"/>
  <Override PartName="/ppt/notesSlides/_rels/notesSlide245.xml.rels" ContentType="application/vnd.openxmlformats-package.relationships+xml"/>
  <Override PartName="/ppt/notesSlides/_rels/notesSlide48.xml.rels" ContentType="application/vnd.openxmlformats-package.relationships+xml"/>
  <Override PartName="/ppt/notesSlides/_rels/notesSlide5.xml.rels" ContentType="application/vnd.openxmlformats-package.relationships+xml"/>
  <Override PartName="/ppt/notesSlides/_rels/notesSlide246.xml.rels" ContentType="application/vnd.openxmlformats-package.relationships+xml"/>
  <Override PartName="/ppt/notesSlides/_rels/notesSlide49.xml.rels" ContentType="application/vnd.openxmlformats-package.relationships+xml"/>
  <Override PartName="/ppt/notesSlides/_rels/notesSlide6.xml.rels" ContentType="application/vnd.openxmlformats-package.relationships+xml"/>
  <Override PartName="/ppt/notesSlides/_rels/notesSlide60.xml.rels" ContentType="application/vnd.openxmlformats-package.relationships+xml"/>
  <Override PartName="/ppt/notesSlides/_rels/notesSlide7.xml.rels" ContentType="application/vnd.openxmlformats-package.relationships+xml"/>
  <Override PartName="/ppt/notesSlides/_rels/notesSlide61.xml.rels" ContentType="application/vnd.openxmlformats-package.relationships+xml"/>
  <Override PartName="/ppt/notesSlides/_rels/notesSlide8.xml.rels" ContentType="application/vnd.openxmlformats-package.relationships+xml"/>
  <Override PartName="/ppt/notesSlides/_rels/notesSlide10.xml.rels" ContentType="application/vnd.openxmlformats-package.relationships+xml"/>
  <Override PartName="/ppt/notesSlides/_rels/notesSlide11.xml.rels" ContentType="application/vnd.openxmlformats-package.relationships+xml"/>
  <Override PartName="/ppt/notesSlides/_rels/notesSlide12.xml.rels" ContentType="application/vnd.openxmlformats-package.relationships+xml"/>
  <Override PartName="/ppt/notesSlides/_rels/notesSlide210.xml.rels" ContentType="application/vnd.openxmlformats-package.relationships+xml"/>
  <Override PartName="/ppt/notesSlides/_rels/notesSlide13.xml.rels" ContentType="application/vnd.openxmlformats-package.relationships+xml"/>
  <Override PartName="/ppt/notesSlides/_rels/notesSlide211.xml.rels" ContentType="application/vnd.openxmlformats-package.relationships+xml"/>
  <Override PartName="/ppt/notesSlides/_rels/notesSlide14.xml.rels" ContentType="application/vnd.openxmlformats-package.relationships+xml"/>
  <Override PartName="/ppt/notesSlides/_rels/notesSlide212.xml.rels" ContentType="application/vnd.openxmlformats-package.relationships+xml"/>
  <Override PartName="/ppt/notesSlides/_rels/notesSlide15.xml.rels" ContentType="application/vnd.openxmlformats-package.relationships+xml"/>
  <Override PartName="/ppt/notesSlides/_rels/notesSlide213.xml.rels" ContentType="application/vnd.openxmlformats-package.relationships+xml"/>
  <Override PartName="/ppt/notesSlides/_rels/notesSlide16.xml.rels" ContentType="application/vnd.openxmlformats-package.relationships+xml"/>
  <Override PartName="/ppt/notesSlides/_rels/notesSlide214.xml.rels" ContentType="application/vnd.openxmlformats-package.relationships+xml"/>
  <Override PartName="/ppt/notesSlides/_rels/notesSlide17.xml.rels" ContentType="application/vnd.openxmlformats-package.relationships+xml"/>
  <Override PartName="/ppt/notesSlides/_rels/notesSlide215.xml.rels" ContentType="application/vnd.openxmlformats-package.relationships+xml"/>
  <Override PartName="/ppt/notesSlides/_rels/notesSlide18.xml.rels" ContentType="application/vnd.openxmlformats-package.relationships+xml"/>
  <Override PartName="/ppt/notesSlides/_rels/notesSlide216.xml.rels" ContentType="application/vnd.openxmlformats-package.relationships+xml"/>
  <Override PartName="/ppt/notesSlides/_rels/notesSlide19.xml.rels" ContentType="application/vnd.openxmlformats-package.relationships+xml"/>
  <Override PartName="/ppt/notesSlides/_rels/notesSlide20.xml.rels" ContentType="application/vnd.openxmlformats-package.relationships+xml"/>
  <Override PartName="/ppt/notesSlides/_rels/notesSlide21.xml.rels" ContentType="application/vnd.openxmlformats-package.relationships+xml"/>
  <Override PartName="/ppt/notesSlides/_rels/notesSlide22.xml.rels" ContentType="application/vnd.openxmlformats-package.relationships+xml"/>
  <Override PartName="/ppt/notesSlides/_rels/notesSlide220.xml.rels" ContentType="application/vnd.openxmlformats-package.relationships+xml"/>
  <Override PartName="/ppt/notesSlides/_rels/notesSlide23.xml.rels" ContentType="application/vnd.openxmlformats-package.relationships+xml"/>
  <Override PartName="/ppt/notesSlides/_rels/notesSlide221.xml.rels" ContentType="application/vnd.openxmlformats-package.relationships+xml"/>
  <Override PartName="/ppt/notesSlides/_rels/notesSlide24.xml.rels" ContentType="application/vnd.openxmlformats-package.relationships+xml"/>
  <Override PartName="/ppt/notesSlides/_rels/notesSlide222.xml.rels" ContentType="application/vnd.openxmlformats-package.relationships+xml"/>
  <Override PartName="/ppt/notesSlides/_rels/notesSlide25.xml.rels" ContentType="application/vnd.openxmlformats-package.relationships+xml"/>
  <Override PartName="/ppt/notesSlides/_rels/notesSlide223.xml.rels" ContentType="application/vnd.openxmlformats-package.relationships+xml"/>
  <Override PartName="/ppt/notesSlides/_rels/notesSlide26.xml.rels" ContentType="application/vnd.openxmlformats-package.relationships+xml"/>
  <Override PartName="/ppt/notesSlides/_rels/notesSlide224.xml.rels" ContentType="application/vnd.openxmlformats-package.relationships+xml"/>
  <Override PartName="/ppt/notesSlides/_rels/notesSlide27.xml.rels" ContentType="application/vnd.openxmlformats-package.relationships+xml"/>
  <Override PartName="/ppt/notesSlides/_rels/notesSlide225.xml.rels" ContentType="application/vnd.openxmlformats-package.relationships+xml"/>
  <Override PartName="/ppt/notesSlides/_rels/notesSlide28.xml.rels" ContentType="application/vnd.openxmlformats-package.relationships+xml"/>
  <Override PartName="/ppt/notesSlides/_rels/notesSlide226.xml.rels" ContentType="application/vnd.openxmlformats-package.relationships+xml"/>
  <Override PartName="/ppt/notesSlides/_rels/notesSlide29.xml.rels" ContentType="application/vnd.openxmlformats-package.relationships+xml"/>
  <Override PartName="/ppt/notesSlides/_rels/notesSlide30.xml.rels" ContentType="application/vnd.openxmlformats-package.relationships+xml"/>
  <Override PartName="/ppt/notesSlides/_rels/notesSlide31.xml.rels" ContentType="application/vnd.openxmlformats-package.relationships+xml"/>
  <Override PartName="/ppt/notesSlides/_rels/notesSlide32.xml.rels" ContentType="application/vnd.openxmlformats-package.relationships+xml"/>
  <Override PartName="/ppt/notesSlides/_rels/notesSlide230.xml.rels" ContentType="application/vnd.openxmlformats-package.relationships+xml"/>
  <Override PartName="/ppt/notesSlides/_rels/notesSlide33.xml.rels" ContentType="application/vnd.openxmlformats-package.relationships+xml"/>
  <Override PartName="/ppt/notesSlides/_rels/notesSlide231.xml.rels" ContentType="application/vnd.openxmlformats-package.relationships+xml"/>
  <Override PartName="/ppt/notesSlides/_rels/notesSlide34.xml.rels" ContentType="application/vnd.openxmlformats-package.relationships+xml"/>
  <Override PartName="/ppt/notesSlides/_rels/notesSlide232.xml.rels" ContentType="application/vnd.openxmlformats-package.relationships+xml"/>
  <Override PartName="/ppt/notesSlides/_rels/notesSlide35.xml.rels" ContentType="application/vnd.openxmlformats-package.relationships+xml"/>
  <Override PartName="/ppt/notesSlides/_rels/notesSlide233.xml.rels" ContentType="application/vnd.openxmlformats-package.relationships+xml"/>
  <Override PartName="/ppt/notesSlides/_rels/notesSlide36.xml.rels" ContentType="application/vnd.openxmlformats-package.relationships+xml"/>
  <Override PartName="/ppt/notesSlides/_rels/notesSlide234.xml.rels" ContentType="application/vnd.openxmlformats-package.relationships+xml"/>
  <Override PartName="/ppt/notesSlides/_rels/notesSlide37.xml.rels" ContentType="application/vnd.openxmlformats-package.relationships+xml"/>
  <Override PartName="/ppt/notesSlides/_rels/notesSlide235.xml.rels" ContentType="application/vnd.openxmlformats-package.relationships+xml"/>
  <Override PartName="/ppt/notesSlides/_rels/notesSlide38.xml.rels" ContentType="application/vnd.openxmlformats-package.relationships+xml"/>
  <Override PartName="/ppt/notesSlides/_rels/notesSlide236.xml.rels" ContentType="application/vnd.openxmlformats-package.relationships+xml"/>
  <Override PartName="/ppt/notesSlides/_rels/notesSlide39.xml.rels" ContentType="application/vnd.openxmlformats-package.relationships+xml"/>
  <Override PartName="/ppt/notesSlides/_rels/notesSlide40.xml.rels" ContentType="application/vnd.openxmlformats-package.relationships+xml"/>
  <Override PartName="/ppt/notesSlides/_rels/notesSlide41.xml.rels" ContentType="application/vnd.openxmlformats-package.relationships+xml"/>
  <Override PartName="/ppt/notesSlides/_rels/notesSlide42.xml.rels" ContentType="application/vnd.openxmlformats-package.relationships+xml"/>
  <Override PartName="/ppt/notesSlides/_rels/notesSlide240.xml.rels" ContentType="application/vnd.openxmlformats-package.relationships+xml"/>
  <Override PartName="/ppt/notesSlides/_rels/notesSlide43.xml.rels" ContentType="application/vnd.openxmlformats-package.relationships+xml"/>
  <Override PartName="/ppt/notesSlides/_rels/notesSlide50.xml.rels" ContentType="application/vnd.openxmlformats-package.relationships+xml"/>
  <Override PartName="/ppt/notesSlides/_rels/notesSlide51.xml.rels" ContentType="application/vnd.openxmlformats-package.relationships+xml"/>
  <Override PartName="/ppt/notesSlides/_rels/notesSlide52.xml.rels" ContentType="application/vnd.openxmlformats-package.relationships+xml"/>
  <Override PartName="/ppt/notesSlides/_rels/notesSlide250.xml.rels" ContentType="application/vnd.openxmlformats-package.relationships+xml"/>
  <Override PartName="/ppt/notesSlides/_rels/notesSlide53.xml.rels" ContentType="application/vnd.openxmlformats-package.relationships+xml"/>
  <Override PartName="/ppt/notesSlides/_rels/notesSlide251.xml.rels" ContentType="application/vnd.openxmlformats-package.relationships+xml"/>
  <Override PartName="/ppt/notesSlides/_rels/notesSlide54.xml.rels" ContentType="application/vnd.openxmlformats-package.relationships+xml"/>
  <Override PartName="/ppt/notesSlides/_rels/notesSlide252.xml.rels" ContentType="application/vnd.openxmlformats-package.relationships+xml"/>
  <Override PartName="/ppt/notesSlides/_rels/notesSlide55.xml.rels" ContentType="application/vnd.openxmlformats-package.relationships+xml"/>
  <Override PartName="/ppt/notesSlides/_rels/notesSlide253.xml.rels" ContentType="application/vnd.openxmlformats-package.relationships+xml"/>
  <Override PartName="/ppt/notesSlides/_rels/notesSlide56.xml.rels" ContentType="application/vnd.openxmlformats-package.relationships+xml"/>
  <Override PartName="/ppt/notesSlides/_rels/notesSlide254.xml.rels" ContentType="application/vnd.openxmlformats-package.relationships+xml"/>
  <Override PartName="/ppt/notesSlides/_rels/notesSlide57.xml.rels" ContentType="application/vnd.openxmlformats-package.relationships+xml"/>
  <Override PartName="/ppt/notesSlides/_rels/notesSlide255.xml.rels" ContentType="application/vnd.openxmlformats-package.relationships+xml"/>
  <Override PartName="/ppt/notesSlides/_rels/notesSlide58.xml.rels" ContentType="application/vnd.openxmlformats-package.relationships+xml"/>
  <Override PartName="/ppt/notesSlides/_rels/notesSlide256.xml.rels" ContentType="application/vnd.openxmlformats-package.relationships+xml"/>
  <Override PartName="/ppt/notesSlides/_rels/notesSlide59.xml.rels" ContentType="application/vnd.openxmlformats-package.relationships+xml"/>
  <Override PartName="/ppt/notesSlides/_rels/notesSlide260.xml.rels" ContentType="application/vnd.openxmlformats-package.relationships+xml"/>
  <Override PartName="/ppt/notesSlides/_rels/notesSlide63.xml.rels" ContentType="application/vnd.openxmlformats-package.relationships+xml"/>
  <Override PartName="/ppt/notesSlides/_rels/notesSlide261.xml.rels" ContentType="application/vnd.openxmlformats-package.relationships+xml"/>
  <Override PartName="/ppt/notesSlides/_rels/notesSlide64.xml.rels" ContentType="application/vnd.openxmlformats-package.relationships+xml"/>
  <Override PartName="/ppt/notesSlides/_rels/notesSlide262.xml.rels" ContentType="application/vnd.openxmlformats-package.relationships+xml"/>
  <Override PartName="/ppt/notesSlides/_rels/notesSlide65.xml.rels" ContentType="application/vnd.openxmlformats-package.relationships+xml"/>
  <Override PartName="/ppt/notesSlides/_rels/notesSlide263.xml.rels" ContentType="application/vnd.openxmlformats-package.relationships+xml"/>
  <Override PartName="/ppt/notesSlides/_rels/notesSlide66.xml.rels" ContentType="application/vnd.openxmlformats-package.relationships+xml"/>
  <Override PartName="/ppt/notesSlides/_rels/notesSlide264.xml.rels" ContentType="application/vnd.openxmlformats-package.relationships+xml"/>
  <Override PartName="/ppt/notesSlides/_rels/notesSlide67.xml.rels" ContentType="application/vnd.openxmlformats-package.relationships+xml"/>
  <Override PartName="/ppt/notesSlides/_rels/notesSlide265.xml.rels" ContentType="application/vnd.openxmlformats-package.relationships+xml"/>
  <Override PartName="/ppt/notesSlides/_rels/notesSlide68.xml.rels" ContentType="application/vnd.openxmlformats-package.relationships+xml"/>
  <Override PartName="/ppt/notesSlides/_rels/notesSlide266.xml.rels" ContentType="application/vnd.openxmlformats-package.relationships+xml"/>
  <Override PartName="/ppt/notesSlides/_rels/notesSlide69.xml.rels" ContentType="application/vnd.openxmlformats-package.relationships+xml"/>
  <Override PartName="/ppt/notesSlides/_rels/notesSlide70.xml.rels" ContentType="application/vnd.openxmlformats-package.relationships+xml"/>
  <Override PartName="/ppt/notesSlides/_rels/notesSlide71.xml.rels" ContentType="application/vnd.openxmlformats-package.relationships+xml"/>
  <Override PartName="/ppt/notesSlides/_rels/notesSlide72.xml.rels" ContentType="application/vnd.openxmlformats-package.relationships+xml"/>
  <Override PartName="/ppt/notesSlides/_rels/notesSlide270.xml.rels" ContentType="application/vnd.openxmlformats-package.relationships+xml"/>
  <Override PartName="/ppt/notesSlides/_rels/notesSlide73.xml.rels" ContentType="application/vnd.openxmlformats-package.relationships+xml"/>
  <Override PartName="/ppt/notesSlides/_rels/notesSlide271.xml.rels" ContentType="application/vnd.openxmlformats-package.relationships+xml"/>
  <Override PartName="/ppt/notesSlides/_rels/notesSlide74.xml.rels" ContentType="application/vnd.openxmlformats-package.relationships+xml"/>
  <Override PartName="/ppt/notesSlides/_rels/notesSlide272.xml.rels" ContentType="application/vnd.openxmlformats-package.relationships+xml"/>
  <Override PartName="/ppt/notesSlides/_rels/notesSlide75.xml.rels" ContentType="application/vnd.openxmlformats-package.relationships+xml"/>
  <Override PartName="/ppt/notesSlides/_rels/notesSlide273.xml.rels" ContentType="application/vnd.openxmlformats-package.relationships+xml"/>
  <Override PartName="/ppt/notesSlides/_rels/notesSlide76.xml.rels" ContentType="application/vnd.openxmlformats-package.relationships+xml"/>
  <Override PartName="/ppt/notesSlides/_rels/notesSlide274.xml.rels" ContentType="application/vnd.openxmlformats-package.relationships+xml"/>
  <Override PartName="/ppt/notesSlides/_rels/notesSlide77.xml.rels" ContentType="application/vnd.openxmlformats-package.relationships+xml"/>
  <Override PartName="/ppt/notesSlides/_rels/notesSlide275.xml.rels" ContentType="application/vnd.openxmlformats-package.relationships+xml"/>
  <Override PartName="/ppt/notesSlides/_rels/notesSlide78.xml.rels" ContentType="application/vnd.openxmlformats-package.relationships+xml"/>
  <Override PartName="/ppt/notesSlides/_rels/notesSlide276.xml.rels" ContentType="application/vnd.openxmlformats-package.relationships+xml"/>
  <Override PartName="/ppt/notesSlides/_rels/notesSlide79.xml.rels" ContentType="application/vnd.openxmlformats-package.relationships+xml"/>
  <Override PartName="/ppt/notesSlides/_rels/notesSlide80.xml.rels" ContentType="application/vnd.openxmlformats-package.relationships+xml"/>
  <Override PartName="/ppt/notesSlides/_rels/notesSlide81.xml.rels" ContentType="application/vnd.openxmlformats-package.relationships+xml"/>
  <Override PartName="/ppt/notesSlides/_rels/notesSlide82.xml.rels" ContentType="application/vnd.openxmlformats-package.relationships+xml"/>
  <Override PartName="/ppt/notesSlides/_rels/notesSlide280.xml.rels" ContentType="application/vnd.openxmlformats-package.relationships+xml"/>
  <Override PartName="/ppt/notesSlides/_rels/notesSlide83.xml.rels" ContentType="application/vnd.openxmlformats-package.relationships+xml"/>
  <Override PartName="/ppt/notesSlides/_rels/notesSlide281.xml.rels" ContentType="application/vnd.openxmlformats-package.relationships+xml"/>
  <Override PartName="/ppt/notesSlides/_rels/notesSlide84.xml.rels" ContentType="application/vnd.openxmlformats-package.relationships+xml"/>
  <Override PartName="/ppt/notesSlides/_rels/notesSlide282.xml.rels" ContentType="application/vnd.openxmlformats-package.relationships+xml"/>
  <Override PartName="/ppt/notesSlides/_rels/notesSlide85.xml.rels" ContentType="application/vnd.openxmlformats-package.relationships+xml"/>
  <Override PartName="/ppt/notesSlides/_rels/notesSlide283.xml.rels" ContentType="application/vnd.openxmlformats-package.relationships+xml"/>
  <Override PartName="/ppt/notesSlides/_rels/notesSlide86.xml.rels" ContentType="application/vnd.openxmlformats-package.relationships+xml"/>
  <Override PartName="/ppt/notesSlides/_rels/notesSlide284.xml.rels" ContentType="application/vnd.openxmlformats-package.relationships+xml"/>
  <Override PartName="/ppt/notesSlides/_rels/notesSlide87.xml.rels" ContentType="application/vnd.openxmlformats-package.relationships+xml"/>
  <Override PartName="/ppt/notesSlides/_rels/notesSlide285.xml.rels" ContentType="application/vnd.openxmlformats-package.relationships+xml"/>
  <Override PartName="/ppt/notesSlides/_rels/notesSlide88.xml.rels" ContentType="application/vnd.openxmlformats-package.relationships+xml"/>
  <Override PartName="/ppt/notesSlides/_rels/notesSlide286.xml.rels" ContentType="application/vnd.openxmlformats-package.relationships+xml"/>
  <Override PartName="/ppt/notesSlides/_rels/notesSlide89.xml.rels" ContentType="application/vnd.openxmlformats-package.relationships+xml"/>
  <Override PartName="/ppt/notesSlides/_rels/notesSlide90.xml.rels" ContentType="application/vnd.openxmlformats-package.relationships+xml"/>
  <Override PartName="/ppt/notesSlides/_rels/notesSlide91.xml.rels" ContentType="application/vnd.openxmlformats-package.relationships+xml"/>
  <Override PartName="/ppt/notesSlides/_rels/notesSlide92.xml.rels" ContentType="application/vnd.openxmlformats-package.relationships+xml"/>
  <Override PartName="/ppt/notesSlides/_rels/notesSlide290.xml.rels" ContentType="application/vnd.openxmlformats-package.relationships+xml"/>
  <Override PartName="/ppt/notesSlides/_rels/notesSlide93.xml.rels" ContentType="application/vnd.openxmlformats-package.relationships+xml"/>
  <Override PartName="/ppt/notesSlides/_rels/notesSlide291.xml.rels" ContentType="application/vnd.openxmlformats-package.relationships+xml"/>
  <Override PartName="/ppt/notesSlides/_rels/notesSlide94.xml.rels" ContentType="application/vnd.openxmlformats-package.relationships+xml"/>
  <Override PartName="/ppt/notesSlides/_rels/notesSlide292.xml.rels" ContentType="application/vnd.openxmlformats-package.relationships+xml"/>
  <Override PartName="/ppt/notesSlides/_rels/notesSlide95.xml.rels" ContentType="application/vnd.openxmlformats-package.relationships+xml"/>
  <Override PartName="/ppt/notesSlides/_rels/notesSlide293.xml.rels" ContentType="application/vnd.openxmlformats-package.relationships+xml"/>
  <Override PartName="/ppt/notesSlides/_rels/notesSlide96.xml.rels" ContentType="application/vnd.openxmlformats-package.relationships+xml"/>
  <Override PartName="/ppt/notesSlides/_rels/notesSlide294.xml.rels" ContentType="application/vnd.openxmlformats-package.relationships+xml"/>
  <Override PartName="/ppt/notesSlides/_rels/notesSlide97.xml.rels" ContentType="application/vnd.openxmlformats-package.relationships+xml"/>
  <Override PartName="/ppt/notesSlides/_rels/notesSlide295.xml.rels" ContentType="application/vnd.openxmlformats-package.relationships+xml"/>
  <Override PartName="/ppt/notesSlides/_rels/notesSlide98.xml.rels" ContentType="application/vnd.openxmlformats-package.relationships+xml"/>
  <Override PartName="/ppt/notesSlides/_rels/notesSlide296.xml.rels" ContentType="application/vnd.openxmlformats-package.relationships+xml"/>
  <Override PartName="/ppt/notesSlides/_rels/notesSlide99.xml.rels" ContentType="application/vnd.openxmlformats-package.relationships+xml"/>
  <Override PartName="/ppt/notesSlides/_rels/notesSlide100.xml.rels" ContentType="application/vnd.openxmlformats-package.relationships+xml"/>
  <Override PartName="/ppt/notesSlides/_rels/notesSlide101.xml.rels" ContentType="application/vnd.openxmlformats-package.relationships+xml"/>
  <Override PartName="/ppt/notesSlides/_rels/notesSlide102.xml.rels" ContentType="application/vnd.openxmlformats-package.relationships+xml"/>
  <Override PartName="/ppt/notesSlides/_rels/notesSlide103.xml.rels" ContentType="application/vnd.openxmlformats-package.relationships+xml"/>
  <Override PartName="/ppt/notesSlides/_rels/notesSlide104.xml.rels" ContentType="application/vnd.openxmlformats-package.relationships+xml"/>
  <Override PartName="/ppt/notesSlides/_rels/notesSlide105.xml.rels" ContentType="application/vnd.openxmlformats-package.relationships+xml"/>
  <Override PartName="/ppt/notesSlides/_rels/notesSlide106.xml.rels" ContentType="application/vnd.openxmlformats-package.relationships+xml"/>
  <Override PartName="/ppt/notesSlides/_rels/notesSlide107.xml.rels" ContentType="application/vnd.openxmlformats-package.relationships+xml"/>
  <Override PartName="/ppt/notesSlides/_rels/notesSlide108.xml.rels" ContentType="application/vnd.openxmlformats-package.relationships+xml"/>
  <Override PartName="/ppt/notesSlides/_rels/notesSlide109.xml.rels" ContentType="application/vnd.openxmlformats-package.relationships+xml"/>
  <Override PartName="/ppt/notesSlides/_rels/notesSlide110.xml.rels" ContentType="application/vnd.openxmlformats-package.relationships+xml"/>
  <Override PartName="/ppt/notesSlides/_rels/notesSlide111.xml.rels" ContentType="application/vnd.openxmlformats-package.relationships+xml"/>
  <Override PartName="/ppt/notesSlides/_rels/notesSlide112.xml.rels" ContentType="application/vnd.openxmlformats-package.relationships+xml"/>
  <Override PartName="/ppt/notesSlides/_rels/notesSlide113.xml.rels" ContentType="application/vnd.openxmlformats-package.relationships+xml"/>
  <Override PartName="/ppt/notesSlides/_rels/notesSlide114.xml.rels" ContentType="application/vnd.openxmlformats-package.relationships+xml"/>
  <Override PartName="/ppt/notesSlides/_rels/notesSlide115.xml.rels" ContentType="application/vnd.openxmlformats-package.relationships+xml"/>
  <Override PartName="/ppt/notesSlides/_rels/notesSlide116.xml.rels" ContentType="application/vnd.openxmlformats-package.relationships+xml"/>
  <Override PartName="/ppt/notesSlides/_rels/notesSlide117.xml.rels" ContentType="application/vnd.openxmlformats-package.relationships+xml"/>
  <Override PartName="/ppt/notesSlides/_rels/notesSlide118.xml.rels" ContentType="application/vnd.openxmlformats-package.relationships+xml"/>
  <Override PartName="/ppt/notesSlides/_rels/notesSlide119.xml.rels" ContentType="application/vnd.openxmlformats-package.relationships+xml"/>
  <Override PartName="/ppt/notesSlides/_rels/notesSlide120.xml.rels" ContentType="application/vnd.openxmlformats-package.relationships+xml"/>
  <Override PartName="/ppt/notesSlides/_rels/notesSlide121.xml.rels" ContentType="application/vnd.openxmlformats-package.relationships+xml"/>
  <Override PartName="/ppt/notesSlides/_rels/notesSlide122.xml.rels" ContentType="application/vnd.openxmlformats-package.relationships+xml"/>
  <Override PartName="/ppt/notesSlides/_rels/notesSlide123.xml.rels" ContentType="application/vnd.openxmlformats-package.relationships+xml"/>
  <Override PartName="/ppt/notesSlides/_rels/notesSlide124.xml.rels" ContentType="application/vnd.openxmlformats-package.relationships+xml"/>
  <Override PartName="/ppt/notesSlides/_rels/notesSlide125.xml.rels" ContentType="application/vnd.openxmlformats-package.relationships+xml"/>
  <Override PartName="/ppt/notesSlides/_rels/notesSlide126.xml.rels" ContentType="application/vnd.openxmlformats-package.relationships+xml"/>
  <Override PartName="/ppt/notesSlides/_rels/notesSlide127.xml.rels" ContentType="application/vnd.openxmlformats-package.relationships+xml"/>
  <Override PartName="/ppt/notesSlides/_rels/notesSlide128.xml.rels" ContentType="application/vnd.openxmlformats-package.relationships+xml"/>
  <Override PartName="/ppt/notesSlides/_rels/notesSlide129.xml.rels" ContentType="application/vnd.openxmlformats-package.relationships+xml"/>
  <Override PartName="/ppt/notesSlides/_rels/notesSlide130.xml.rels" ContentType="application/vnd.openxmlformats-package.relationships+xml"/>
  <Override PartName="/ppt/notesSlides/_rels/notesSlide131.xml.rels" ContentType="application/vnd.openxmlformats-package.relationships+xml"/>
  <Override PartName="/ppt/notesSlides/_rels/notesSlide132.xml.rels" ContentType="application/vnd.openxmlformats-package.relationships+xml"/>
  <Override PartName="/ppt/notesSlides/_rels/notesSlide133.xml.rels" ContentType="application/vnd.openxmlformats-package.relationships+xml"/>
  <Override PartName="/ppt/notesSlides/_rels/notesSlide134.xml.rels" ContentType="application/vnd.openxmlformats-package.relationships+xml"/>
  <Override PartName="/ppt/notesSlides/_rels/notesSlide135.xml.rels" ContentType="application/vnd.openxmlformats-package.relationships+xml"/>
  <Override PartName="/ppt/notesSlides/_rels/notesSlide136.xml.rels" ContentType="application/vnd.openxmlformats-package.relationships+xml"/>
  <Override PartName="/ppt/notesSlides/_rels/notesSlide137.xml.rels" ContentType="application/vnd.openxmlformats-package.relationships+xml"/>
  <Override PartName="/ppt/notesSlides/_rels/notesSlide138.xml.rels" ContentType="application/vnd.openxmlformats-package.relationships+xml"/>
  <Override PartName="/ppt/notesSlides/_rels/notesSlide139.xml.rels" ContentType="application/vnd.openxmlformats-package.relationships+xml"/>
  <Override PartName="/ppt/notesSlides/_rels/notesSlide140.xml.rels" ContentType="application/vnd.openxmlformats-package.relationships+xml"/>
  <Override PartName="/ppt/notesSlides/_rels/notesSlide141.xml.rels" ContentType="application/vnd.openxmlformats-package.relationships+xml"/>
  <Override PartName="/ppt/notesSlides/_rels/notesSlide142.xml.rels" ContentType="application/vnd.openxmlformats-package.relationships+xml"/>
  <Override PartName="/ppt/notesSlides/_rels/notesSlide143.xml.rels" ContentType="application/vnd.openxmlformats-package.relationships+xml"/>
  <Override PartName="/ppt/notesSlides/_rels/notesSlide144.xml.rels" ContentType="application/vnd.openxmlformats-package.relationships+xml"/>
  <Override PartName="/ppt/notesSlides/_rels/notesSlide145.xml.rels" ContentType="application/vnd.openxmlformats-package.relationships+xml"/>
  <Override PartName="/ppt/notesSlides/_rels/notesSlide146.xml.rels" ContentType="application/vnd.openxmlformats-package.relationships+xml"/>
  <Override PartName="/ppt/notesSlides/_rels/notesSlide147.xml.rels" ContentType="application/vnd.openxmlformats-package.relationships+xml"/>
  <Override PartName="/ppt/notesSlides/_rels/notesSlide148.xml.rels" ContentType="application/vnd.openxmlformats-package.relationships+xml"/>
  <Override PartName="/ppt/notesSlides/_rels/notesSlide149.xml.rels" ContentType="application/vnd.openxmlformats-package.relationships+xml"/>
  <Override PartName="/ppt/notesSlides/_rels/notesSlide307.xml.rels" ContentType="application/vnd.openxmlformats-package.relationships+xml"/>
  <Override PartName="/ppt/notesSlides/_rels/notesSlide150.xml.rels" ContentType="application/vnd.openxmlformats-package.relationships+xml"/>
  <Override PartName="/ppt/notesSlides/_rels/notesSlide308.xml.rels" ContentType="application/vnd.openxmlformats-package.relationships+xml"/>
  <Override PartName="/ppt/notesSlides/_rels/notesSlide151.xml.rels" ContentType="application/vnd.openxmlformats-package.relationships+xml"/>
  <Override PartName="/ppt/notesSlides/_rels/notesSlide309.xml.rels" ContentType="application/vnd.openxmlformats-package.relationships+xml"/>
  <Override PartName="/ppt/notesSlides/_rels/notesSlide152.xml.rels" ContentType="application/vnd.openxmlformats-package.relationships+xml"/>
  <Override PartName="/ppt/notesSlides/_rels/notesSlide153.xml.rels" ContentType="application/vnd.openxmlformats-package.relationships+xml"/>
  <Override PartName="/ppt/notesSlides/_rels/notesSlide154.xml.rels" ContentType="application/vnd.openxmlformats-package.relationships+xml"/>
  <Override PartName="/ppt/notesSlides/_rels/notesSlide155.xml.rels" ContentType="application/vnd.openxmlformats-package.relationships+xml"/>
  <Override PartName="/ppt/notesSlides/_rels/notesSlide156.xml.rels" ContentType="application/vnd.openxmlformats-package.relationships+xml"/>
  <Override PartName="/ppt/notesSlides/_rels/notesSlide157.xml.rels" ContentType="application/vnd.openxmlformats-package.relationships+xml"/>
  <Override PartName="/ppt/notesSlides/_rels/notesSlide158.xml.rels" ContentType="application/vnd.openxmlformats-package.relationships+xml"/>
  <Override PartName="/ppt/notesSlides/_rels/notesSlide159.xml.rels" ContentType="application/vnd.openxmlformats-package.relationships+xml"/>
  <Override PartName="/ppt/notesSlides/_rels/notesSlide160.xml.rels" ContentType="application/vnd.openxmlformats-package.relationships+xml"/>
  <Override PartName="/ppt/notesSlides/_rels/notesSlide161.xml.rels" ContentType="application/vnd.openxmlformats-package.relationships+xml"/>
  <Override PartName="/ppt/notesSlides/_rels/notesSlide162.xml.rels" ContentType="application/vnd.openxmlformats-package.relationships+xml"/>
  <Override PartName="/ppt/notesSlides/_rels/notesSlide163.xml.rels" ContentType="application/vnd.openxmlformats-package.relationships+xml"/>
  <Override PartName="/ppt/notesSlides/_rels/notesSlide164.xml.rels" ContentType="application/vnd.openxmlformats-package.relationships+xml"/>
  <Override PartName="/ppt/notesSlides/_rels/notesSlide165.xml.rels" ContentType="application/vnd.openxmlformats-package.relationships+xml"/>
  <Override PartName="/ppt/notesSlides/_rels/notesSlide166.xml.rels" ContentType="application/vnd.openxmlformats-package.relationships+xml"/>
  <Override PartName="/ppt/notesSlides/_rels/notesSlide167.xml.rels" ContentType="application/vnd.openxmlformats-package.relationships+xml"/>
  <Override PartName="/ppt/notesSlides/_rels/notesSlide168.xml.rels" ContentType="application/vnd.openxmlformats-package.relationships+xml"/>
  <Override PartName="/ppt/notesSlides/_rels/notesSlide169.xml.rels" ContentType="application/vnd.openxmlformats-package.relationships+xml"/>
  <Override PartName="/ppt/notesSlides/_rels/notesSlide170.xml.rels" ContentType="application/vnd.openxmlformats-package.relationships+xml"/>
  <Override PartName="/ppt/notesSlides/_rels/notesSlide171.xml.rels" ContentType="application/vnd.openxmlformats-package.relationships+xml"/>
  <Override PartName="/ppt/notesSlides/_rels/notesSlide172.xml.rels" ContentType="application/vnd.openxmlformats-package.relationships+xml"/>
  <Override PartName="/ppt/notesSlides/_rels/notesSlide173.xml.rels" ContentType="application/vnd.openxmlformats-package.relationships+xml"/>
  <Override PartName="/ppt/notesSlides/_rels/notesSlide174.xml.rels" ContentType="application/vnd.openxmlformats-package.relationships+xml"/>
  <Override PartName="/ppt/notesSlides/_rels/notesSlide175.xml.rels" ContentType="application/vnd.openxmlformats-package.relationships+xml"/>
  <Override PartName="/ppt/notesSlides/_rels/notesSlide176.xml.rels" ContentType="application/vnd.openxmlformats-package.relationships+xml"/>
  <Override PartName="/ppt/notesSlides/_rels/notesSlide177.xml.rels" ContentType="application/vnd.openxmlformats-package.relationships+xml"/>
  <Override PartName="/ppt/notesSlides/_rels/notesSlide178.xml.rels" ContentType="application/vnd.openxmlformats-package.relationships+xml"/>
  <Override PartName="/ppt/notesSlides/_rels/notesSlide179.xml.rels" ContentType="application/vnd.openxmlformats-package.relationships+xml"/>
  <Override PartName="/ppt/notesSlides/_rels/notesSlide180.xml.rels" ContentType="application/vnd.openxmlformats-package.relationships+xml"/>
  <Override PartName="/ppt/notesSlides/_rels/notesSlide181.xml.rels" ContentType="application/vnd.openxmlformats-package.relationships+xml"/>
  <Override PartName="/ppt/notesSlides/_rels/notesSlide182.xml.rels" ContentType="application/vnd.openxmlformats-package.relationships+xml"/>
  <Override PartName="/ppt/notesSlides/_rels/notesSlide183.xml.rels" ContentType="application/vnd.openxmlformats-package.relationships+xml"/>
  <Override PartName="/ppt/notesSlides/_rels/notesSlide184.xml.rels" ContentType="application/vnd.openxmlformats-package.relationships+xml"/>
  <Override PartName="/ppt/notesSlides/_rels/notesSlide185.xml.rels" ContentType="application/vnd.openxmlformats-package.relationships+xml"/>
  <Override PartName="/ppt/notesSlides/_rels/notesSlide190.xml.rels" ContentType="application/vnd.openxmlformats-package.relationships+xml"/>
  <Override PartName="/ppt/notesSlides/_rels/notesSlide191.xml.rels" ContentType="application/vnd.openxmlformats-package.relationships+xml"/>
  <Override PartName="/ppt/notesSlides/_rels/notesSlide192.xml.rels" ContentType="application/vnd.openxmlformats-package.relationships+xml"/>
  <Override PartName="/ppt/notesSlides/_rels/notesSlide193.xml.rels" ContentType="application/vnd.openxmlformats-package.relationships+xml"/>
  <Override PartName="/ppt/notesSlides/_rels/notesSlide194.xml.rels" ContentType="application/vnd.openxmlformats-package.relationships+xml"/>
  <Override PartName="/ppt/notesSlides/_rels/notesSlide195.xml.rels" ContentType="application/vnd.openxmlformats-package.relationships+xml"/>
  <Override PartName="/ppt/notesSlides/_rels/notesSlide196.xml.rels" ContentType="application/vnd.openxmlformats-package.relationships+xml"/>
  <Override PartName="/ppt/notesSlides/_rels/notesSlide197.xml.rels" ContentType="application/vnd.openxmlformats-package.relationships+xml"/>
  <Override PartName="/ppt/notesSlides/_rels/notesSlide198.xml.rels" ContentType="application/vnd.openxmlformats-package.relationships+xml"/>
  <Override PartName="/ppt/notesSlides/_rels/notesSlide199.xml.rels" ContentType="application/vnd.openxmlformats-package.relationships+xml"/>
  <Override PartName="/ppt/notesSlides/_rels/notesSlide200.xml.rels" ContentType="application/vnd.openxmlformats-package.relationships+xml"/>
  <Override PartName="/ppt/notesSlides/_rels/notesSlide201.xml.rels" ContentType="application/vnd.openxmlformats-package.relationships+xml"/>
  <Override PartName="/ppt/notesSlides/_rels/notesSlide202.xml.rels" ContentType="application/vnd.openxmlformats-package.relationships+xml"/>
  <Override PartName="/ppt/notesSlides/_rels/notesSlide203.xml.rels" ContentType="application/vnd.openxmlformats-package.relationships+xml"/>
  <Override PartName="/ppt/notesSlides/_rels/notesSlide204.xml.rels" ContentType="application/vnd.openxmlformats-package.relationships+xml"/>
  <Override PartName="/ppt/notesSlides/_rels/notesSlide205.xml.rels" ContentType="application/vnd.openxmlformats-package.relationships+xml"/>
  <Override PartName="/ppt/notesSlides/_rels/notesSlide206.xml.rels" ContentType="application/vnd.openxmlformats-package.relationships+xml"/>
  <Override PartName="/ppt/notesSlides/_rels/notesSlide207.xml.rels" ContentType="application/vnd.openxmlformats-package.relationships+xml"/>
  <Override PartName="/ppt/notesSlides/_rels/notesSlide208.xml.rels" ContentType="application/vnd.openxmlformats-package.relationships+xml"/>
  <Override PartName="/ppt/notesSlides/_rels/notesSlide209.xml.rels" ContentType="application/vnd.openxmlformats-package.relationships+xml"/>
  <Override PartName="/ppt/notesSlides/_rels/notesSlide217.xml.rels" ContentType="application/vnd.openxmlformats-package.relationships+xml"/>
  <Override PartName="/ppt/notesSlides/_rels/notesSlide218.xml.rels" ContentType="application/vnd.openxmlformats-package.relationships+xml"/>
  <Override PartName="/ppt/notesSlides/_rels/notesSlide219.xml.rels" ContentType="application/vnd.openxmlformats-package.relationships+xml"/>
  <Override PartName="/ppt/notesSlides/_rels/notesSlide227.xml.rels" ContentType="application/vnd.openxmlformats-package.relationships+xml"/>
  <Override PartName="/ppt/notesSlides/_rels/notesSlide228.xml.rels" ContentType="application/vnd.openxmlformats-package.relationships+xml"/>
  <Override PartName="/ppt/notesSlides/_rels/notesSlide229.xml.rels" ContentType="application/vnd.openxmlformats-package.relationships+xml"/>
  <Override PartName="/ppt/notesSlides/_rels/notesSlide237.xml.rels" ContentType="application/vnd.openxmlformats-package.relationships+xml"/>
  <Override PartName="/ppt/notesSlides/_rels/notesSlide238.xml.rels" ContentType="application/vnd.openxmlformats-package.relationships+xml"/>
  <Override PartName="/ppt/notesSlides/_rels/notesSlide239.xml.rels" ContentType="application/vnd.openxmlformats-package.relationships+xml"/>
  <Override PartName="/ppt/notesSlides/_rels/notesSlide247.xml.rels" ContentType="application/vnd.openxmlformats-package.relationships+xml"/>
  <Override PartName="/ppt/notesSlides/_rels/notesSlide248.xml.rels" ContentType="application/vnd.openxmlformats-package.relationships+xml"/>
  <Override PartName="/ppt/notesSlides/_rels/notesSlide249.xml.rels" ContentType="application/vnd.openxmlformats-package.relationships+xml"/>
  <Override PartName="/ppt/notesSlides/_rels/notesSlide257.xml.rels" ContentType="application/vnd.openxmlformats-package.relationships+xml"/>
  <Override PartName="/ppt/notesSlides/_rels/notesSlide258.xml.rels" ContentType="application/vnd.openxmlformats-package.relationships+xml"/>
  <Override PartName="/ppt/notesSlides/_rels/notesSlide259.xml.rels" ContentType="application/vnd.openxmlformats-package.relationships+xml"/>
  <Override PartName="/ppt/notesSlides/_rels/notesSlide267.xml.rels" ContentType="application/vnd.openxmlformats-package.relationships+xml"/>
  <Override PartName="/ppt/notesSlides/_rels/notesSlide268.xml.rels" ContentType="application/vnd.openxmlformats-package.relationships+xml"/>
  <Override PartName="/ppt/notesSlides/_rels/notesSlide269.xml.rels" ContentType="application/vnd.openxmlformats-package.relationships+xml"/>
  <Override PartName="/ppt/notesSlides/_rels/notesSlide277.xml.rels" ContentType="application/vnd.openxmlformats-package.relationships+xml"/>
  <Override PartName="/ppt/notesSlides/_rels/notesSlide278.xml.rels" ContentType="application/vnd.openxmlformats-package.relationships+xml"/>
  <Override PartName="/ppt/notesSlides/_rels/notesSlide279.xml.rels" ContentType="application/vnd.openxmlformats-package.relationships+xml"/>
  <Override PartName="/ppt/notesSlides/_rels/notesSlide287.xml.rels" ContentType="application/vnd.openxmlformats-package.relationships+xml"/>
  <Override PartName="/ppt/notesSlides/_rels/notesSlide288.xml.rels" ContentType="application/vnd.openxmlformats-package.relationships+xml"/>
  <Override PartName="/ppt/notesSlides/_rels/notesSlide289.xml.rels" ContentType="application/vnd.openxmlformats-package.relationships+xml"/>
  <Override PartName="/ppt/notesSlides/_rels/notesSlide297.xml.rels" ContentType="application/vnd.openxmlformats-package.relationships+xml"/>
  <Override PartName="/ppt/notesSlides/_rels/notesSlide298.xml.rels" ContentType="application/vnd.openxmlformats-package.relationships+xml"/>
  <Override PartName="/ppt/notesSlides/_rels/notesSlide299.xml.rels" ContentType="application/vnd.openxmlformats-package.relationships+xml"/>
  <Override PartName="/ppt/notesSlides/_rels/notesSlide303.xml.rels" ContentType="application/vnd.openxmlformats-package.relationships+xml"/>
  <Override PartName="/ppt/notesSlides/_rels/notesSlide304.xml.rels" ContentType="application/vnd.openxmlformats-package.relationships+xml"/>
  <Override PartName="/ppt/notesSlides/_rels/notesSlide305.xml.rels" ContentType="application/vnd.openxmlformats-package.relationships+xml"/>
  <Override PartName="/ppt/notesSlides/_rels/notesSlide306.xml.rels" ContentType="application/vnd.openxmlformats-package.relationships+xml"/>
  <Override PartName="/ppt/notesSlides/_rels/notesSlide310.xml.rels" ContentType="application/vnd.openxmlformats-package.relationships+xml"/>
  <Override PartName="/ppt/notesSlides/_rels/notesSlide311.xml.rels" ContentType="application/vnd.openxmlformats-package.relationships+xml"/>
  <Override PartName="/ppt/notesSlides/_rels/notesSlide312.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media/image75.png" ContentType="image/png"/>
  <Override PartName="/ppt/media/image9.png" ContentType="image/png"/>
  <Override PartName="/ppt/media/image1.png" ContentType="image/png"/>
  <Override PartName="/ppt/media/image2.png" ContentType="image/png"/>
  <Override PartName="/ppt/media/image56.jpeg" ContentType="image/jpeg"/>
  <Override PartName="/ppt/media/image3.png" ContentType="image/png"/>
  <Override PartName="/ppt/media/image6.jpeg" ContentType="image/jpeg"/>
  <Override PartName="/ppt/media/image58.jpeg" ContentType="image/jpeg"/>
  <Override PartName="/ppt/media/image21.png" ContentType="image/png"/>
  <Override PartName="/ppt/media/image70.png" ContentType="image/png"/>
  <Override PartName="/ppt/media/image4.png" ContentType="image/png"/>
  <Override PartName="/ppt/media/image71.png" ContentType="image/png"/>
  <Override PartName="/ppt/media/image5.png" ContentType="image/png"/>
  <Override PartName="/ppt/media/image7.png" ContentType="image/png"/>
  <Override PartName="/ppt/media/image74.png" ContentType="image/png"/>
  <Override PartName="/ppt/media/image8.png" ContentType="image/png"/>
  <Override PartName="/ppt/media/image46.png" ContentType="image/png"/>
  <Override PartName="/ppt/media/image10.gif" ContentType="image/gif"/>
  <Override PartName="/ppt/media/image57.jpeg" ContentType="image/jpeg"/>
  <Override PartName="/ppt/media/image11.png" ContentType="image/png"/>
  <Override PartName="/ppt/media/image48.png" ContentType="image/png"/>
  <Override PartName="/ppt/media/image12.gif" ContentType="image/gif"/>
  <Override PartName="/ppt/media/image13.png" ContentType="image/png"/>
  <Override PartName="/ppt/media/image14.gif" ContentType="image/gif"/>
  <Override PartName="/ppt/media/image15.png" ContentType="image/png"/>
  <Override PartName="/ppt/media/image62.png" ContentType="image/png"/>
  <Override PartName="/ppt/media/image16.gif" ContentType="image/gif"/>
  <Override PartName="/ppt/media/image17.png" ContentType="image/png"/>
  <Override PartName="/ppt/media/image18.jpeg" ContentType="image/jpeg"/>
  <Override PartName="/ppt/media/image22.png" ContentType="image/png"/>
  <Override PartName="/ppt/media/image19.jpeg" ContentType="image/jpeg"/>
  <Override PartName="/ppt/media/image44.png" ContentType="image/png"/>
  <Override PartName="/ppt/media/image20.jpeg" ContentType="image/jpeg"/>
  <Override PartName="/ppt/media/image23.png" ContentType="image/png"/>
  <Override PartName="/ppt/media/image24.png" ContentType="image/png"/>
  <Override PartName="/ppt/media/image25.png" ContentType="image/png"/>
  <Override PartName="/ppt/media/image26.png" ContentType="image/png"/>
  <Override PartName="/ppt/media/image27.png" ContentType="image/png"/>
  <Override PartName="/ppt/media/image53.jpeg" ContentType="image/jpeg"/>
  <Override PartName="/ppt/media/image100.png" ContentType="image/png"/>
  <Override PartName="/ppt/media/image28.png" ContentType="image/png"/>
  <Override PartName="/ppt/media/image29.png" ContentType="image/png"/>
  <Override PartName="/ppt/media/image30.png" ContentType="image/png"/>
  <Override PartName="/ppt/media/image59.jpeg" ContentType="image/jpeg"/>
  <Override PartName="/ppt/media/image31.png" ContentType="image/png"/>
  <Override PartName="/ppt/media/image32.png" ContentType="image/png"/>
  <Override PartName="/ppt/media/image33.png" ContentType="image/png"/>
  <Override PartName="/ppt/media/image34.png" ContentType="image/png"/>
  <Override PartName="/ppt/media/image35.png" ContentType="image/png"/>
  <Override PartName="/ppt/media/image36.png" ContentType="image/png"/>
  <Override PartName="/ppt/media/image37.png" ContentType="image/png"/>
  <Override PartName="/ppt/media/image38.png" ContentType="image/png"/>
  <Override PartName="/ppt/media/image39.jpeg" ContentType="image/jpeg"/>
  <Override PartName="/ppt/media/image55.png" ContentType="image/png"/>
  <Override PartName="/ppt/media/image40.png" ContentType="image/png"/>
  <Override PartName="/ppt/media/image41.png" ContentType="image/png"/>
  <Override PartName="/ppt/media/image42.png" ContentType="image/png"/>
  <Override PartName="/ppt/media/image43.png" ContentType="image/png"/>
  <Override PartName="/ppt/media/image45.png" ContentType="image/png"/>
  <Override PartName="/ppt/media/image47.png" ContentType="image/png"/>
  <Override PartName="/ppt/media/image49.png" ContentType="image/png"/>
  <Override PartName="/ppt/media/image65.png" ContentType="image/png"/>
  <Override PartName="/ppt/media/image50.jpeg" ContentType="image/jpeg"/>
  <Override PartName="/ppt/media/image51.png" ContentType="image/png"/>
  <Override PartName="/ppt/media/image52.png" ContentType="image/png"/>
  <Override PartName="/ppt/media/image54.png" ContentType="image/png"/>
  <Override PartName="/ppt/media/image60.jpeg" ContentType="image/jpeg"/>
  <Override PartName="/ppt/media/image61.png" ContentType="image/png"/>
  <Override PartName="/ppt/media/image63.png" ContentType="image/png"/>
  <Override PartName="/ppt/media/image64.png" ContentType="image/png"/>
  <Override PartName="/ppt/media/image66.png" ContentType="image/png"/>
  <Override PartName="/ppt/media/image67.png" ContentType="image/png"/>
  <Override PartName="/ppt/media/image68.png" ContentType="image/png"/>
  <Override PartName="/ppt/media/image85.jpeg" ContentType="image/jpeg"/>
  <Override PartName="/ppt/media/image69.png" ContentType="image/png"/>
  <Override PartName="/ppt/media/image72.jpeg" ContentType="image/jpeg"/>
  <Override PartName="/ppt/media/image73.jpeg" ContentType="image/jpeg"/>
  <Override PartName="/ppt/media/image101.jpeg" ContentType="image/jpeg"/>
  <Override PartName="/ppt/media/image76.png" ContentType="image/png"/>
  <Override PartName="/ppt/media/image77.png" ContentType="image/png"/>
  <Override PartName="/ppt/media/image78.png" ContentType="image/png"/>
  <Override PartName="/ppt/media/image79.png" ContentType="image/png"/>
  <Override PartName="/ppt/media/image80.jpeg" ContentType="image/jpeg"/>
  <Override PartName="/ppt/media/image81.png" ContentType="image/png"/>
  <Override PartName="/ppt/media/image82.png" ContentType="image/png"/>
  <Override PartName="/ppt/media/image83.png" ContentType="image/png"/>
  <Override PartName="/ppt/media/image84.png" ContentType="image/png"/>
  <Override PartName="/ppt/media/image86.png" ContentType="image/png"/>
  <Override PartName="/ppt/media/image87.jpeg" ContentType="image/jpeg"/>
  <Override PartName="/ppt/media/image99.png" ContentType="image/png"/>
  <Override PartName="/ppt/media/image88.jpeg" ContentType="image/jpeg"/>
  <Override PartName="/ppt/media/image89.jpeg" ContentType="image/jpeg"/>
  <Override PartName="/ppt/media/image90.png" ContentType="image/png"/>
  <Override PartName="/ppt/media/image91.png" ContentType="image/png"/>
  <Override PartName="/ppt/media/image92.png" ContentType="image/png"/>
  <Override PartName="/ppt/media/image93.png" ContentType="image/png"/>
  <Override PartName="/ppt/media/image94.png" ContentType="image/png"/>
  <Override PartName="/ppt/media/image95.png" ContentType="image/png"/>
  <Override PartName="/ppt/media/image96.png" ContentType="image/png"/>
  <Override PartName="/ppt/media/image97.png" ContentType="image/png"/>
  <Override PartName="/ppt/media/image98.png" ContentType="image/png"/>
  <Override PartName="/ppt/media/image102.png" ContentType="image/png"/>
  <Override PartName="/ppt/media/image103.png" ContentType="image/png"/>
  <Override PartName="/ppt/media/image104.png" ContentType="image/png"/>
  <Override PartName="/ppt/media/image105.jpeg" ContentType="image/jpeg"/>
  <Override PartName="/ppt/media/image106.jpeg" ContentType="image/jpeg"/>
  <Override PartName="/ppt/slideLayouts/slideLayout39.xml" ContentType="application/vnd.openxmlformats-officedocument.presentationml.slideLayout+xml"/>
  <Override PartName="/ppt/slideLayouts/slideLayout9.xml" ContentType="application/vnd.openxmlformats-officedocument.presentationml.slideLayout+xml"/>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35.xml" ContentType="application/vnd.openxmlformats-officedocument.presentationml.slideLayout+xml"/>
  <Override PartName="/ppt/slideLayouts/slideLayout5.xml" ContentType="application/vnd.openxmlformats-officedocument.presentationml.slideLayout+xml"/>
  <Override PartName="/ppt/slideLayouts/slideLayout36.xml" ContentType="application/vnd.openxmlformats-officedocument.presentationml.slideLayout+xml"/>
  <Override PartName="/ppt/slideLayouts/slideLayout6.xml" ContentType="application/vnd.openxmlformats-officedocument.presentationml.slideLayout+xml"/>
  <Override PartName="/ppt/slideLayouts/slideLayout37.xml" ContentType="application/vnd.openxmlformats-officedocument.presentationml.slideLayout+xml"/>
  <Override PartName="/ppt/slideLayouts/slideLayout7.xml" ContentType="application/vnd.openxmlformats-officedocument.presentationml.slideLayout+xml"/>
  <Override PartName="/ppt/slideLayouts/slideLayout38.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_rels/slideLayout9.xml.rels" ContentType="application/vnd.openxmlformats-package.relationships+xml"/>
  <Override PartName="/ppt/slideLayouts/_rels/slideLayout53.xml.rels" ContentType="application/vnd.openxmlformats-package.relationships+xml"/>
  <Override PartName="/ppt/slideLayouts/_rels/slideLayout1.xml.rels" ContentType="application/vnd.openxmlformats-package.relationships+xml"/>
  <Override PartName="/ppt/slideLayouts/_rels/slideLayout54.xml.rels" ContentType="application/vnd.openxmlformats-package.relationships+xml"/>
  <Override PartName="/ppt/slideLayouts/_rels/slideLayout2.xml.rels" ContentType="application/vnd.openxmlformats-package.relationships+xml"/>
  <Override PartName="/ppt/slideLayouts/_rels/slideLayout55.xml.rels" ContentType="application/vnd.openxmlformats-package.relationships+xml"/>
  <Override PartName="/ppt/slideLayouts/_rels/slideLayout3.xml.rels" ContentType="application/vnd.openxmlformats-package.relationships+xml"/>
  <Override PartName="/ppt/slideLayouts/_rels/slideLayout56.xml.rels" ContentType="application/vnd.openxmlformats-package.relationships+xml"/>
  <Override PartName="/ppt/slideLayouts/_rels/slideLayout4.xml.rels" ContentType="application/vnd.openxmlformats-package.relationships+xml"/>
  <Override PartName="/ppt/slideLayouts/_rels/slideLayout57.xml.rels" ContentType="application/vnd.openxmlformats-package.relationships+xml"/>
  <Override PartName="/ppt/slideLayouts/_rels/slideLayout5.xml.rels" ContentType="application/vnd.openxmlformats-package.relationships+xml"/>
  <Override PartName="/ppt/slideLayouts/_rels/slideLayout58.xml.rels" ContentType="application/vnd.openxmlformats-package.relationships+xml"/>
  <Override PartName="/ppt/slideLayouts/_rels/slideLayout6.xml.rels" ContentType="application/vnd.openxmlformats-package.relationships+xml"/>
  <Override PartName="/ppt/slideLayouts/_rels/slideLayout59.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Layouts/_rels/slideLayout31.xml.rels" ContentType="application/vnd.openxmlformats-package.relationships+xml"/>
  <Override PartName="/ppt/slideLayouts/_rels/slideLayout32.xml.rels" ContentType="application/vnd.openxmlformats-package.relationships+xml"/>
  <Override PartName="/ppt/slideLayouts/_rels/slideLayout33.xml.rels" ContentType="application/vnd.openxmlformats-package.relationships+xml"/>
  <Override PartName="/ppt/slideLayouts/_rels/slideLayout34.xml.rels" ContentType="application/vnd.openxmlformats-package.relationships+xml"/>
  <Override PartName="/ppt/slideLayouts/_rels/slideLayout35.xml.rels" ContentType="application/vnd.openxmlformats-package.relationships+xml"/>
  <Override PartName="/ppt/slideLayouts/_rels/slideLayout36.xml.rels" ContentType="application/vnd.openxmlformats-package.relationships+xml"/>
  <Override PartName="/ppt/slideLayouts/_rels/slideLayout37.xml.rels" ContentType="application/vnd.openxmlformats-package.relationships+xml"/>
  <Override PartName="/ppt/slideLayouts/_rels/slideLayout38.xml.rels" ContentType="application/vnd.openxmlformats-package.relationships+xml"/>
  <Override PartName="/ppt/slideLayouts/_rels/slideLayout39.xml.rels" ContentType="application/vnd.openxmlformats-package.relationships+xml"/>
  <Override PartName="/ppt/slideLayouts/_rels/slideLayout40.xml.rels" ContentType="application/vnd.openxmlformats-package.relationships+xml"/>
  <Override PartName="/ppt/slideLayouts/_rels/slideLayout41.xml.rels" ContentType="application/vnd.openxmlformats-package.relationships+xml"/>
  <Override PartName="/ppt/slideLayouts/_rels/slideLayout42.xml.rels" ContentType="application/vnd.openxmlformats-package.relationships+xml"/>
  <Override PartName="/ppt/slideLayouts/_rels/slideLayout43.xml.rels" ContentType="application/vnd.openxmlformats-package.relationships+xml"/>
  <Override PartName="/ppt/slideLayouts/_rels/slideLayout44.xml.rels" ContentType="application/vnd.openxmlformats-package.relationships+xml"/>
  <Override PartName="/ppt/slideLayouts/_rels/slideLayout45.xml.rels" ContentType="application/vnd.openxmlformats-package.relationships+xml"/>
  <Override PartName="/ppt/slideLayouts/_rels/slideLayout46.xml.rels" ContentType="application/vnd.openxmlformats-package.relationships+xml"/>
  <Override PartName="/ppt/slideLayouts/_rels/slideLayout47.xml.rels" ContentType="application/vnd.openxmlformats-package.relationships+xml"/>
  <Override PartName="/ppt/slideLayouts/_rels/slideLayout48.xml.rels" ContentType="application/vnd.openxmlformats-package.relationships+xml"/>
  <Override PartName="/ppt/slideLayouts/_rels/slideLayout49.xml.rels" ContentType="application/vnd.openxmlformats-package.relationships+xml"/>
  <Override PartName="/ppt/slideLayouts/_rels/slideLayout50.xml.rels" ContentType="application/vnd.openxmlformats-package.relationships+xml"/>
  <Override PartName="/ppt/slideLayouts/_rels/slideLayout51.xml.rels" ContentType="application/vnd.openxmlformats-package.relationships+xml"/>
  <Override PartName="/ppt/slideLayouts/_rels/slideLayout52.xml.rels" ContentType="application/vnd.openxmlformats-package.relationships+xml"/>
  <Override PartName="/ppt/slideLayouts/_rels/slideLayout60.xml.rels" ContentType="application/vnd.openxmlformats-package.relationships+xml"/>
  <Override PartName="/ppt/_rels/presentation.xml.rels" ContentType="application/vnd.openxmlformats-package.relationships+xml"/>
  <Override PartName="/ppt/slides/slide9.xml" ContentType="application/vnd.openxmlformats-officedocument.presentationml.slide+xml"/>
  <Override PartName="/ppt/slides/slide26.xml" ContentType="application/vnd.openxmlformats-officedocument.presentationml.slide+xml"/>
  <Override PartName="/ppt/slides/slide205.xml" ContentType="application/vnd.openxmlformats-officedocument.presentationml.slide+xml"/>
  <Override PartName="/ppt/slides/slide1.xml" ContentType="application/vnd.openxmlformats-officedocument.presentationml.slide+xml"/>
  <Override PartName="/ppt/slides/slide206.xml" ContentType="application/vnd.openxmlformats-officedocument.presentationml.slide+xml"/>
  <Override PartName="/ppt/slides/slide2.xml" ContentType="application/vnd.openxmlformats-officedocument.presentationml.slide+xml"/>
  <Override PartName="/ppt/slides/slide207.xml" ContentType="application/vnd.openxmlformats-officedocument.presentationml.slide+xml"/>
  <Override PartName="/ppt/slides/slide3.xml" ContentType="application/vnd.openxmlformats-officedocument.presentationml.slide+xml"/>
  <Override PartName="/ppt/slides/slide20.xml" ContentType="application/vnd.openxmlformats-officedocument.presentationml.slide+xml"/>
  <Override PartName="/ppt/slides/slide208.xml" ContentType="application/vnd.openxmlformats-officedocument.presentationml.slide+xml"/>
  <Override PartName="/ppt/slides/slide4.xml" ContentType="application/vnd.openxmlformats-officedocument.presentationml.slide+xml"/>
  <Override PartName="/ppt/slides/slide21.xml" ContentType="application/vnd.openxmlformats-officedocument.presentationml.slide+xml"/>
  <Override PartName="/ppt/slides/slide209.xml" ContentType="application/vnd.openxmlformats-officedocument.presentationml.slide+xml"/>
  <Override PartName="/ppt/slides/slide5.xml" ContentType="application/vnd.openxmlformats-officedocument.presentationml.slide+xml"/>
  <Override PartName="/ppt/slides/slide22.xml" ContentType="application/vnd.openxmlformats-officedocument.presentationml.slide+xml"/>
  <Override PartName="/ppt/slides/slide6.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slides/slide24.xml" ContentType="application/vnd.openxmlformats-officedocument.presentationml.slide+xml"/>
  <Override PartName="/ppt/slides/slide8.xml" ContentType="application/vnd.openxmlformats-officedocument.presentationml.slide+xml"/>
  <Override PartName="/ppt/slides/slide25.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217.xml" ContentType="application/vnd.openxmlformats-officedocument.presentationml.slide+xml"/>
  <Override PartName="/ppt/slides/slide30.xml" ContentType="application/vnd.openxmlformats-officedocument.presentationml.slide+xml"/>
  <Override PartName="/ppt/slides/slide218.xml" ContentType="application/vnd.openxmlformats-officedocument.presentationml.slide+xml"/>
  <Override PartName="/ppt/slides/slide31.xml" ContentType="application/vnd.openxmlformats-officedocument.presentationml.slide+xml"/>
  <Override PartName="/ppt/slides/slide219.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227.xml" ContentType="application/vnd.openxmlformats-officedocument.presentationml.slide+xml"/>
  <Override PartName="/ppt/slides/slide40.xml" ContentType="application/vnd.openxmlformats-officedocument.presentationml.slide+xml"/>
  <Override PartName="/ppt/slides/slide228.xml" ContentType="application/vnd.openxmlformats-officedocument.presentationml.slide+xml"/>
  <Override PartName="/ppt/slides/slide41.xml" ContentType="application/vnd.openxmlformats-officedocument.presentationml.slide+xml"/>
  <Override PartName="/ppt/slides/slide229.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237.xml" ContentType="application/vnd.openxmlformats-officedocument.presentationml.slide+xml"/>
  <Override PartName="/ppt/slides/slide50.xml" ContentType="application/vnd.openxmlformats-officedocument.presentationml.slide+xml"/>
  <Override PartName="/ppt/slides/slide238.xml" ContentType="application/vnd.openxmlformats-officedocument.presentationml.slide+xml"/>
  <Override PartName="/ppt/slides/slide51.xml" ContentType="application/vnd.openxmlformats-officedocument.presentationml.slide+xml"/>
  <Override PartName="/ppt/slides/slide239.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247.xml" ContentType="application/vnd.openxmlformats-officedocument.presentationml.slide+xml"/>
  <Override PartName="/ppt/slides/slide60.xml" ContentType="application/vnd.openxmlformats-officedocument.presentationml.slide+xml"/>
  <Override PartName="/ppt/slides/slide248.xml" ContentType="application/vnd.openxmlformats-officedocument.presentationml.slide+xml"/>
  <Override PartName="/ppt/slides/slide61.xml" ContentType="application/vnd.openxmlformats-officedocument.presentationml.slide+xml"/>
  <Override PartName="/ppt/slides/slide249.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257.xml" ContentType="application/vnd.openxmlformats-officedocument.presentationml.slide+xml"/>
  <Override PartName="/ppt/slides/slide70.xml" ContentType="application/vnd.openxmlformats-officedocument.presentationml.slide+xml"/>
  <Override PartName="/ppt/slides/slide258.xml" ContentType="application/vnd.openxmlformats-officedocument.presentationml.slide+xml"/>
  <Override PartName="/ppt/slides/slide71.xml" ContentType="application/vnd.openxmlformats-officedocument.presentationml.slide+xml"/>
  <Override PartName="/ppt/slides/slide259.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267.xml" ContentType="application/vnd.openxmlformats-officedocument.presentationml.slide+xml"/>
  <Override PartName="/ppt/slides/slide80.xml" ContentType="application/vnd.openxmlformats-officedocument.presentationml.slide+xml"/>
  <Override PartName="/ppt/slides/slide268.xml" ContentType="application/vnd.openxmlformats-officedocument.presentationml.slide+xml"/>
  <Override PartName="/ppt/slides/slide81.xml" ContentType="application/vnd.openxmlformats-officedocument.presentationml.slide+xml"/>
  <Override PartName="/ppt/slides/slide269.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277.xml" ContentType="application/vnd.openxmlformats-officedocument.presentationml.slide+xml"/>
  <Override PartName="/ppt/slides/slide90.xml" ContentType="application/vnd.openxmlformats-officedocument.presentationml.slide+xml"/>
  <Override PartName="/ppt/slides/slide278.xml" ContentType="application/vnd.openxmlformats-officedocument.presentationml.slide+xml"/>
  <Override PartName="/ppt/slides/slide91.xml" ContentType="application/vnd.openxmlformats-officedocument.presentationml.slide+xml"/>
  <Override PartName="/ppt/slides/slide279.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_rels/slide298.xml.rels" ContentType="application/vnd.openxmlformats-package.relationships+xml"/>
  <Override PartName="/ppt/slides/_rels/slide53.xml.rels" ContentType="application/vnd.openxmlformats-package.relationships+xml"/>
  <Override PartName="/ppt/slides/_rels/slide9.xml.rels" ContentType="application/vnd.openxmlformats-package.relationships+xml"/>
  <Override PartName="/ppt/slides/_rels/slide35.xml.rels" ContentType="application/vnd.openxmlformats-package.relationships+xml"/>
  <Override PartName="/ppt/slides/_rels/slide168.xml.rels" ContentType="application/vnd.openxmlformats-package.relationships+xml"/>
  <Override PartName="/ppt/slides/_rels/slide1.xml.rels" ContentType="application/vnd.openxmlformats-package.relationships+xml"/>
  <Override PartName="/ppt/slides/_rels/slide36.xml.rels" ContentType="application/vnd.openxmlformats-package.relationships+xml"/>
  <Override PartName="/ppt/slides/_rels/slide169.xml.rels" ContentType="application/vnd.openxmlformats-package.relationships+xml"/>
  <Override PartName="/ppt/slides/_rels/slide2.xml.rels" ContentType="application/vnd.openxmlformats-package.relationships+xml"/>
  <Override PartName="/ppt/slides/_rels/slide37.xml.rels" ContentType="application/vnd.openxmlformats-package.relationships+xml"/>
  <Override PartName="/ppt/slides/_rels/slide3.xml.rels" ContentType="application/vnd.openxmlformats-package.relationships+xml"/>
  <Override PartName="/ppt/slides/_rels/slide38.xml.rels" ContentType="application/vnd.openxmlformats-package.relationships+xml"/>
  <Override PartName="/ppt/slides/_rels/slide4.xml.rels" ContentType="application/vnd.openxmlformats-package.relationships+xml"/>
  <Override PartName="/ppt/slides/_rels/slide39.xml.rels" ContentType="application/vnd.openxmlformats-package.relationships+xml"/>
  <Override PartName="/ppt/slides/_rels/slide5.xml.rels" ContentType="application/vnd.openxmlformats-package.relationships+xml"/>
  <Override PartName="/ppt/slides/_rels/slide295.xml.rels" ContentType="application/vnd.openxmlformats-package.relationships+xml"/>
  <Override PartName="/ppt/slides/_rels/slide50.xml.rels" ContentType="application/vnd.openxmlformats-package.relationships+xml"/>
  <Override PartName="/ppt/slides/_rels/slide6.xml.rels" ContentType="application/vnd.openxmlformats-package.relationships+xml"/>
  <Override PartName="/ppt/slides/_rels/slide296.xml.rels" ContentType="application/vnd.openxmlformats-package.relationships+xml"/>
  <Override PartName="/ppt/slides/_rels/slide51.xml.rels" ContentType="application/vnd.openxmlformats-package.relationships+xml"/>
  <Override PartName="/ppt/slides/_rels/slide7.xml.rels" ContentType="application/vnd.openxmlformats-package.relationships+xml"/>
  <Override PartName="/ppt/slides/_rels/slide297.xml.rels" ContentType="application/vnd.openxmlformats-package.relationships+xml"/>
  <Override PartName="/ppt/slides/_rels/slide52.xml.rels" ContentType="application/vnd.openxmlformats-package.relationships+xml"/>
  <Override PartName="/ppt/slides/_rels/slide8.xml.rels" ContentType="application/vnd.openxmlformats-package.relationships+xml"/>
  <Override PartName="/ppt/slides/_rels/slide255.xml.rels" ContentType="application/vnd.openxmlformats-package.relationships+xml"/>
  <Override PartName="/ppt/slides/_rels/slide10.xml.rels" ContentType="application/vnd.openxmlformats-package.relationships+xml"/>
  <Override PartName="/ppt/slides/_rels/slide256.xml.rels" ContentType="application/vnd.openxmlformats-package.relationships+xml"/>
  <Override PartName="/ppt/slides/_rels/slide11.xml.rels" ContentType="application/vnd.openxmlformats-package.relationships+xml"/>
  <Override PartName="/ppt/slides/_rels/slide257.xml.rels" ContentType="application/vnd.openxmlformats-package.relationships+xml"/>
  <Override PartName="/ppt/slides/_rels/slide12.xml.rels" ContentType="application/vnd.openxmlformats-package.relationships+xml"/>
  <Override PartName="/ppt/slides/_rels/slide258.xml.rels" ContentType="application/vnd.openxmlformats-package.relationships+xml"/>
  <Override PartName="/ppt/slides/_rels/slide13.xml.rels" ContentType="application/vnd.openxmlformats-package.relationships+xml"/>
  <Override PartName="/ppt/slides/_rels/slide259.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slides/_rels/slide265.xml.rels" ContentType="application/vnd.openxmlformats-package.relationships+xml"/>
  <Override PartName="/ppt/slides/_rels/slide20.xml.rels" ContentType="application/vnd.openxmlformats-package.relationships+xml"/>
  <Override PartName="/ppt/slides/_rels/slide266.xml.rels" ContentType="application/vnd.openxmlformats-package.relationships+xml"/>
  <Override PartName="/ppt/slides/_rels/slide21.xml.rels" ContentType="application/vnd.openxmlformats-package.relationships+xml"/>
  <Override PartName="/ppt/slides/_rels/slide267.xml.rels" ContentType="application/vnd.openxmlformats-package.relationships+xml"/>
  <Override PartName="/ppt/slides/_rels/slide22.xml.rels" ContentType="application/vnd.openxmlformats-package.relationships+xml"/>
  <Override PartName="/ppt/slides/_rels/slide268.xml.rels" ContentType="application/vnd.openxmlformats-package.relationships+xml"/>
  <Override PartName="/ppt/slides/_rels/slide23.xml.rels" ContentType="application/vnd.openxmlformats-package.relationships+xml"/>
  <Override PartName="/ppt/slides/_rels/slide269.xml.rels" ContentType="application/vnd.openxmlformats-package.relationships+xml"/>
  <Override PartName="/ppt/slides/_rels/slide24.xml.rels" ContentType="application/vnd.openxmlformats-package.relationships+xml"/>
  <Override PartName="/ppt/slides/_rels/slide25.xml.rels" ContentType="application/vnd.openxmlformats-package.relationships+xml"/>
  <Override PartName="/ppt/slides/_rels/slide26.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29.xml.rels" ContentType="application/vnd.openxmlformats-package.relationships+xml"/>
  <Override PartName="/ppt/slides/_rels/slide275.xml.rels" ContentType="application/vnd.openxmlformats-package.relationships+xml"/>
  <Override PartName="/ppt/slides/_rels/slide30.xml.rels" ContentType="application/vnd.openxmlformats-package.relationships+xml"/>
  <Override PartName="/ppt/slides/_rels/slide276.xml.rels" ContentType="application/vnd.openxmlformats-package.relationships+xml"/>
  <Override PartName="/ppt/slides/_rels/slide31.xml.rels" ContentType="application/vnd.openxmlformats-package.relationships+xml"/>
  <Override PartName="/ppt/slides/_rels/slide277.xml.rels" ContentType="application/vnd.openxmlformats-package.relationships+xml"/>
  <Override PartName="/ppt/slides/_rels/slide32.xml.rels" ContentType="application/vnd.openxmlformats-package.relationships+xml"/>
  <Override PartName="/ppt/slides/_rels/slide278.xml.rels" ContentType="application/vnd.openxmlformats-package.relationships+xml"/>
  <Override PartName="/ppt/slides/_rels/slide33.xml.rels" ContentType="application/vnd.openxmlformats-package.relationships+xml"/>
  <Override PartName="/ppt/slides/_rels/slide279.xml.rels" ContentType="application/vnd.openxmlformats-package.relationships+xml"/>
  <Override PartName="/ppt/slides/_rels/slide34.xml.rels" ContentType="application/vnd.openxmlformats-package.relationships+xml"/>
  <Override PartName="/ppt/slides/_rels/slide285.xml.rels" ContentType="application/vnd.openxmlformats-package.relationships+xml"/>
  <Override PartName="/ppt/slides/_rels/slide40.xml.rels" ContentType="application/vnd.openxmlformats-package.relationships+xml"/>
  <Override PartName="/ppt/slides/_rels/slide286.xml.rels" ContentType="application/vnd.openxmlformats-package.relationships+xml"/>
  <Override PartName="/ppt/slides/_rels/slide41.xml.rels" ContentType="application/vnd.openxmlformats-package.relationships+xml"/>
  <Override PartName="/ppt/slides/_rels/slide287.xml.rels" ContentType="application/vnd.openxmlformats-package.relationships+xml"/>
  <Override PartName="/ppt/slides/_rels/slide42.xml.rels" ContentType="application/vnd.openxmlformats-package.relationships+xml"/>
  <Override PartName="/ppt/slides/_rels/slide288.xml.rels" ContentType="application/vnd.openxmlformats-package.relationships+xml"/>
  <Override PartName="/ppt/slides/_rels/slide43.xml.rels" ContentType="application/vnd.openxmlformats-package.relationships+xml"/>
  <Override PartName="/ppt/slides/_rels/slide289.xml.rels" ContentType="application/vnd.openxmlformats-package.relationships+xml"/>
  <Override PartName="/ppt/slides/_rels/slide44.xml.rels" ContentType="application/vnd.openxmlformats-package.relationships+xml"/>
  <Override PartName="/ppt/slides/_rels/slide45.xml.rels" ContentType="application/vnd.openxmlformats-package.relationships+xml"/>
  <Override PartName="/ppt/slides/_rels/slide46.xml.rels" ContentType="application/vnd.openxmlformats-package.relationships+xml"/>
  <Override PartName="/ppt/slides/_rels/slide47.xml.rels" ContentType="application/vnd.openxmlformats-package.relationships+xml"/>
  <Override PartName="/ppt/slides/_rels/slide48.xml.rels" ContentType="application/vnd.openxmlformats-package.relationships+xml"/>
  <Override PartName="/ppt/slides/_rels/slide49.xml.rels" ContentType="application/vnd.openxmlformats-package.relationships+xml"/>
  <Override PartName="/ppt/slides/_rels/slide299.xml.rels" ContentType="application/vnd.openxmlformats-package.relationships+xml"/>
  <Override PartName="/ppt/slides/_rels/slide54.xml.rels" ContentType="application/vnd.openxmlformats-package.relationships+xml"/>
  <Override PartName="/ppt/slides/_rels/slide55.xml.rels" ContentType="application/vnd.openxmlformats-package.relationships+xml"/>
  <Override PartName="/ppt/slides/_rels/slide56.xml.rels" ContentType="application/vnd.openxmlformats-package.relationships+xml"/>
  <Override PartName="/ppt/slides/_rels/slide300.xml.rels" ContentType="application/vnd.openxmlformats-package.relationships+xml"/>
  <Override PartName="/ppt/slides/_rels/slide57.xml.rels" ContentType="application/vnd.openxmlformats-package.relationships+xml"/>
  <Override PartName="/ppt/slides/_rels/slide301.xml.rels" ContentType="application/vnd.openxmlformats-package.relationships+xml"/>
  <Override PartName="/ppt/slides/_rels/slide58.xml.rels" ContentType="application/vnd.openxmlformats-package.relationships+xml"/>
  <Override PartName="/ppt/slides/_rels/slide302.xml.rels" ContentType="application/vnd.openxmlformats-package.relationships+xml"/>
  <Override PartName="/ppt/slides/_rels/slide59.xml.rels" ContentType="application/vnd.openxmlformats-package.relationships+xml"/>
  <Override PartName="/ppt/slides/_rels/slide60.xml.rels" ContentType="application/vnd.openxmlformats-package.relationships+xml"/>
  <Override PartName="/ppt/slides/_rels/slide61.xml.rels" ContentType="application/vnd.openxmlformats-package.relationships+xml"/>
  <Override PartName="/ppt/slides/_rels/slide62.xml.rels" ContentType="application/vnd.openxmlformats-package.relationships+xml"/>
  <Override PartName="/ppt/slides/_rels/slide63.xml.rels" ContentType="application/vnd.openxmlformats-package.relationships+xml"/>
  <Override PartName="/ppt/slides/_rels/slide64.xml.rels" ContentType="application/vnd.openxmlformats-package.relationships+xml"/>
  <Override PartName="/ppt/slides/_rels/slide65.xml.rels" ContentType="application/vnd.openxmlformats-package.relationships+xml"/>
  <Override PartName="/ppt/slides/_rels/slide66.xml.rels" ContentType="application/vnd.openxmlformats-package.relationships+xml"/>
  <Override PartName="/ppt/slides/_rels/slide310.xml.rels" ContentType="application/vnd.openxmlformats-package.relationships+xml"/>
  <Override PartName="/ppt/slides/_rels/slide67.xml.rels" ContentType="application/vnd.openxmlformats-package.relationships+xml"/>
  <Override PartName="/ppt/slides/_rels/slide311.xml.rels" ContentType="application/vnd.openxmlformats-package.relationships+xml"/>
  <Override PartName="/ppt/slides/_rels/slide68.xml.rels" ContentType="application/vnd.openxmlformats-package.relationships+xml"/>
  <Override PartName="/ppt/slides/_rels/slide312.xml.rels" ContentType="application/vnd.openxmlformats-package.relationships+xml"/>
  <Override PartName="/ppt/slides/_rels/slide69.xml.rels" ContentType="application/vnd.openxmlformats-package.relationships+xml"/>
  <Override PartName="/ppt/slides/_rels/slide70.xml.rels" ContentType="application/vnd.openxmlformats-package.relationships+xml"/>
  <Override PartName="/ppt/slides/_rels/slide71.xml.rels" ContentType="application/vnd.openxmlformats-package.relationships+xml"/>
  <Override PartName="/ppt/slides/_rels/slide72.xml.rels" ContentType="application/vnd.openxmlformats-package.relationships+xml"/>
  <Override PartName="/ppt/slides/_rels/slide73.xml.rels" ContentType="application/vnd.openxmlformats-package.relationships+xml"/>
  <Override PartName="/ppt/slides/_rels/slide74.xml.rels" ContentType="application/vnd.openxmlformats-package.relationships+xml"/>
  <Override PartName="/ppt/slides/_rels/slide75.xml.rels" ContentType="application/vnd.openxmlformats-package.relationships+xml"/>
  <Override PartName="/ppt/slides/_rels/slide76.xml.rels" ContentType="application/vnd.openxmlformats-package.relationships+xml"/>
  <Override PartName="/ppt/slides/_rels/slide77.xml.rels" ContentType="application/vnd.openxmlformats-package.relationships+xml"/>
  <Override PartName="/ppt/slides/_rels/slide78.xml.rels" ContentType="application/vnd.openxmlformats-package.relationships+xml"/>
  <Override PartName="/ppt/slides/_rels/slide79.xml.rels" ContentType="application/vnd.openxmlformats-package.relationships+xml"/>
  <Override PartName="/ppt/slides/_rels/slide80.xml.rels" ContentType="application/vnd.openxmlformats-package.relationships+xml"/>
  <Override PartName="/ppt/slides/_rels/slide81.xml.rels" ContentType="application/vnd.openxmlformats-package.relationships+xml"/>
  <Override PartName="/ppt/slides/_rels/slide82.xml.rels" ContentType="application/vnd.openxmlformats-package.relationships+xml"/>
  <Override PartName="/ppt/slides/_rels/slide83.xml.rels" ContentType="application/vnd.openxmlformats-package.relationships+xml"/>
  <Override PartName="/ppt/slides/_rels/slide84.xml.rels" ContentType="application/vnd.openxmlformats-package.relationships+xml"/>
  <Override PartName="/ppt/slides/_rels/slide85.xml.rels" ContentType="application/vnd.openxmlformats-package.relationships+xml"/>
  <Override PartName="/ppt/slides/_rels/slide86.xml.rels" ContentType="application/vnd.openxmlformats-package.relationships+xml"/>
  <Override PartName="/ppt/slides/_rels/slide87.xml.rels" ContentType="application/vnd.openxmlformats-package.relationships+xml"/>
  <Override PartName="/ppt/slides/_rels/slide88.xml.rels" ContentType="application/vnd.openxmlformats-package.relationships+xml"/>
  <Override PartName="/ppt/slides/_rels/slide89.xml.rels" ContentType="application/vnd.openxmlformats-package.relationships+xml"/>
  <Override PartName="/ppt/slides/_rels/slide90.xml.rels" ContentType="application/vnd.openxmlformats-package.relationships+xml"/>
  <Override PartName="/ppt/slides/_rels/slide91.xml.rels" ContentType="application/vnd.openxmlformats-package.relationships+xml"/>
  <Override PartName="/ppt/slides/_rels/slide92.xml.rels" ContentType="application/vnd.openxmlformats-package.relationships+xml"/>
  <Override PartName="/ppt/slides/_rels/slide93.xml.rels" ContentType="application/vnd.openxmlformats-package.relationships+xml"/>
  <Override PartName="/ppt/slides/_rels/slide94.xml.rels" ContentType="application/vnd.openxmlformats-package.relationships+xml"/>
  <Override PartName="/ppt/slides/_rels/slide95.xml.rels" ContentType="application/vnd.openxmlformats-package.relationships+xml"/>
  <Override PartName="/ppt/slides/_rels/slide96.xml.rels" ContentType="application/vnd.openxmlformats-package.relationships+xml"/>
  <Override PartName="/ppt/slides/_rels/slide97.xml.rels" ContentType="application/vnd.openxmlformats-package.relationships+xml"/>
  <Override PartName="/ppt/slides/_rels/slide98.xml.rels" ContentType="application/vnd.openxmlformats-package.relationships+xml"/>
  <Override PartName="/ppt/slides/_rels/slide99.xml.rels" ContentType="application/vnd.openxmlformats-package.relationships+xml"/>
  <Override PartName="/ppt/slides/_rels/slide100.xml.rels" ContentType="application/vnd.openxmlformats-package.relationships+xml"/>
  <Override PartName="/ppt/slides/_rels/slide101.xml.rels" ContentType="application/vnd.openxmlformats-package.relationships+xml"/>
  <Override PartName="/ppt/slides/_rels/slide102.xml.rels" ContentType="application/vnd.openxmlformats-package.relationships+xml"/>
  <Override PartName="/ppt/slides/_rels/slide103.xml.rels" ContentType="application/vnd.openxmlformats-package.relationships+xml"/>
  <Override PartName="/ppt/slides/_rels/slide104.xml.rels" ContentType="application/vnd.openxmlformats-package.relationships+xml"/>
  <Override PartName="/ppt/slides/_rels/slide105.xml.rels" ContentType="application/vnd.openxmlformats-package.relationships+xml"/>
  <Override PartName="/ppt/slides/_rels/slide106.xml.rels" ContentType="application/vnd.openxmlformats-package.relationships+xml"/>
  <Override PartName="/ppt/slides/_rels/slide107.xml.rels" ContentType="application/vnd.openxmlformats-package.relationships+xml"/>
  <Override PartName="/ppt/slides/_rels/slide108.xml.rels" ContentType="application/vnd.openxmlformats-package.relationships+xml"/>
  <Override PartName="/ppt/slides/_rels/slide109.xml.rels" ContentType="application/vnd.openxmlformats-package.relationships+xml"/>
  <Override PartName="/ppt/slides/_rels/slide110.xml.rels" ContentType="application/vnd.openxmlformats-package.relationships+xml"/>
  <Override PartName="/ppt/slides/_rels/slide111.xml.rels" ContentType="application/vnd.openxmlformats-package.relationships+xml"/>
  <Override PartName="/ppt/slides/_rels/slide112.xml.rels" ContentType="application/vnd.openxmlformats-package.relationships+xml"/>
  <Override PartName="/ppt/slides/_rels/slide113.xml.rels" ContentType="application/vnd.openxmlformats-package.relationships+xml"/>
  <Override PartName="/ppt/slides/_rels/slide114.xml.rels" ContentType="application/vnd.openxmlformats-package.relationships+xml"/>
  <Override PartName="/ppt/slides/_rels/slide115.xml.rels" ContentType="application/vnd.openxmlformats-package.relationships+xml"/>
  <Override PartName="/ppt/slides/_rels/slide116.xml.rels" ContentType="application/vnd.openxmlformats-package.relationships+xml"/>
  <Override PartName="/ppt/slides/_rels/slide117.xml.rels" ContentType="application/vnd.openxmlformats-package.relationships+xml"/>
  <Override PartName="/ppt/slides/_rels/slide118.xml.rels" ContentType="application/vnd.openxmlformats-package.relationships+xml"/>
  <Override PartName="/ppt/slides/_rels/slide119.xml.rels" ContentType="application/vnd.openxmlformats-package.relationships+xml"/>
  <Override PartName="/ppt/slides/_rels/slide120.xml.rels" ContentType="application/vnd.openxmlformats-package.relationships+xml"/>
  <Override PartName="/ppt/slides/_rels/slide121.xml.rels" ContentType="application/vnd.openxmlformats-package.relationships+xml"/>
  <Override PartName="/ppt/slides/_rels/slide122.xml.rels" ContentType="application/vnd.openxmlformats-package.relationships+xml"/>
  <Override PartName="/ppt/slides/_rels/slide123.xml.rels" ContentType="application/vnd.openxmlformats-package.relationships+xml"/>
  <Override PartName="/ppt/slides/_rels/slide124.xml.rels" ContentType="application/vnd.openxmlformats-package.relationships+xml"/>
  <Override PartName="/ppt/slides/_rels/slide125.xml.rels" ContentType="application/vnd.openxmlformats-package.relationships+xml"/>
  <Override PartName="/ppt/slides/_rels/slide126.xml.rels" ContentType="application/vnd.openxmlformats-package.relationships+xml"/>
  <Override PartName="/ppt/slides/_rels/slide127.xml.rels" ContentType="application/vnd.openxmlformats-package.relationships+xml"/>
  <Override PartName="/ppt/slides/_rels/slide128.xml.rels" ContentType="application/vnd.openxmlformats-package.relationships+xml"/>
  <Override PartName="/ppt/slides/_rels/slide129.xml.rels" ContentType="application/vnd.openxmlformats-package.relationships+xml"/>
  <Override PartName="/ppt/slides/_rels/slide130.xml.rels" ContentType="application/vnd.openxmlformats-package.relationships+xml"/>
  <Override PartName="/ppt/slides/_rels/slide131.xml.rels" ContentType="application/vnd.openxmlformats-package.relationships+xml"/>
  <Override PartName="/ppt/slides/_rels/slide132.xml.rels" ContentType="application/vnd.openxmlformats-package.relationships+xml"/>
  <Override PartName="/ppt/slides/_rels/slide133.xml.rels" ContentType="application/vnd.openxmlformats-package.relationships+xml"/>
  <Override PartName="/ppt/slides/_rels/slide134.xml.rels" ContentType="application/vnd.openxmlformats-package.relationships+xml"/>
  <Override PartName="/ppt/slides/_rels/slide135.xml.rels" ContentType="application/vnd.openxmlformats-package.relationships+xml"/>
  <Override PartName="/ppt/slides/_rels/slide136.xml.rels" ContentType="application/vnd.openxmlformats-package.relationships+xml"/>
  <Override PartName="/ppt/slides/_rels/slide137.xml.rels" ContentType="application/vnd.openxmlformats-package.relationships+xml"/>
  <Override PartName="/ppt/slides/_rels/slide138.xml.rels" ContentType="application/vnd.openxmlformats-package.relationships+xml"/>
  <Override PartName="/ppt/slides/_rels/slide139.xml.rels" ContentType="application/vnd.openxmlformats-package.relationships+xml"/>
  <Override PartName="/ppt/slides/_rels/slide140.xml.rels" ContentType="application/vnd.openxmlformats-package.relationships+xml"/>
  <Override PartName="/ppt/slides/_rels/slide141.xml.rels" ContentType="application/vnd.openxmlformats-package.relationships+xml"/>
  <Override PartName="/ppt/slides/_rels/slide142.xml.rels" ContentType="application/vnd.openxmlformats-package.relationships+xml"/>
  <Override PartName="/ppt/slides/_rels/slide143.xml.rels" ContentType="application/vnd.openxmlformats-package.relationships+xml"/>
  <Override PartName="/ppt/slides/_rels/slide144.xml.rels" ContentType="application/vnd.openxmlformats-package.relationships+xml"/>
  <Override PartName="/ppt/slides/_rels/slide145.xml.rels" ContentType="application/vnd.openxmlformats-package.relationships+xml"/>
  <Override PartName="/ppt/slides/_rels/slide146.xml.rels" ContentType="application/vnd.openxmlformats-package.relationships+xml"/>
  <Override PartName="/ppt/slides/_rels/slide147.xml.rels" ContentType="application/vnd.openxmlformats-package.relationships+xml"/>
  <Override PartName="/ppt/slides/_rels/slide148.xml.rels" ContentType="application/vnd.openxmlformats-package.relationships+xml"/>
  <Override PartName="/ppt/slides/_rels/slide149.xml.rels" ContentType="application/vnd.openxmlformats-package.relationships+xml"/>
  <Override PartName="/ppt/slides/_rels/slide307.xml.rels" ContentType="application/vnd.openxmlformats-package.relationships+xml"/>
  <Override PartName="/ppt/slides/_rels/slide150.xml.rels" ContentType="application/vnd.openxmlformats-package.relationships+xml"/>
  <Override PartName="/ppt/slides/_rels/slide308.xml.rels" ContentType="application/vnd.openxmlformats-package.relationships+xml"/>
  <Override PartName="/ppt/slides/_rels/slide151.xml.rels" ContentType="application/vnd.openxmlformats-package.relationships+xml"/>
  <Override PartName="/ppt/slides/_rels/slide309.xml.rels" ContentType="application/vnd.openxmlformats-package.relationships+xml"/>
  <Override PartName="/ppt/slides/_rels/slide152.xml.rels" ContentType="application/vnd.openxmlformats-package.relationships+xml"/>
  <Override PartName="/ppt/slides/_rels/slide153.xml.rels" ContentType="application/vnd.openxmlformats-package.relationships+xml"/>
  <Override PartName="/ppt/slides/_rels/slide154.xml.rels" ContentType="application/vnd.openxmlformats-package.relationships+xml"/>
  <Override PartName="/ppt/slides/_rels/slide155.xml.rels" ContentType="application/vnd.openxmlformats-package.relationships+xml"/>
  <Override PartName="/ppt/slides/_rels/slide156.xml.rels" ContentType="application/vnd.openxmlformats-package.relationships+xml"/>
  <Override PartName="/ppt/slides/_rels/slide157.xml.rels" ContentType="application/vnd.openxmlformats-package.relationships+xml"/>
  <Override PartName="/ppt/slides/_rels/slide158.xml.rels" ContentType="application/vnd.openxmlformats-package.relationships+xml"/>
  <Override PartName="/ppt/slides/_rels/slide159.xml.rels" ContentType="application/vnd.openxmlformats-package.relationships+xml"/>
  <Override PartName="/ppt/slides/_rels/slide160.xml.rels" ContentType="application/vnd.openxmlformats-package.relationships+xml"/>
  <Override PartName="/ppt/slides/_rels/slide161.xml.rels" ContentType="application/vnd.openxmlformats-package.relationships+xml"/>
  <Override PartName="/ppt/slides/_rels/slide162.xml.rels" ContentType="application/vnd.openxmlformats-package.relationships+xml"/>
  <Override PartName="/ppt/slides/_rels/slide163.xml.rels" ContentType="application/vnd.openxmlformats-package.relationships+xml"/>
  <Override PartName="/ppt/slides/_rels/slide164.xml.rels" ContentType="application/vnd.openxmlformats-package.relationships+xml"/>
  <Override PartName="/ppt/slides/_rels/slide165.xml.rels" ContentType="application/vnd.openxmlformats-package.relationships+xml"/>
  <Override PartName="/ppt/slides/_rels/slide166.xml.rels" ContentType="application/vnd.openxmlformats-package.relationships+xml"/>
  <Override PartName="/ppt/slides/_rels/slide167.xml.rels" ContentType="application/vnd.openxmlformats-package.relationships+xml"/>
  <Override PartName="/ppt/slides/_rels/slide170.xml.rels" ContentType="application/vnd.openxmlformats-package.relationships+xml"/>
  <Override PartName="/ppt/slides/_rels/slide171.xml.rels" ContentType="application/vnd.openxmlformats-package.relationships+xml"/>
  <Override PartName="/ppt/slides/_rels/slide172.xml.rels" ContentType="application/vnd.openxmlformats-package.relationships+xml"/>
  <Override PartName="/ppt/slides/_rels/slide173.xml.rels" ContentType="application/vnd.openxmlformats-package.relationships+xml"/>
  <Override PartName="/ppt/slides/_rels/slide174.xml.rels" ContentType="application/vnd.openxmlformats-package.relationships+xml"/>
  <Override PartName="/ppt/slides/_rels/slide175.xml.rels" ContentType="application/vnd.openxmlformats-package.relationships+xml"/>
  <Override PartName="/ppt/slides/_rels/slide176.xml.rels" ContentType="application/vnd.openxmlformats-package.relationships+xml"/>
  <Override PartName="/ppt/slides/_rels/slide177.xml.rels" ContentType="application/vnd.openxmlformats-package.relationships+xml"/>
  <Override PartName="/ppt/slides/_rels/slide178.xml.rels" ContentType="application/vnd.openxmlformats-package.relationships+xml"/>
  <Override PartName="/ppt/slides/_rels/slide179.xml.rels" ContentType="application/vnd.openxmlformats-package.relationships+xml"/>
  <Override PartName="/ppt/slides/_rels/slide180.xml.rels" ContentType="application/vnd.openxmlformats-package.relationships+xml"/>
  <Override PartName="/ppt/slides/_rels/slide181.xml.rels" ContentType="application/vnd.openxmlformats-package.relationships+xml"/>
  <Override PartName="/ppt/slides/_rels/slide182.xml.rels" ContentType="application/vnd.openxmlformats-package.relationships+xml"/>
  <Override PartName="/ppt/slides/_rels/slide183.xml.rels" ContentType="application/vnd.openxmlformats-package.relationships+xml"/>
  <Override PartName="/ppt/slides/_rels/slide184.xml.rels" ContentType="application/vnd.openxmlformats-package.relationships+xml"/>
  <Override PartName="/ppt/slides/_rels/slide185.xml.rels" ContentType="application/vnd.openxmlformats-package.relationships+xml"/>
  <Override PartName="/ppt/slides/_rels/slide186.xml.rels" ContentType="application/vnd.openxmlformats-package.relationships+xml"/>
  <Override PartName="/ppt/slides/_rels/slide187.xml.rels" ContentType="application/vnd.openxmlformats-package.relationships+xml"/>
  <Override PartName="/ppt/slides/_rels/slide188.xml.rels" ContentType="application/vnd.openxmlformats-package.relationships+xml"/>
  <Override PartName="/ppt/slides/_rels/slide189.xml.rels" ContentType="application/vnd.openxmlformats-package.relationships+xml"/>
  <Override PartName="/ppt/slides/_rels/slide190.xml.rels" ContentType="application/vnd.openxmlformats-package.relationships+xml"/>
  <Override PartName="/ppt/slides/_rels/slide191.xml.rels" ContentType="application/vnd.openxmlformats-package.relationships+xml"/>
  <Override PartName="/ppt/slides/_rels/slide192.xml.rels" ContentType="application/vnd.openxmlformats-package.relationships+xml"/>
  <Override PartName="/ppt/slides/_rels/slide193.xml.rels" ContentType="application/vnd.openxmlformats-package.relationships+xml"/>
  <Override PartName="/ppt/slides/_rels/slide194.xml.rels" ContentType="application/vnd.openxmlformats-package.relationships+xml"/>
  <Override PartName="/ppt/slides/_rels/slide195.xml.rels" ContentType="application/vnd.openxmlformats-package.relationships+xml"/>
  <Override PartName="/ppt/slides/_rels/slide196.xml.rels" ContentType="application/vnd.openxmlformats-package.relationships+xml"/>
  <Override PartName="/ppt/slides/_rels/slide197.xml.rels" ContentType="application/vnd.openxmlformats-package.relationships+xml"/>
  <Override PartName="/ppt/slides/_rels/slide198.xml.rels" ContentType="application/vnd.openxmlformats-package.relationships+xml"/>
  <Override PartName="/ppt/slides/_rels/slide199.xml.rels" ContentType="application/vnd.openxmlformats-package.relationships+xml"/>
  <Override PartName="/ppt/slides/_rels/slide200.xml.rels" ContentType="application/vnd.openxmlformats-package.relationships+xml"/>
  <Override PartName="/ppt/slides/_rels/slide201.xml.rels" ContentType="application/vnd.openxmlformats-package.relationships+xml"/>
  <Override PartName="/ppt/slides/_rels/slide202.xml.rels" ContentType="application/vnd.openxmlformats-package.relationships+xml"/>
  <Override PartName="/ppt/slides/_rels/slide203.xml.rels" ContentType="application/vnd.openxmlformats-package.relationships+xml"/>
  <Override PartName="/ppt/slides/_rels/slide204.xml.rels" ContentType="application/vnd.openxmlformats-package.relationships+xml"/>
  <Override PartName="/ppt/slides/_rels/slide205.xml.rels" ContentType="application/vnd.openxmlformats-package.relationships+xml"/>
  <Override PartName="/ppt/slides/_rels/slide206.xml.rels" ContentType="application/vnd.openxmlformats-package.relationships+xml"/>
  <Override PartName="/ppt/slides/_rels/slide207.xml.rels" ContentType="application/vnd.openxmlformats-package.relationships+xml"/>
  <Override PartName="/ppt/slides/_rels/slide208.xml.rels" ContentType="application/vnd.openxmlformats-package.relationships+xml"/>
  <Override PartName="/ppt/slides/_rels/slide209.xml.rels" ContentType="application/vnd.openxmlformats-package.relationships+xml"/>
  <Override PartName="/ppt/slides/_rels/slide210.xml.rels" ContentType="application/vnd.openxmlformats-package.relationships+xml"/>
  <Override PartName="/ppt/slides/_rels/slide211.xml.rels" ContentType="application/vnd.openxmlformats-package.relationships+xml"/>
  <Override PartName="/ppt/slides/_rels/slide212.xml.rels" ContentType="application/vnd.openxmlformats-package.relationships+xml"/>
  <Override PartName="/ppt/slides/_rels/slide213.xml.rels" ContentType="application/vnd.openxmlformats-package.relationships+xml"/>
  <Override PartName="/ppt/slides/_rels/slide214.xml.rels" ContentType="application/vnd.openxmlformats-package.relationships+xml"/>
  <Override PartName="/ppt/slides/_rels/slide215.xml.rels" ContentType="application/vnd.openxmlformats-package.relationships+xml"/>
  <Override PartName="/ppt/slides/_rels/slide216.xml.rels" ContentType="application/vnd.openxmlformats-package.relationships+xml"/>
  <Override PartName="/ppt/slides/_rels/slide217.xml.rels" ContentType="application/vnd.openxmlformats-package.relationships+xml"/>
  <Override PartName="/ppt/slides/_rels/slide218.xml.rels" ContentType="application/vnd.openxmlformats-package.relationships+xml"/>
  <Override PartName="/ppt/slides/_rels/slide219.xml.rels" ContentType="application/vnd.openxmlformats-package.relationships+xml"/>
  <Override PartName="/ppt/slides/_rels/slide220.xml.rels" ContentType="application/vnd.openxmlformats-package.relationships+xml"/>
  <Override PartName="/ppt/slides/_rels/slide221.xml.rels" ContentType="application/vnd.openxmlformats-package.relationships+xml"/>
  <Override PartName="/ppt/slides/_rels/slide222.xml.rels" ContentType="application/vnd.openxmlformats-package.relationships+xml"/>
  <Override PartName="/ppt/slides/_rels/slide223.xml.rels" ContentType="application/vnd.openxmlformats-package.relationships+xml"/>
  <Override PartName="/ppt/slides/_rels/slide224.xml.rels" ContentType="application/vnd.openxmlformats-package.relationships+xml"/>
  <Override PartName="/ppt/slides/_rels/slide225.xml.rels" ContentType="application/vnd.openxmlformats-package.relationships+xml"/>
  <Override PartName="/ppt/slides/_rels/slide226.xml.rels" ContentType="application/vnd.openxmlformats-package.relationships+xml"/>
  <Override PartName="/ppt/slides/_rels/slide227.xml.rels" ContentType="application/vnd.openxmlformats-package.relationships+xml"/>
  <Override PartName="/ppt/slides/_rels/slide228.xml.rels" ContentType="application/vnd.openxmlformats-package.relationships+xml"/>
  <Override PartName="/ppt/slides/_rels/slide229.xml.rels" ContentType="application/vnd.openxmlformats-package.relationships+xml"/>
  <Override PartName="/ppt/slides/_rels/slide230.xml.rels" ContentType="application/vnd.openxmlformats-package.relationships+xml"/>
  <Override PartName="/ppt/slides/_rels/slide231.xml.rels" ContentType="application/vnd.openxmlformats-package.relationships+xml"/>
  <Override PartName="/ppt/slides/_rels/slide232.xml.rels" ContentType="application/vnd.openxmlformats-package.relationships+xml"/>
  <Override PartName="/ppt/slides/_rels/slide233.xml.rels" ContentType="application/vnd.openxmlformats-package.relationships+xml"/>
  <Override PartName="/ppt/slides/_rels/slide234.xml.rels" ContentType="application/vnd.openxmlformats-package.relationships+xml"/>
  <Override PartName="/ppt/slides/_rels/slide235.xml.rels" ContentType="application/vnd.openxmlformats-package.relationships+xml"/>
  <Override PartName="/ppt/slides/_rels/slide236.xml.rels" ContentType="application/vnd.openxmlformats-package.relationships+xml"/>
  <Override PartName="/ppt/slides/_rels/slide237.xml.rels" ContentType="application/vnd.openxmlformats-package.relationships+xml"/>
  <Override PartName="/ppt/slides/_rels/slide238.xml.rels" ContentType="application/vnd.openxmlformats-package.relationships+xml"/>
  <Override PartName="/ppt/slides/_rels/slide239.xml.rels" ContentType="application/vnd.openxmlformats-package.relationships+xml"/>
  <Override PartName="/ppt/slides/_rels/slide240.xml.rels" ContentType="application/vnd.openxmlformats-package.relationships+xml"/>
  <Override PartName="/ppt/slides/_rels/slide241.xml.rels" ContentType="application/vnd.openxmlformats-package.relationships+xml"/>
  <Override PartName="/ppt/slides/_rels/slide242.xml.rels" ContentType="application/vnd.openxmlformats-package.relationships+xml"/>
  <Override PartName="/ppt/slides/_rels/slide243.xml.rels" ContentType="application/vnd.openxmlformats-package.relationships+xml"/>
  <Override PartName="/ppt/slides/_rels/slide244.xml.rels" ContentType="application/vnd.openxmlformats-package.relationships+xml"/>
  <Override PartName="/ppt/slides/_rels/slide245.xml.rels" ContentType="application/vnd.openxmlformats-package.relationships+xml"/>
  <Override PartName="/ppt/slides/_rels/slide246.xml.rels" ContentType="application/vnd.openxmlformats-package.relationships+xml"/>
  <Override PartName="/ppt/slides/_rels/slide247.xml.rels" ContentType="application/vnd.openxmlformats-package.relationships+xml"/>
  <Override PartName="/ppt/slides/_rels/slide248.xml.rels" ContentType="application/vnd.openxmlformats-package.relationships+xml"/>
  <Override PartName="/ppt/slides/_rels/slide249.xml.rels" ContentType="application/vnd.openxmlformats-package.relationships+xml"/>
  <Override PartName="/ppt/slides/_rels/slide250.xml.rels" ContentType="application/vnd.openxmlformats-package.relationships+xml"/>
  <Override PartName="/ppt/slides/_rels/slide251.xml.rels" ContentType="application/vnd.openxmlformats-package.relationships+xml"/>
  <Override PartName="/ppt/slides/_rels/slide252.xml.rels" ContentType="application/vnd.openxmlformats-package.relationships+xml"/>
  <Override PartName="/ppt/slides/_rels/slide253.xml.rels" ContentType="application/vnd.openxmlformats-package.relationships+xml"/>
  <Override PartName="/ppt/slides/_rels/slide254.xml.rels" ContentType="application/vnd.openxmlformats-package.relationships+xml"/>
  <Override PartName="/ppt/slides/_rels/slide260.xml.rels" ContentType="application/vnd.openxmlformats-package.relationships+xml"/>
  <Override PartName="/ppt/slides/_rels/slide261.xml.rels" ContentType="application/vnd.openxmlformats-package.relationships+xml"/>
  <Override PartName="/ppt/slides/_rels/slide262.xml.rels" ContentType="application/vnd.openxmlformats-package.relationships+xml"/>
  <Override PartName="/ppt/slides/_rels/slide263.xml.rels" ContentType="application/vnd.openxmlformats-package.relationships+xml"/>
  <Override PartName="/ppt/slides/_rels/slide264.xml.rels" ContentType="application/vnd.openxmlformats-package.relationships+xml"/>
  <Override PartName="/ppt/slides/_rels/slide270.xml.rels" ContentType="application/vnd.openxmlformats-package.relationships+xml"/>
  <Override PartName="/ppt/slides/_rels/slide271.xml.rels" ContentType="application/vnd.openxmlformats-package.relationships+xml"/>
  <Override PartName="/ppt/slides/_rels/slide272.xml.rels" ContentType="application/vnd.openxmlformats-package.relationships+xml"/>
  <Override PartName="/ppt/slides/_rels/slide273.xml.rels" ContentType="application/vnd.openxmlformats-package.relationships+xml"/>
  <Override PartName="/ppt/slides/_rels/slide274.xml.rels" ContentType="application/vnd.openxmlformats-package.relationships+xml"/>
  <Override PartName="/ppt/slides/_rels/slide280.xml.rels" ContentType="application/vnd.openxmlformats-package.relationships+xml"/>
  <Override PartName="/ppt/slides/_rels/slide281.xml.rels" ContentType="application/vnd.openxmlformats-package.relationships+xml"/>
  <Override PartName="/ppt/slides/_rels/slide282.xml.rels" ContentType="application/vnd.openxmlformats-package.relationships+xml"/>
  <Override PartName="/ppt/slides/_rels/slide283.xml.rels" ContentType="application/vnd.openxmlformats-package.relationships+xml"/>
  <Override PartName="/ppt/slides/_rels/slide284.xml.rels" ContentType="application/vnd.openxmlformats-package.relationships+xml"/>
  <Override PartName="/ppt/slides/_rels/slide290.xml.rels" ContentType="application/vnd.openxmlformats-package.relationships+xml"/>
  <Override PartName="/ppt/slides/_rels/slide291.xml.rels" ContentType="application/vnd.openxmlformats-package.relationships+xml"/>
  <Override PartName="/ppt/slides/_rels/slide292.xml.rels" ContentType="application/vnd.openxmlformats-package.relationships+xml"/>
  <Override PartName="/ppt/slides/_rels/slide293.xml.rels" ContentType="application/vnd.openxmlformats-package.relationships+xml"/>
  <Override PartName="/ppt/slides/_rels/slide294.xml.rels" ContentType="application/vnd.openxmlformats-package.relationships+xml"/>
  <Override PartName="/ppt/slides/_rels/slide303.xml.rels" ContentType="application/vnd.openxmlformats-package.relationships+xml"/>
  <Override PartName="/ppt/slides/_rels/slide304.xml.rels" ContentType="application/vnd.openxmlformats-package.relationships+xml"/>
  <Override PartName="/ppt/slides/_rels/slide305.xml.rels" ContentType="application/vnd.openxmlformats-package.relationships+xml"/>
  <Override PartName="/ppt/slides/_rels/slide306.xml.rels" ContentType="application/vnd.openxmlformats-package.relationships+xml"/>
  <Override PartName="/ppt/slides/slide307.xml" ContentType="application/vnd.openxmlformats-officedocument.presentationml.slide+xml"/>
  <Override PartName="/ppt/slides/slide150.xml" ContentType="application/vnd.openxmlformats-officedocument.presentationml.slide+xml"/>
  <Override PartName="/ppt/slides/slide308.xml" ContentType="application/vnd.openxmlformats-officedocument.presentationml.slide+xml"/>
  <Override PartName="/ppt/slides/slide151.xml" ContentType="application/vnd.openxmlformats-officedocument.presentationml.slide+xml"/>
  <Override PartName="/ppt/slides/slide309.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 id="2147483700"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 id="343" r:id="rId95"/>
    <p:sldId id="344" r:id="rId96"/>
    <p:sldId id="345" r:id="rId97"/>
    <p:sldId id="346" r:id="rId98"/>
    <p:sldId id="347" r:id="rId99"/>
    <p:sldId id="348" r:id="rId100"/>
    <p:sldId id="349" r:id="rId101"/>
    <p:sldId id="350" r:id="rId102"/>
    <p:sldId id="351" r:id="rId103"/>
    <p:sldId id="352" r:id="rId104"/>
    <p:sldId id="353" r:id="rId105"/>
    <p:sldId id="354" r:id="rId106"/>
    <p:sldId id="355" r:id="rId107"/>
    <p:sldId id="356" r:id="rId108"/>
    <p:sldId id="357" r:id="rId109"/>
    <p:sldId id="358" r:id="rId110"/>
    <p:sldId id="359" r:id="rId111"/>
    <p:sldId id="360" r:id="rId112"/>
    <p:sldId id="361" r:id="rId113"/>
    <p:sldId id="362" r:id="rId114"/>
    <p:sldId id="363" r:id="rId115"/>
    <p:sldId id="364" r:id="rId116"/>
    <p:sldId id="365" r:id="rId117"/>
    <p:sldId id="366" r:id="rId118"/>
    <p:sldId id="367" r:id="rId119"/>
    <p:sldId id="368" r:id="rId120"/>
    <p:sldId id="369" r:id="rId121"/>
    <p:sldId id="370" r:id="rId122"/>
    <p:sldId id="371" r:id="rId123"/>
    <p:sldId id="372" r:id="rId124"/>
    <p:sldId id="373" r:id="rId125"/>
    <p:sldId id="374" r:id="rId126"/>
    <p:sldId id="375" r:id="rId127"/>
    <p:sldId id="376" r:id="rId128"/>
    <p:sldId id="377" r:id="rId129"/>
    <p:sldId id="378" r:id="rId130"/>
    <p:sldId id="379" r:id="rId131"/>
    <p:sldId id="380" r:id="rId132"/>
    <p:sldId id="381" r:id="rId133"/>
    <p:sldId id="382" r:id="rId134"/>
    <p:sldId id="383" r:id="rId135"/>
    <p:sldId id="384" r:id="rId136"/>
    <p:sldId id="385" r:id="rId137"/>
    <p:sldId id="386" r:id="rId138"/>
    <p:sldId id="387" r:id="rId139"/>
    <p:sldId id="388" r:id="rId140"/>
    <p:sldId id="389" r:id="rId141"/>
    <p:sldId id="390" r:id="rId142"/>
    <p:sldId id="391" r:id="rId143"/>
    <p:sldId id="392" r:id="rId144"/>
    <p:sldId id="393" r:id="rId145"/>
    <p:sldId id="394" r:id="rId146"/>
    <p:sldId id="395" r:id="rId147"/>
    <p:sldId id="396" r:id="rId148"/>
    <p:sldId id="397" r:id="rId149"/>
    <p:sldId id="398" r:id="rId150"/>
    <p:sldId id="399" r:id="rId151"/>
    <p:sldId id="400" r:id="rId152"/>
    <p:sldId id="401" r:id="rId153"/>
    <p:sldId id="402" r:id="rId154"/>
    <p:sldId id="403" r:id="rId155"/>
    <p:sldId id="404" r:id="rId156"/>
    <p:sldId id="405" r:id="rId157"/>
    <p:sldId id="406" r:id="rId158"/>
    <p:sldId id="407" r:id="rId159"/>
    <p:sldId id="408" r:id="rId160"/>
    <p:sldId id="409" r:id="rId161"/>
    <p:sldId id="410" r:id="rId162"/>
    <p:sldId id="411" r:id="rId163"/>
    <p:sldId id="412" r:id="rId164"/>
    <p:sldId id="413" r:id="rId165"/>
    <p:sldId id="414" r:id="rId166"/>
    <p:sldId id="415" r:id="rId167"/>
    <p:sldId id="416" r:id="rId168"/>
    <p:sldId id="417" r:id="rId169"/>
    <p:sldId id="418" r:id="rId170"/>
    <p:sldId id="419" r:id="rId171"/>
    <p:sldId id="420" r:id="rId172"/>
    <p:sldId id="421" r:id="rId173"/>
    <p:sldId id="422" r:id="rId174"/>
    <p:sldId id="423" r:id="rId175"/>
    <p:sldId id="424" r:id="rId176"/>
    <p:sldId id="425" r:id="rId177"/>
    <p:sldId id="426" r:id="rId178"/>
    <p:sldId id="427" r:id="rId179"/>
    <p:sldId id="428" r:id="rId180"/>
    <p:sldId id="429" r:id="rId181"/>
    <p:sldId id="430" r:id="rId182"/>
    <p:sldId id="431" r:id="rId183"/>
    <p:sldId id="432" r:id="rId184"/>
    <p:sldId id="433" r:id="rId185"/>
    <p:sldId id="434" r:id="rId186"/>
    <p:sldId id="435" r:id="rId187"/>
    <p:sldId id="436" r:id="rId188"/>
    <p:sldId id="437" r:id="rId189"/>
    <p:sldId id="438" r:id="rId190"/>
    <p:sldId id="439" r:id="rId191"/>
    <p:sldId id="440" r:id="rId192"/>
    <p:sldId id="441" r:id="rId193"/>
    <p:sldId id="442" r:id="rId194"/>
    <p:sldId id="443" r:id="rId195"/>
    <p:sldId id="444" r:id="rId196"/>
    <p:sldId id="445" r:id="rId197"/>
    <p:sldId id="446" r:id="rId198"/>
    <p:sldId id="447" r:id="rId199"/>
    <p:sldId id="448" r:id="rId200"/>
    <p:sldId id="449" r:id="rId201"/>
    <p:sldId id="450" r:id="rId202"/>
    <p:sldId id="451" r:id="rId203"/>
    <p:sldId id="452" r:id="rId204"/>
    <p:sldId id="453" r:id="rId205"/>
    <p:sldId id="454" r:id="rId206"/>
    <p:sldId id="455" r:id="rId207"/>
    <p:sldId id="456" r:id="rId208"/>
    <p:sldId id="457" r:id="rId209"/>
    <p:sldId id="458" r:id="rId210"/>
    <p:sldId id="459" r:id="rId211"/>
    <p:sldId id="460" r:id="rId212"/>
    <p:sldId id="461" r:id="rId213"/>
    <p:sldId id="462" r:id="rId214"/>
    <p:sldId id="463" r:id="rId215"/>
    <p:sldId id="464" r:id="rId216"/>
    <p:sldId id="465" r:id="rId217"/>
    <p:sldId id="466" r:id="rId218"/>
    <p:sldId id="467" r:id="rId219"/>
    <p:sldId id="468" r:id="rId220"/>
    <p:sldId id="469" r:id="rId221"/>
    <p:sldId id="470" r:id="rId222"/>
    <p:sldId id="471" r:id="rId223"/>
    <p:sldId id="472" r:id="rId224"/>
    <p:sldId id="473" r:id="rId225"/>
    <p:sldId id="474" r:id="rId226"/>
    <p:sldId id="475" r:id="rId227"/>
    <p:sldId id="476" r:id="rId228"/>
    <p:sldId id="477" r:id="rId229"/>
    <p:sldId id="478" r:id="rId230"/>
    <p:sldId id="479" r:id="rId231"/>
    <p:sldId id="480" r:id="rId232"/>
    <p:sldId id="481" r:id="rId233"/>
    <p:sldId id="482" r:id="rId234"/>
    <p:sldId id="483" r:id="rId235"/>
    <p:sldId id="484" r:id="rId236"/>
    <p:sldId id="485" r:id="rId237"/>
    <p:sldId id="486" r:id="rId238"/>
    <p:sldId id="487" r:id="rId239"/>
    <p:sldId id="488" r:id="rId240"/>
    <p:sldId id="489" r:id="rId241"/>
    <p:sldId id="490" r:id="rId242"/>
    <p:sldId id="491" r:id="rId243"/>
    <p:sldId id="492" r:id="rId244"/>
    <p:sldId id="493" r:id="rId245"/>
    <p:sldId id="494" r:id="rId246"/>
    <p:sldId id="495" r:id="rId247"/>
    <p:sldId id="496" r:id="rId248"/>
    <p:sldId id="497" r:id="rId249"/>
    <p:sldId id="498" r:id="rId250"/>
    <p:sldId id="499" r:id="rId251"/>
    <p:sldId id="500" r:id="rId252"/>
    <p:sldId id="501" r:id="rId253"/>
    <p:sldId id="502" r:id="rId254"/>
    <p:sldId id="503" r:id="rId255"/>
    <p:sldId id="504" r:id="rId256"/>
    <p:sldId id="505" r:id="rId257"/>
    <p:sldId id="506" r:id="rId258"/>
    <p:sldId id="507" r:id="rId259"/>
    <p:sldId id="508" r:id="rId260"/>
    <p:sldId id="509" r:id="rId261"/>
    <p:sldId id="510" r:id="rId262"/>
    <p:sldId id="511" r:id="rId263"/>
    <p:sldId id="512" r:id="rId264"/>
    <p:sldId id="513" r:id="rId265"/>
    <p:sldId id="514" r:id="rId266"/>
    <p:sldId id="515" r:id="rId267"/>
    <p:sldId id="516" r:id="rId268"/>
    <p:sldId id="517" r:id="rId269"/>
    <p:sldId id="518" r:id="rId270"/>
    <p:sldId id="519" r:id="rId271"/>
    <p:sldId id="520" r:id="rId272"/>
    <p:sldId id="521" r:id="rId273"/>
    <p:sldId id="522" r:id="rId274"/>
    <p:sldId id="523" r:id="rId275"/>
    <p:sldId id="524" r:id="rId276"/>
    <p:sldId id="525" r:id="rId277"/>
    <p:sldId id="526" r:id="rId278"/>
    <p:sldId id="527" r:id="rId279"/>
    <p:sldId id="528" r:id="rId280"/>
    <p:sldId id="529" r:id="rId281"/>
    <p:sldId id="530" r:id="rId282"/>
    <p:sldId id="531" r:id="rId283"/>
    <p:sldId id="532" r:id="rId284"/>
    <p:sldId id="533" r:id="rId285"/>
    <p:sldId id="534" r:id="rId286"/>
    <p:sldId id="535" r:id="rId287"/>
    <p:sldId id="536" r:id="rId288"/>
    <p:sldId id="537" r:id="rId289"/>
    <p:sldId id="538" r:id="rId290"/>
    <p:sldId id="539" r:id="rId291"/>
    <p:sldId id="540" r:id="rId292"/>
    <p:sldId id="541" r:id="rId293"/>
    <p:sldId id="542" r:id="rId294"/>
    <p:sldId id="543" r:id="rId295"/>
    <p:sldId id="544" r:id="rId296"/>
    <p:sldId id="545" r:id="rId297"/>
    <p:sldId id="546" r:id="rId298"/>
    <p:sldId id="547" r:id="rId299"/>
    <p:sldId id="548" r:id="rId300"/>
    <p:sldId id="549" r:id="rId301"/>
    <p:sldId id="550" r:id="rId302"/>
    <p:sldId id="551" r:id="rId303"/>
    <p:sldId id="552" r:id="rId304"/>
    <p:sldId id="553" r:id="rId305"/>
    <p:sldId id="554" r:id="rId306"/>
    <p:sldId id="555" r:id="rId307"/>
    <p:sldId id="556" r:id="rId308"/>
    <p:sldId id="557" r:id="rId309"/>
    <p:sldId id="558" r:id="rId310"/>
    <p:sldId id="559" r:id="rId311"/>
    <p:sldId id="560" r:id="rId312"/>
    <p:sldId id="561" r:id="rId313"/>
    <p:sldId id="562" r:id="rId314"/>
    <p:sldId id="563" r:id="rId315"/>
    <p:sldId id="564" r:id="rId316"/>
    <p:sldId id="565" r:id="rId317"/>
    <p:sldId id="566" r:id="rId318"/>
    <p:sldId id="567" r:id="rId319"/>
  </p:sldIdLst>
  <p:sldSz cx="9144000" cy="68580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 Id="rId88" Type="http://schemas.openxmlformats.org/officeDocument/2006/relationships/slide" Target="slides/slide81.xml"/><Relationship Id="rId89" Type="http://schemas.openxmlformats.org/officeDocument/2006/relationships/slide" Target="slides/slide82.xml"/><Relationship Id="rId90" Type="http://schemas.openxmlformats.org/officeDocument/2006/relationships/slide" Target="slides/slide83.xml"/><Relationship Id="rId91" Type="http://schemas.openxmlformats.org/officeDocument/2006/relationships/slide" Target="slides/slide84.xml"/><Relationship Id="rId92" Type="http://schemas.openxmlformats.org/officeDocument/2006/relationships/slide" Target="slides/slide85.xml"/><Relationship Id="rId93" Type="http://schemas.openxmlformats.org/officeDocument/2006/relationships/slide" Target="slides/slide86.xml"/><Relationship Id="rId94" Type="http://schemas.openxmlformats.org/officeDocument/2006/relationships/slide" Target="slides/slide87.xml"/><Relationship Id="rId95" Type="http://schemas.openxmlformats.org/officeDocument/2006/relationships/slide" Target="slides/slide88.xml"/><Relationship Id="rId96" Type="http://schemas.openxmlformats.org/officeDocument/2006/relationships/slide" Target="slides/slide89.xml"/><Relationship Id="rId97" Type="http://schemas.openxmlformats.org/officeDocument/2006/relationships/slide" Target="slides/slide90.xml"/><Relationship Id="rId98" Type="http://schemas.openxmlformats.org/officeDocument/2006/relationships/slide" Target="slides/slide91.xml"/><Relationship Id="rId99" Type="http://schemas.openxmlformats.org/officeDocument/2006/relationships/slide" Target="slides/slide92.xml"/><Relationship Id="rId100" Type="http://schemas.openxmlformats.org/officeDocument/2006/relationships/slide" Target="slides/slide93.xml"/><Relationship Id="rId101" Type="http://schemas.openxmlformats.org/officeDocument/2006/relationships/slide" Target="slides/slide94.xml"/><Relationship Id="rId102" Type="http://schemas.openxmlformats.org/officeDocument/2006/relationships/slide" Target="slides/slide95.xml"/><Relationship Id="rId103" Type="http://schemas.openxmlformats.org/officeDocument/2006/relationships/slide" Target="slides/slide96.xml"/><Relationship Id="rId104" Type="http://schemas.openxmlformats.org/officeDocument/2006/relationships/slide" Target="slides/slide97.xml"/><Relationship Id="rId105" Type="http://schemas.openxmlformats.org/officeDocument/2006/relationships/slide" Target="slides/slide98.xml"/><Relationship Id="rId106" Type="http://schemas.openxmlformats.org/officeDocument/2006/relationships/slide" Target="slides/slide99.xml"/><Relationship Id="rId107" Type="http://schemas.openxmlformats.org/officeDocument/2006/relationships/slide" Target="slides/slide100.xml"/><Relationship Id="rId108" Type="http://schemas.openxmlformats.org/officeDocument/2006/relationships/slide" Target="slides/slide101.xml"/><Relationship Id="rId109" Type="http://schemas.openxmlformats.org/officeDocument/2006/relationships/slide" Target="slides/slide102.xml"/><Relationship Id="rId110" Type="http://schemas.openxmlformats.org/officeDocument/2006/relationships/slide" Target="slides/slide103.xml"/><Relationship Id="rId111" Type="http://schemas.openxmlformats.org/officeDocument/2006/relationships/slide" Target="slides/slide104.xml"/><Relationship Id="rId112" Type="http://schemas.openxmlformats.org/officeDocument/2006/relationships/slide" Target="slides/slide105.xml"/><Relationship Id="rId113" Type="http://schemas.openxmlformats.org/officeDocument/2006/relationships/slide" Target="slides/slide106.xml"/><Relationship Id="rId114" Type="http://schemas.openxmlformats.org/officeDocument/2006/relationships/slide" Target="slides/slide107.xml"/><Relationship Id="rId115" Type="http://schemas.openxmlformats.org/officeDocument/2006/relationships/slide" Target="slides/slide108.xml"/><Relationship Id="rId116" Type="http://schemas.openxmlformats.org/officeDocument/2006/relationships/slide" Target="slides/slide109.xml"/><Relationship Id="rId117" Type="http://schemas.openxmlformats.org/officeDocument/2006/relationships/slide" Target="slides/slide110.xml"/><Relationship Id="rId118" Type="http://schemas.openxmlformats.org/officeDocument/2006/relationships/slide" Target="slides/slide111.xml"/><Relationship Id="rId119" Type="http://schemas.openxmlformats.org/officeDocument/2006/relationships/slide" Target="slides/slide112.xml"/><Relationship Id="rId120" Type="http://schemas.openxmlformats.org/officeDocument/2006/relationships/slide" Target="slides/slide113.xml"/><Relationship Id="rId121" Type="http://schemas.openxmlformats.org/officeDocument/2006/relationships/slide" Target="slides/slide114.xml"/><Relationship Id="rId122" Type="http://schemas.openxmlformats.org/officeDocument/2006/relationships/slide" Target="slides/slide115.xml"/><Relationship Id="rId123" Type="http://schemas.openxmlformats.org/officeDocument/2006/relationships/slide" Target="slides/slide116.xml"/><Relationship Id="rId124" Type="http://schemas.openxmlformats.org/officeDocument/2006/relationships/slide" Target="slides/slide117.xml"/><Relationship Id="rId125" Type="http://schemas.openxmlformats.org/officeDocument/2006/relationships/slide" Target="slides/slide118.xml"/><Relationship Id="rId126" Type="http://schemas.openxmlformats.org/officeDocument/2006/relationships/slide" Target="slides/slide119.xml"/><Relationship Id="rId127" Type="http://schemas.openxmlformats.org/officeDocument/2006/relationships/slide" Target="slides/slide120.xml"/><Relationship Id="rId128" Type="http://schemas.openxmlformats.org/officeDocument/2006/relationships/slide" Target="slides/slide121.xml"/><Relationship Id="rId129" Type="http://schemas.openxmlformats.org/officeDocument/2006/relationships/slide" Target="slides/slide122.xml"/><Relationship Id="rId130" Type="http://schemas.openxmlformats.org/officeDocument/2006/relationships/slide" Target="slides/slide123.xml"/><Relationship Id="rId131" Type="http://schemas.openxmlformats.org/officeDocument/2006/relationships/slide" Target="slides/slide124.xml"/><Relationship Id="rId132" Type="http://schemas.openxmlformats.org/officeDocument/2006/relationships/slide" Target="slides/slide125.xml"/><Relationship Id="rId133" Type="http://schemas.openxmlformats.org/officeDocument/2006/relationships/slide" Target="slides/slide126.xml"/><Relationship Id="rId134" Type="http://schemas.openxmlformats.org/officeDocument/2006/relationships/slide" Target="slides/slide127.xml"/><Relationship Id="rId135" Type="http://schemas.openxmlformats.org/officeDocument/2006/relationships/slide" Target="slides/slide128.xml"/><Relationship Id="rId136" Type="http://schemas.openxmlformats.org/officeDocument/2006/relationships/slide" Target="slides/slide129.xml"/><Relationship Id="rId137" Type="http://schemas.openxmlformats.org/officeDocument/2006/relationships/slide" Target="slides/slide130.xml"/><Relationship Id="rId138" Type="http://schemas.openxmlformats.org/officeDocument/2006/relationships/slide" Target="slides/slide131.xml"/><Relationship Id="rId139" Type="http://schemas.openxmlformats.org/officeDocument/2006/relationships/slide" Target="slides/slide132.xml"/><Relationship Id="rId140" Type="http://schemas.openxmlformats.org/officeDocument/2006/relationships/slide" Target="slides/slide133.xml"/><Relationship Id="rId141" Type="http://schemas.openxmlformats.org/officeDocument/2006/relationships/slide" Target="slides/slide134.xml"/><Relationship Id="rId142" Type="http://schemas.openxmlformats.org/officeDocument/2006/relationships/slide" Target="slides/slide135.xml"/><Relationship Id="rId143" Type="http://schemas.openxmlformats.org/officeDocument/2006/relationships/slide" Target="slides/slide136.xml"/><Relationship Id="rId144" Type="http://schemas.openxmlformats.org/officeDocument/2006/relationships/slide" Target="slides/slide137.xml"/><Relationship Id="rId145" Type="http://schemas.openxmlformats.org/officeDocument/2006/relationships/slide" Target="slides/slide138.xml"/><Relationship Id="rId146" Type="http://schemas.openxmlformats.org/officeDocument/2006/relationships/slide" Target="slides/slide139.xml"/><Relationship Id="rId147" Type="http://schemas.openxmlformats.org/officeDocument/2006/relationships/slide" Target="slides/slide140.xml"/><Relationship Id="rId148" Type="http://schemas.openxmlformats.org/officeDocument/2006/relationships/slide" Target="slides/slide141.xml"/><Relationship Id="rId149" Type="http://schemas.openxmlformats.org/officeDocument/2006/relationships/slide" Target="slides/slide142.xml"/><Relationship Id="rId150" Type="http://schemas.openxmlformats.org/officeDocument/2006/relationships/slide" Target="slides/slide143.xml"/><Relationship Id="rId151" Type="http://schemas.openxmlformats.org/officeDocument/2006/relationships/slide" Target="slides/slide144.xml"/><Relationship Id="rId152" Type="http://schemas.openxmlformats.org/officeDocument/2006/relationships/slide" Target="slides/slide145.xml"/><Relationship Id="rId153" Type="http://schemas.openxmlformats.org/officeDocument/2006/relationships/slide" Target="slides/slide146.xml"/><Relationship Id="rId154" Type="http://schemas.openxmlformats.org/officeDocument/2006/relationships/slide" Target="slides/slide147.xml"/><Relationship Id="rId155" Type="http://schemas.openxmlformats.org/officeDocument/2006/relationships/slide" Target="slides/slide148.xml"/><Relationship Id="rId156" Type="http://schemas.openxmlformats.org/officeDocument/2006/relationships/slide" Target="slides/slide149.xml"/><Relationship Id="rId157" Type="http://schemas.openxmlformats.org/officeDocument/2006/relationships/slide" Target="slides/slide150.xml"/><Relationship Id="rId158" Type="http://schemas.openxmlformats.org/officeDocument/2006/relationships/slide" Target="slides/slide151.xml"/><Relationship Id="rId159" Type="http://schemas.openxmlformats.org/officeDocument/2006/relationships/slide" Target="slides/slide152.xml"/><Relationship Id="rId160" Type="http://schemas.openxmlformats.org/officeDocument/2006/relationships/slide" Target="slides/slide153.xml"/><Relationship Id="rId161" Type="http://schemas.openxmlformats.org/officeDocument/2006/relationships/slide" Target="slides/slide154.xml"/><Relationship Id="rId162" Type="http://schemas.openxmlformats.org/officeDocument/2006/relationships/slide" Target="slides/slide155.xml"/><Relationship Id="rId163" Type="http://schemas.openxmlformats.org/officeDocument/2006/relationships/slide" Target="slides/slide156.xml"/><Relationship Id="rId164" Type="http://schemas.openxmlformats.org/officeDocument/2006/relationships/slide" Target="slides/slide157.xml"/><Relationship Id="rId165" Type="http://schemas.openxmlformats.org/officeDocument/2006/relationships/slide" Target="slides/slide158.xml"/><Relationship Id="rId166" Type="http://schemas.openxmlformats.org/officeDocument/2006/relationships/slide" Target="slides/slide159.xml"/><Relationship Id="rId167" Type="http://schemas.openxmlformats.org/officeDocument/2006/relationships/slide" Target="slides/slide160.xml"/><Relationship Id="rId168" Type="http://schemas.openxmlformats.org/officeDocument/2006/relationships/slide" Target="slides/slide161.xml"/><Relationship Id="rId169" Type="http://schemas.openxmlformats.org/officeDocument/2006/relationships/slide" Target="slides/slide162.xml"/><Relationship Id="rId170" Type="http://schemas.openxmlformats.org/officeDocument/2006/relationships/slide" Target="slides/slide163.xml"/><Relationship Id="rId171" Type="http://schemas.openxmlformats.org/officeDocument/2006/relationships/slide" Target="slides/slide164.xml"/><Relationship Id="rId172" Type="http://schemas.openxmlformats.org/officeDocument/2006/relationships/slide" Target="slides/slide165.xml"/><Relationship Id="rId173" Type="http://schemas.openxmlformats.org/officeDocument/2006/relationships/slide" Target="slides/slide166.xml"/><Relationship Id="rId174" Type="http://schemas.openxmlformats.org/officeDocument/2006/relationships/slide" Target="slides/slide167.xml"/><Relationship Id="rId175" Type="http://schemas.openxmlformats.org/officeDocument/2006/relationships/slide" Target="slides/slide168.xml"/><Relationship Id="rId176" Type="http://schemas.openxmlformats.org/officeDocument/2006/relationships/slide" Target="slides/slide169.xml"/><Relationship Id="rId177" Type="http://schemas.openxmlformats.org/officeDocument/2006/relationships/slide" Target="slides/slide170.xml"/><Relationship Id="rId178" Type="http://schemas.openxmlformats.org/officeDocument/2006/relationships/slide" Target="slides/slide171.xml"/><Relationship Id="rId179" Type="http://schemas.openxmlformats.org/officeDocument/2006/relationships/slide" Target="slides/slide172.xml"/><Relationship Id="rId180" Type="http://schemas.openxmlformats.org/officeDocument/2006/relationships/slide" Target="slides/slide173.xml"/><Relationship Id="rId181" Type="http://schemas.openxmlformats.org/officeDocument/2006/relationships/slide" Target="slides/slide174.xml"/><Relationship Id="rId182" Type="http://schemas.openxmlformats.org/officeDocument/2006/relationships/slide" Target="slides/slide175.xml"/><Relationship Id="rId183" Type="http://schemas.openxmlformats.org/officeDocument/2006/relationships/slide" Target="slides/slide176.xml"/><Relationship Id="rId184" Type="http://schemas.openxmlformats.org/officeDocument/2006/relationships/slide" Target="slides/slide177.xml"/><Relationship Id="rId185" Type="http://schemas.openxmlformats.org/officeDocument/2006/relationships/slide" Target="slides/slide178.xml"/><Relationship Id="rId186" Type="http://schemas.openxmlformats.org/officeDocument/2006/relationships/slide" Target="slides/slide179.xml"/><Relationship Id="rId187" Type="http://schemas.openxmlformats.org/officeDocument/2006/relationships/slide" Target="slides/slide180.xml"/><Relationship Id="rId188" Type="http://schemas.openxmlformats.org/officeDocument/2006/relationships/slide" Target="slides/slide181.xml"/><Relationship Id="rId189" Type="http://schemas.openxmlformats.org/officeDocument/2006/relationships/slide" Target="slides/slide182.xml"/><Relationship Id="rId190" Type="http://schemas.openxmlformats.org/officeDocument/2006/relationships/slide" Target="slides/slide183.xml"/><Relationship Id="rId191" Type="http://schemas.openxmlformats.org/officeDocument/2006/relationships/slide" Target="slides/slide184.xml"/><Relationship Id="rId192" Type="http://schemas.openxmlformats.org/officeDocument/2006/relationships/slide" Target="slides/slide185.xml"/><Relationship Id="rId193" Type="http://schemas.openxmlformats.org/officeDocument/2006/relationships/slide" Target="slides/slide186.xml"/><Relationship Id="rId194" Type="http://schemas.openxmlformats.org/officeDocument/2006/relationships/slide" Target="slides/slide187.xml"/><Relationship Id="rId195" Type="http://schemas.openxmlformats.org/officeDocument/2006/relationships/slide" Target="slides/slide188.xml"/><Relationship Id="rId196" Type="http://schemas.openxmlformats.org/officeDocument/2006/relationships/slide" Target="slides/slide189.xml"/><Relationship Id="rId197" Type="http://schemas.openxmlformats.org/officeDocument/2006/relationships/slide" Target="slides/slide190.xml"/><Relationship Id="rId198" Type="http://schemas.openxmlformats.org/officeDocument/2006/relationships/slide" Target="slides/slide191.xml"/><Relationship Id="rId199" Type="http://schemas.openxmlformats.org/officeDocument/2006/relationships/slide" Target="slides/slide192.xml"/><Relationship Id="rId200" Type="http://schemas.openxmlformats.org/officeDocument/2006/relationships/slide" Target="slides/slide193.xml"/><Relationship Id="rId201" Type="http://schemas.openxmlformats.org/officeDocument/2006/relationships/slide" Target="slides/slide194.xml"/><Relationship Id="rId202" Type="http://schemas.openxmlformats.org/officeDocument/2006/relationships/slide" Target="slides/slide195.xml"/><Relationship Id="rId203" Type="http://schemas.openxmlformats.org/officeDocument/2006/relationships/slide" Target="slides/slide196.xml"/><Relationship Id="rId204" Type="http://schemas.openxmlformats.org/officeDocument/2006/relationships/slide" Target="slides/slide197.xml"/><Relationship Id="rId205" Type="http://schemas.openxmlformats.org/officeDocument/2006/relationships/slide" Target="slides/slide198.xml"/><Relationship Id="rId206" Type="http://schemas.openxmlformats.org/officeDocument/2006/relationships/slide" Target="slides/slide199.xml"/><Relationship Id="rId207" Type="http://schemas.openxmlformats.org/officeDocument/2006/relationships/slide" Target="slides/slide200.xml"/><Relationship Id="rId208" Type="http://schemas.openxmlformats.org/officeDocument/2006/relationships/slide" Target="slides/slide201.xml"/><Relationship Id="rId209" Type="http://schemas.openxmlformats.org/officeDocument/2006/relationships/slide" Target="slides/slide202.xml"/><Relationship Id="rId210" Type="http://schemas.openxmlformats.org/officeDocument/2006/relationships/slide" Target="slides/slide203.xml"/><Relationship Id="rId211" Type="http://schemas.openxmlformats.org/officeDocument/2006/relationships/slide" Target="slides/slide204.xml"/><Relationship Id="rId212" Type="http://schemas.openxmlformats.org/officeDocument/2006/relationships/slide" Target="slides/slide205.xml"/><Relationship Id="rId213" Type="http://schemas.openxmlformats.org/officeDocument/2006/relationships/slide" Target="slides/slide206.xml"/><Relationship Id="rId214" Type="http://schemas.openxmlformats.org/officeDocument/2006/relationships/slide" Target="slides/slide207.xml"/><Relationship Id="rId215" Type="http://schemas.openxmlformats.org/officeDocument/2006/relationships/slide" Target="slides/slide208.xml"/><Relationship Id="rId216" Type="http://schemas.openxmlformats.org/officeDocument/2006/relationships/slide" Target="slides/slide209.xml"/><Relationship Id="rId217" Type="http://schemas.openxmlformats.org/officeDocument/2006/relationships/slide" Target="slides/slide210.xml"/><Relationship Id="rId218" Type="http://schemas.openxmlformats.org/officeDocument/2006/relationships/slide" Target="slides/slide211.xml"/><Relationship Id="rId219" Type="http://schemas.openxmlformats.org/officeDocument/2006/relationships/slide" Target="slides/slide212.xml"/><Relationship Id="rId220" Type="http://schemas.openxmlformats.org/officeDocument/2006/relationships/slide" Target="slides/slide213.xml"/><Relationship Id="rId221" Type="http://schemas.openxmlformats.org/officeDocument/2006/relationships/slide" Target="slides/slide214.xml"/><Relationship Id="rId222" Type="http://schemas.openxmlformats.org/officeDocument/2006/relationships/slide" Target="slides/slide215.xml"/><Relationship Id="rId223" Type="http://schemas.openxmlformats.org/officeDocument/2006/relationships/slide" Target="slides/slide216.xml"/><Relationship Id="rId224" Type="http://schemas.openxmlformats.org/officeDocument/2006/relationships/slide" Target="slides/slide217.xml"/><Relationship Id="rId225" Type="http://schemas.openxmlformats.org/officeDocument/2006/relationships/slide" Target="slides/slide218.xml"/><Relationship Id="rId226" Type="http://schemas.openxmlformats.org/officeDocument/2006/relationships/slide" Target="slides/slide219.xml"/><Relationship Id="rId227" Type="http://schemas.openxmlformats.org/officeDocument/2006/relationships/slide" Target="slides/slide220.xml"/><Relationship Id="rId228" Type="http://schemas.openxmlformats.org/officeDocument/2006/relationships/slide" Target="slides/slide221.xml"/><Relationship Id="rId229" Type="http://schemas.openxmlformats.org/officeDocument/2006/relationships/slide" Target="slides/slide222.xml"/><Relationship Id="rId230" Type="http://schemas.openxmlformats.org/officeDocument/2006/relationships/slide" Target="slides/slide223.xml"/><Relationship Id="rId231" Type="http://schemas.openxmlformats.org/officeDocument/2006/relationships/slide" Target="slides/slide224.xml"/><Relationship Id="rId232" Type="http://schemas.openxmlformats.org/officeDocument/2006/relationships/slide" Target="slides/slide225.xml"/><Relationship Id="rId233" Type="http://schemas.openxmlformats.org/officeDocument/2006/relationships/slide" Target="slides/slide226.xml"/><Relationship Id="rId234" Type="http://schemas.openxmlformats.org/officeDocument/2006/relationships/slide" Target="slides/slide227.xml"/><Relationship Id="rId235" Type="http://schemas.openxmlformats.org/officeDocument/2006/relationships/slide" Target="slides/slide228.xml"/><Relationship Id="rId236" Type="http://schemas.openxmlformats.org/officeDocument/2006/relationships/slide" Target="slides/slide229.xml"/><Relationship Id="rId237" Type="http://schemas.openxmlformats.org/officeDocument/2006/relationships/slide" Target="slides/slide230.xml"/><Relationship Id="rId238" Type="http://schemas.openxmlformats.org/officeDocument/2006/relationships/slide" Target="slides/slide231.xml"/><Relationship Id="rId239" Type="http://schemas.openxmlformats.org/officeDocument/2006/relationships/slide" Target="slides/slide232.xml"/><Relationship Id="rId240" Type="http://schemas.openxmlformats.org/officeDocument/2006/relationships/slide" Target="slides/slide233.xml"/><Relationship Id="rId241" Type="http://schemas.openxmlformats.org/officeDocument/2006/relationships/slide" Target="slides/slide234.xml"/><Relationship Id="rId242" Type="http://schemas.openxmlformats.org/officeDocument/2006/relationships/slide" Target="slides/slide235.xml"/><Relationship Id="rId243" Type="http://schemas.openxmlformats.org/officeDocument/2006/relationships/slide" Target="slides/slide236.xml"/><Relationship Id="rId244" Type="http://schemas.openxmlformats.org/officeDocument/2006/relationships/slide" Target="slides/slide237.xml"/><Relationship Id="rId245" Type="http://schemas.openxmlformats.org/officeDocument/2006/relationships/slide" Target="slides/slide238.xml"/><Relationship Id="rId246" Type="http://schemas.openxmlformats.org/officeDocument/2006/relationships/slide" Target="slides/slide239.xml"/><Relationship Id="rId247" Type="http://schemas.openxmlformats.org/officeDocument/2006/relationships/slide" Target="slides/slide240.xml"/><Relationship Id="rId248" Type="http://schemas.openxmlformats.org/officeDocument/2006/relationships/slide" Target="slides/slide241.xml"/><Relationship Id="rId249" Type="http://schemas.openxmlformats.org/officeDocument/2006/relationships/slide" Target="slides/slide242.xml"/><Relationship Id="rId250" Type="http://schemas.openxmlformats.org/officeDocument/2006/relationships/slide" Target="slides/slide243.xml"/><Relationship Id="rId251" Type="http://schemas.openxmlformats.org/officeDocument/2006/relationships/slide" Target="slides/slide244.xml"/><Relationship Id="rId252" Type="http://schemas.openxmlformats.org/officeDocument/2006/relationships/slide" Target="slides/slide245.xml"/><Relationship Id="rId253" Type="http://schemas.openxmlformats.org/officeDocument/2006/relationships/slide" Target="slides/slide246.xml"/><Relationship Id="rId254" Type="http://schemas.openxmlformats.org/officeDocument/2006/relationships/slide" Target="slides/slide247.xml"/><Relationship Id="rId255" Type="http://schemas.openxmlformats.org/officeDocument/2006/relationships/slide" Target="slides/slide248.xml"/><Relationship Id="rId256" Type="http://schemas.openxmlformats.org/officeDocument/2006/relationships/slide" Target="slides/slide249.xml"/><Relationship Id="rId257" Type="http://schemas.openxmlformats.org/officeDocument/2006/relationships/slide" Target="slides/slide250.xml"/><Relationship Id="rId258" Type="http://schemas.openxmlformats.org/officeDocument/2006/relationships/slide" Target="slides/slide251.xml"/><Relationship Id="rId259" Type="http://schemas.openxmlformats.org/officeDocument/2006/relationships/slide" Target="slides/slide252.xml"/><Relationship Id="rId260" Type="http://schemas.openxmlformats.org/officeDocument/2006/relationships/slide" Target="slides/slide253.xml"/><Relationship Id="rId261" Type="http://schemas.openxmlformats.org/officeDocument/2006/relationships/slide" Target="slides/slide254.xml"/><Relationship Id="rId262" Type="http://schemas.openxmlformats.org/officeDocument/2006/relationships/slide" Target="slides/slide255.xml"/><Relationship Id="rId263" Type="http://schemas.openxmlformats.org/officeDocument/2006/relationships/slide" Target="slides/slide256.xml"/><Relationship Id="rId264" Type="http://schemas.openxmlformats.org/officeDocument/2006/relationships/slide" Target="slides/slide257.xml"/><Relationship Id="rId265" Type="http://schemas.openxmlformats.org/officeDocument/2006/relationships/slide" Target="slides/slide258.xml"/><Relationship Id="rId266" Type="http://schemas.openxmlformats.org/officeDocument/2006/relationships/slide" Target="slides/slide259.xml"/><Relationship Id="rId267" Type="http://schemas.openxmlformats.org/officeDocument/2006/relationships/slide" Target="slides/slide260.xml"/><Relationship Id="rId268" Type="http://schemas.openxmlformats.org/officeDocument/2006/relationships/slide" Target="slides/slide261.xml"/><Relationship Id="rId269" Type="http://schemas.openxmlformats.org/officeDocument/2006/relationships/slide" Target="slides/slide262.xml"/><Relationship Id="rId270" Type="http://schemas.openxmlformats.org/officeDocument/2006/relationships/slide" Target="slides/slide263.xml"/><Relationship Id="rId271" Type="http://schemas.openxmlformats.org/officeDocument/2006/relationships/slide" Target="slides/slide264.xml"/><Relationship Id="rId272" Type="http://schemas.openxmlformats.org/officeDocument/2006/relationships/slide" Target="slides/slide265.xml"/><Relationship Id="rId273" Type="http://schemas.openxmlformats.org/officeDocument/2006/relationships/slide" Target="slides/slide266.xml"/><Relationship Id="rId274" Type="http://schemas.openxmlformats.org/officeDocument/2006/relationships/slide" Target="slides/slide267.xml"/><Relationship Id="rId275" Type="http://schemas.openxmlformats.org/officeDocument/2006/relationships/slide" Target="slides/slide268.xml"/><Relationship Id="rId276" Type="http://schemas.openxmlformats.org/officeDocument/2006/relationships/slide" Target="slides/slide269.xml"/><Relationship Id="rId277" Type="http://schemas.openxmlformats.org/officeDocument/2006/relationships/slide" Target="slides/slide270.xml"/><Relationship Id="rId278" Type="http://schemas.openxmlformats.org/officeDocument/2006/relationships/slide" Target="slides/slide271.xml"/><Relationship Id="rId279" Type="http://schemas.openxmlformats.org/officeDocument/2006/relationships/slide" Target="slides/slide272.xml"/><Relationship Id="rId280" Type="http://schemas.openxmlformats.org/officeDocument/2006/relationships/slide" Target="slides/slide273.xml"/><Relationship Id="rId281" Type="http://schemas.openxmlformats.org/officeDocument/2006/relationships/slide" Target="slides/slide274.xml"/><Relationship Id="rId282" Type="http://schemas.openxmlformats.org/officeDocument/2006/relationships/slide" Target="slides/slide275.xml"/><Relationship Id="rId283" Type="http://schemas.openxmlformats.org/officeDocument/2006/relationships/slide" Target="slides/slide276.xml"/><Relationship Id="rId284" Type="http://schemas.openxmlformats.org/officeDocument/2006/relationships/slide" Target="slides/slide277.xml"/><Relationship Id="rId285" Type="http://schemas.openxmlformats.org/officeDocument/2006/relationships/slide" Target="slides/slide278.xml"/><Relationship Id="rId286" Type="http://schemas.openxmlformats.org/officeDocument/2006/relationships/slide" Target="slides/slide279.xml"/><Relationship Id="rId287" Type="http://schemas.openxmlformats.org/officeDocument/2006/relationships/slide" Target="slides/slide280.xml"/><Relationship Id="rId288" Type="http://schemas.openxmlformats.org/officeDocument/2006/relationships/slide" Target="slides/slide281.xml"/><Relationship Id="rId289" Type="http://schemas.openxmlformats.org/officeDocument/2006/relationships/slide" Target="slides/slide282.xml"/><Relationship Id="rId290" Type="http://schemas.openxmlformats.org/officeDocument/2006/relationships/slide" Target="slides/slide283.xml"/><Relationship Id="rId291" Type="http://schemas.openxmlformats.org/officeDocument/2006/relationships/slide" Target="slides/slide284.xml"/><Relationship Id="rId292" Type="http://schemas.openxmlformats.org/officeDocument/2006/relationships/slide" Target="slides/slide285.xml"/><Relationship Id="rId293" Type="http://schemas.openxmlformats.org/officeDocument/2006/relationships/slide" Target="slides/slide286.xml"/><Relationship Id="rId294" Type="http://schemas.openxmlformats.org/officeDocument/2006/relationships/slide" Target="slides/slide287.xml"/><Relationship Id="rId295" Type="http://schemas.openxmlformats.org/officeDocument/2006/relationships/slide" Target="slides/slide288.xml"/><Relationship Id="rId296" Type="http://schemas.openxmlformats.org/officeDocument/2006/relationships/slide" Target="slides/slide289.xml"/><Relationship Id="rId297" Type="http://schemas.openxmlformats.org/officeDocument/2006/relationships/slide" Target="slides/slide290.xml"/><Relationship Id="rId298" Type="http://schemas.openxmlformats.org/officeDocument/2006/relationships/slide" Target="slides/slide291.xml"/><Relationship Id="rId299" Type="http://schemas.openxmlformats.org/officeDocument/2006/relationships/slide" Target="slides/slide292.xml"/><Relationship Id="rId300" Type="http://schemas.openxmlformats.org/officeDocument/2006/relationships/slide" Target="slides/slide293.xml"/><Relationship Id="rId301" Type="http://schemas.openxmlformats.org/officeDocument/2006/relationships/slide" Target="slides/slide294.xml"/><Relationship Id="rId302" Type="http://schemas.openxmlformats.org/officeDocument/2006/relationships/slide" Target="slides/slide295.xml"/><Relationship Id="rId303" Type="http://schemas.openxmlformats.org/officeDocument/2006/relationships/slide" Target="slides/slide296.xml"/><Relationship Id="rId304" Type="http://schemas.openxmlformats.org/officeDocument/2006/relationships/slide" Target="slides/slide297.xml"/><Relationship Id="rId305" Type="http://schemas.openxmlformats.org/officeDocument/2006/relationships/slide" Target="slides/slide298.xml"/><Relationship Id="rId306" Type="http://schemas.openxmlformats.org/officeDocument/2006/relationships/slide" Target="slides/slide299.xml"/><Relationship Id="rId307" Type="http://schemas.openxmlformats.org/officeDocument/2006/relationships/slide" Target="slides/slide300.xml"/><Relationship Id="rId308" Type="http://schemas.openxmlformats.org/officeDocument/2006/relationships/slide" Target="slides/slide301.xml"/><Relationship Id="rId309" Type="http://schemas.openxmlformats.org/officeDocument/2006/relationships/slide" Target="slides/slide302.xml"/><Relationship Id="rId310" Type="http://schemas.openxmlformats.org/officeDocument/2006/relationships/slide" Target="slides/slide303.xml"/><Relationship Id="rId311" Type="http://schemas.openxmlformats.org/officeDocument/2006/relationships/slide" Target="slides/slide304.xml"/><Relationship Id="rId312" Type="http://schemas.openxmlformats.org/officeDocument/2006/relationships/slide" Target="slides/slide305.xml"/><Relationship Id="rId313" Type="http://schemas.openxmlformats.org/officeDocument/2006/relationships/slide" Target="slides/slide306.xml"/><Relationship Id="rId314" Type="http://schemas.openxmlformats.org/officeDocument/2006/relationships/slide" Target="slides/slide307.xml"/><Relationship Id="rId315" Type="http://schemas.openxmlformats.org/officeDocument/2006/relationships/slide" Target="slides/slide308.xml"/><Relationship Id="rId316" Type="http://schemas.openxmlformats.org/officeDocument/2006/relationships/slide" Target="slides/slide309.xml"/><Relationship Id="rId317" Type="http://schemas.openxmlformats.org/officeDocument/2006/relationships/slide" Target="slides/slide310.xml"/><Relationship Id="rId318" Type="http://schemas.openxmlformats.org/officeDocument/2006/relationships/slide" Target="slides/slide311.xml"/><Relationship Id="rId319" Type="http://schemas.openxmlformats.org/officeDocument/2006/relationships/slide" Target="slides/slide312.xml"/>
</Relationships>
</file>

<file path=ppt/notesMasters/_rels/notesMaster1.xml.rels><?xml version="1.0" encoding="UTF-8"?>
<Relationships xmlns="http://schemas.openxmlformats.org/package/2006/relationships"><Relationship Id="rId1" Type="http://schemas.openxmlformats.org/officeDocument/2006/relationships/theme" Target="../theme/theme6.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6" name="PlaceHolder 1"/>
          <p:cNvSpPr>
            <a:spLocks noGrp="1"/>
          </p:cNvSpPr>
          <p:nvPr>
            <p:ph type="body"/>
          </p:nvPr>
        </p:nvSpPr>
        <p:spPr>
          <a:xfrm>
            <a:off x="756000" y="5078520"/>
            <a:ext cx="6047640" cy="4811040"/>
          </a:xfrm>
          <a:prstGeom prst="rect">
            <a:avLst/>
          </a:prstGeom>
        </p:spPr>
        <p:txBody>
          <a:bodyPr lIns="0" rIns="0" tIns="0" bIns="0"/>
          <a:p>
            <a:r>
              <a:rPr b="0" lang="el-GR" sz="2000" spc="-1" strike="noStrike">
                <a:solidFill>
                  <a:srgbClr val="000000"/>
                </a:solidFill>
                <a:uFill>
                  <a:solidFill>
                    <a:srgbClr val="ffffff"/>
                  </a:solidFill>
                </a:uFill>
                <a:latin typeface="Arial"/>
              </a:rPr>
              <a:t>Πατήστε για επεξεργασία της μορφής των σημειώσεων</a:t>
            </a:r>
            <a:endParaRPr b="0" lang="el-GR" sz="2000" spc="-1" strike="noStrike">
              <a:solidFill>
                <a:srgbClr val="000000"/>
              </a:solidFill>
              <a:uFill>
                <a:solidFill>
                  <a:srgbClr val="ffffff"/>
                </a:solidFill>
              </a:uFill>
              <a:latin typeface="Arial"/>
            </a:endParaRPr>
          </a:p>
        </p:txBody>
      </p:sp>
      <p:sp>
        <p:nvSpPr>
          <p:cNvPr id="207" name="PlaceHolder 2"/>
          <p:cNvSpPr>
            <a:spLocks noGrp="1"/>
          </p:cNvSpPr>
          <p:nvPr>
            <p:ph type="hdr"/>
          </p:nvPr>
        </p:nvSpPr>
        <p:spPr>
          <a:xfrm>
            <a:off x="0" y="0"/>
            <a:ext cx="3280680" cy="534240"/>
          </a:xfrm>
          <a:prstGeom prst="rect">
            <a:avLst/>
          </a:prstGeom>
        </p:spPr>
        <p:txBody>
          <a:bodyPr lIns="0" rIns="0" tIns="0" bIns="0"/>
          <a:p>
            <a:r>
              <a:rPr b="0" lang="el-GR" sz="1400" spc="-1" strike="noStrike">
                <a:solidFill>
                  <a:srgbClr val="000000"/>
                </a:solidFill>
                <a:uFill>
                  <a:solidFill>
                    <a:srgbClr val="ffffff"/>
                  </a:solidFill>
                </a:uFill>
                <a:latin typeface="Times New Roman"/>
              </a:rPr>
              <a:t>&lt;κεφαλίδα&gt;</a:t>
            </a:r>
            <a:endParaRPr b="0" lang="el-GR" sz="1400" spc="-1" strike="noStrike">
              <a:solidFill>
                <a:srgbClr val="000000"/>
              </a:solidFill>
              <a:uFill>
                <a:solidFill>
                  <a:srgbClr val="ffffff"/>
                </a:solidFill>
              </a:uFill>
              <a:latin typeface="Times New Roman"/>
            </a:endParaRPr>
          </a:p>
        </p:txBody>
      </p:sp>
      <p:sp>
        <p:nvSpPr>
          <p:cNvPr id="208" name="PlaceHolder 3"/>
          <p:cNvSpPr>
            <a:spLocks noGrp="1"/>
          </p:cNvSpPr>
          <p:nvPr>
            <p:ph type="dt"/>
          </p:nvPr>
        </p:nvSpPr>
        <p:spPr>
          <a:xfrm>
            <a:off x="4278960" y="0"/>
            <a:ext cx="3280680" cy="534240"/>
          </a:xfrm>
          <a:prstGeom prst="rect">
            <a:avLst/>
          </a:prstGeom>
        </p:spPr>
        <p:txBody>
          <a:bodyPr lIns="0" rIns="0" tIns="0" bIns="0"/>
          <a:p>
            <a:pPr algn="r"/>
            <a:r>
              <a:rPr b="0" lang="el-GR" sz="1400" spc="-1" strike="noStrike">
                <a:solidFill>
                  <a:srgbClr val="000000"/>
                </a:solidFill>
                <a:uFill>
                  <a:solidFill>
                    <a:srgbClr val="ffffff"/>
                  </a:solidFill>
                </a:uFill>
                <a:latin typeface="Times New Roman"/>
              </a:rPr>
              <a:t>&lt;ημερομηνία/ώρα&gt;</a:t>
            </a:r>
            <a:endParaRPr b="0" lang="el-GR" sz="1400" spc="-1" strike="noStrike">
              <a:solidFill>
                <a:srgbClr val="000000"/>
              </a:solidFill>
              <a:uFill>
                <a:solidFill>
                  <a:srgbClr val="ffffff"/>
                </a:solidFill>
              </a:uFill>
              <a:latin typeface="Times New Roman"/>
            </a:endParaRPr>
          </a:p>
        </p:txBody>
      </p:sp>
      <p:sp>
        <p:nvSpPr>
          <p:cNvPr id="209" name="PlaceHolder 4"/>
          <p:cNvSpPr>
            <a:spLocks noGrp="1"/>
          </p:cNvSpPr>
          <p:nvPr>
            <p:ph type="ftr"/>
          </p:nvPr>
        </p:nvSpPr>
        <p:spPr>
          <a:xfrm>
            <a:off x="0" y="10157400"/>
            <a:ext cx="3280680" cy="534240"/>
          </a:xfrm>
          <a:prstGeom prst="rect">
            <a:avLst/>
          </a:prstGeom>
        </p:spPr>
        <p:txBody>
          <a:bodyPr lIns="0" rIns="0" tIns="0" bIns="0" anchor="b"/>
          <a:p>
            <a:r>
              <a:rPr b="0" lang="el-GR" sz="1400" spc="-1" strike="noStrike">
                <a:solidFill>
                  <a:srgbClr val="000000"/>
                </a:solidFill>
                <a:uFill>
                  <a:solidFill>
                    <a:srgbClr val="ffffff"/>
                  </a:solidFill>
                </a:uFill>
                <a:latin typeface="Times New Roman"/>
              </a:rPr>
              <a:t>&lt;υποσέλιδο&gt;</a:t>
            </a:r>
            <a:endParaRPr b="0" lang="el-GR" sz="1400" spc="-1" strike="noStrike">
              <a:solidFill>
                <a:srgbClr val="000000"/>
              </a:solidFill>
              <a:uFill>
                <a:solidFill>
                  <a:srgbClr val="ffffff"/>
                </a:solidFill>
              </a:uFill>
              <a:latin typeface="Times New Roman"/>
            </a:endParaRPr>
          </a:p>
        </p:txBody>
      </p:sp>
      <p:sp>
        <p:nvSpPr>
          <p:cNvPr id="210" name="PlaceHolder 5"/>
          <p:cNvSpPr>
            <a:spLocks noGrp="1"/>
          </p:cNvSpPr>
          <p:nvPr>
            <p:ph type="sldNum"/>
          </p:nvPr>
        </p:nvSpPr>
        <p:spPr>
          <a:xfrm>
            <a:off x="4278960" y="10157400"/>
            <a:ext cx="3280680" cy="534240"/>
          </a:xfrm>
          <a:prstGeom prst="rect">
            <a:avLst/>
          </a:prstGeom>
        </p:spPr>
        <p:txBody>
          <a:bodyPr lIns="0" rIns="0" tIns="0" bIns="0" anchor="b"/>
          <a:p>
            <a:pPr algn="r"/>
            <a:fld id="{96F0DD44-CCD7-48E0-A14E-317C56DF1568}" type="slidenum">
              <a:rPr b="0" lang="el-GR" sz="1400" spc="-1" strike="noStrike">
                <a:solidFill>
                  <a:srgbClr val="000000"/>
                </a:solidFill>
                <a:uFill>
                  <a:solidFill>
                    <a:srgbClr val="ffffff"/>
                  </a:solidFill>
                </a:uFill>
                <a:latin typeface="Times New Roman"/>
              </a:rPr>
              <a:t>&lt;αριθμός&gt;</a:t>
            </a:fld>
            <a:endParaRPr b="0" lang="el-GR"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1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
</Relationships>
</file>

<file path=ppt/notesSlides/_rels/notesSlide1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
</Relationships>
</file>

<file path=ppt/notesSlides/_rels/notesSlide1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
</Relationships>
</file>

<file path=ppt/notesSlides/_rels/notesSlide18.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
</Relationships>
</file>

<file path=ppt/notesSlides/_rels/notesSlide19.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
</Relationships>
</file>

<file path=ppt/notesSlides/_rels/notesSlide20.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
</Relationships>
</file>

<file path=ppt/notesSlides/_rels/notesSlide21.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
</Relationships>
</file>

<file path=ppt/notesSlides/_rels/notesSlide22.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
</Relationships>
</file>

<file path=ppt/notesSlides/_rels/notesSlide23.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
</Relationships>
</file>

<file path=ppt/notesSlides/_rels/notesSlide24.xml.rels><?xml version="1.0" encoding="UTF-8"?>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
</Relationships>
</file>

<file path=ppt/notesSlides/_rels/notesSlide25.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
</Relationships>
</file>

<file path=ppt/notesSlides/_rels/notesSlide26.xml.rels><?xml version="1.0" encoding="UTF-8"?>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
</Relationships>
</file>

<file path=ppt/notesSlides/_rels/notesSlide27.xml.rels><?xml version="1.0" encoding="UTF-8"?>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
</Relationships>
</file>

<file path=ppt/notesSlides/_rels/notesSlide28.xml.rels><?xml version="1.0" encoding="UTF-8"?>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
</Relationships>
</file>

<file path=ppt/notesSlides/_rels/notesSlide29.xml.rels><?xml version="1.0" encoding="UTF-8"?>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
</Relationships>
</file>

<file path=ppt/notesSlides/_rels/notesSlide30.xml.rels><?xml version="1.0" encoding="UTF-8"?>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
</Relationships>
</file>

<file path=ppt/notesSlides/_rels/notesSlide31.xml.rels><?xml version="1.0" encoding="UTF-8"?>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
</Relationships>
</file>

<file path=ppt/notesSlides/_rels/notesSlide32.xml.rels><?xml version="1.0" encoding="UTF-8"?>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
</Relationships>
</file>

<file path=ppt/notesSlides/_rels/notesSlide33.xml.rels><?xml version="1.0" encoding="UTF-8"?>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
</Relationships>
</file>

<file path=ppt/notesSlides/_rels/notesSlide34.xml.rels><?xml version="1.0" encoding="UTF-8"?>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
</Relationships>
</file>

<file path=ppt/notesSlides/_rels/notesSlide35.xml.rels><?xml version="1.0" encoding="UTF-8"?>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
</Relationships>
</file>

<file path=ppt/notesSlides/_rels/notesSlide36.xml.rels><?xml version="1.0" encoding="UTF-8"?>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
</Relationships>
</file>

<file path=ppt/notesSlides/_rels/notesSlide37.xml.rels><?xml version="1.0" encoding="UTF-8"?>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
</Relationships>
</file>

<file path=ppt/notesSlides/_rels/notesSlide38.xml.rels><?xml version="1.0" encoding="UTF-8"?>
<Relationships xmlns="http://schemas.openxmlformats.org/package/2006/relationships"><Relationship Id="rId1" Type="http://schemas.openxmlformats.org/officeDocument/2006/relationships/slide" Target="../slides/slide38.xml"/><Relationship Id="rId2" Type="http://schemas.openxmlformats.org/officeDocument/2006/relationships/notesMaster" Target="../notesMasters/notesMaster1.xml"/>
</Relationships>
</file>

<file path=ppt/notesSlides/_rels/notesSlide39.xml.rels><?xml version="1.0" encoding="UTF-8"?>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
</Relationships>
</file>

<file path=ppt/notesSlides/_rels/notesSlide40.xml.rels><?xml version="1.0" encoding="UTF-8"?>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
</Relationships>
</file>

<file path=ppt/notesSlides/_rels/notesSlide41.xml.rels><?xml version="1.0" encoding="UTF-8"?>
<Relationships xmlns="http://schemas.openxmlformats.org/package/2006/relationships"><Relationship Id="rId1" Type="http://schemas.openxmlformats.org/officeDocument/2006/relationships/slide" Target="../slides/slide41.xml"/><Relationship Id="rId2" Type="http://schemas.openxmlformats.org/officeDocument/2006/relationships/notesMaster" Target="../notesMasters/notesMaster1.xml"/>
</Relationships>
</file>

<file path=ppt/notesSlides/_rels/notesSlide42.xml.rels><?xml version="1.0" encoding="UTF-8"?>
<Relationships xmlns="http://schemas.openxmlformats.org/package/2006/relationships"><Relationship Id="rId1" Type="http://schemas.openxmlformats.org/officeDocument/2006/relationships/slide" Target="../slides/slide42.xml"/><Relationship Id="rId2" Type="http://schemas.openxmlformats.org/officeDocument/2006/relationships/notesMaster" Target="../notesMasters/notesMaster1.xml"/>
</Relationships>
</file>

<file path=ppt/notesSlides/_rels/notesSlide43.xml.rels><?xml version="1.0" encoding="UTF-8"?>
<Relationships xmlns="http://schemas.openxmlformats.org/package/2006/relationships"><Relationship Id="rId1" Type="http://schemas.openxmlformats.org/officeDocument/2006/relationships/slide" Target="../slides/slide43.xml"/><Relationship Id="rId2" Type="http://schemas.openxmlformats.org/officeDocument/2006/relationships/notesMaster" Target="../notesMasters/notesMaster1.xml"/>
</Relationships>
</file>

<file path=ppt/notesSlides/_rels/notesSlide44.xml.rels><?xml version="1.0" encoding="UTF-8"?>
<Relationships xmlns="http://schemas.openxmlformats.org/package/2006/relationships"><Relationship Id="rId1" Type="http://schemas.openxmlformats.org/officeDocument/2006/relationships/slide" Target="../slides/slide44.xml"/><Relationship Id="rId2" Type="http://schemas.openxmlformats.org/officeDocument/2006/relationships/notesMaster" Target="../notesMasters/notesMaster1.xml"/>
</Relationships>
</file>

<file path=ppt/notesSlides/_rels/notesSlide45.xml.rels><?xml version="1.0" encoding="UTF-8"?>
<Relationships xmlns="http://schemas.openxmlformats.org/package/2006/relationships"><Relationship Id="rId1" Type="http://schemas.openxmlformats.org/officeDocument/2006/relationships/slide" Target="../slides/slide45.xml"/><Relationship Id="rId2" Type="http://schemas.openxmlformats.org/officeDocument/2006/relationships/notesMaster" Target="../notesMasters/notesMaster1.xml"/>
</Relationships>
</file>

<file path=ppt/notesSlides/_rels/notesSlide46.xml.rels><?xml version="1.0" encoding="UTF-8"?>
<Relationships xmlns="http://schemas.openxmlformats.org/package/2006/relationships"><Relationship Id="rId1" Type="http://schemas.openxmlformats.org/officeDocument/2006/relationships/slide" Target="../slides/slide46.xml"/><Relationship Id="rId2" Type="http://schemas.openxmlformats.org/officeDocument/2006/relationships/notesMaster" Target="../notesMasters/notesMaster1.xml"/>
</Relationships>
</file>

<file path=ppt/notesSlides/_rels/notesSlide47.xml.rels><?xml version="1.0" encoding="UTF-8"?>
<Relationships xmlns="http://schemas.openxmlformats.org/package/2006/relationships"><Relationship Id="rId1" Type="http://schemas.openxmlformats.org/officeDocument/2006/relationships/slide" Target="../slides/slide47.xml"/><Relationship Id="rId2" Type="http://schemas.openxmlformats.org/officeDocument/2006/relationships/notesMaster" Target="../notesMasters/notesMaster1.xml"/>
</Relationships>
</file>

<file path=ppt/notesSlides/_rels/notesSlide48.xml.rels><?xml version="1.0" encoding="UTF-8"?>
<Relationships xmlns="http://schemas.openxmlformats.org/package/2006/relationships"><Relationship Id="rId1" Type="http://schemas.openxmlformats.org/officeDocument/2006/relationships/slide" Target="../slides/slide48.xml"/><Relationship Id="rId2" Type="http://schemas.openxmlformats.org/officeDocument/2006/relationships/notesMaster" Target="../notesMasters/notesMaster1.xml"/>
</Relationships>
</file>

<file path=ppt/notesSlides/_rels/notesSlide49.xml.rels><?xml version="1.0" encoding="UTF-8"?>
<Relationships xmlns="http://schemas.openxmlformats.org/package/2006/relationships"><Relationship Id="rId1" Type="http://schemas.openxmlformats.org/officeDocument/2006/relationships/slide" Target="../slides/slide49.xml"/><Relationship Id="rId2" Type="http://schemas.openxmlformats.org/officeDocument/2006/relationships/notesMaster" Target="../notesMasters/notesMaster1.xml"/>
</Relationships>
</file>

<file path=ppt/notesSlides/_rels/notesSlide50.xml.rels><?xml version="1.0" encoding="UTF-8"?>
<Relationships xmlns="http://schemas.openxmlformats.org/package/2006/relationships"><Relationship Id="rId1" Type="http://schemas.openxmlformats.org/officeDocument/2006/relationships/slide" Target="../slides/slide50.xml"/><Relationship Id="rId2" Type="http://schemas.openxmlformats.org/officeDocument/2006/relationships/notesMaster" Target="../notesMasters/notesMaster1.xml"/>
</Relationships>
</file>

<file path=ppt/notesSlides/_rels/notesSlide51.xml.rels><?xml version="1.0" encoding="UTF-8"?>
<Relationships xmlns="http://schemas.openxmlformats.org/package/2006/relationships"><Relationship Id="rId1" Type="http://schemas.openxmlformats.org/officeDocument/2006/relationships/slide" Target="../slides/slide51.xml"/><Relationship Id="rId2" Type="http://schemas.openxmlformats.org/officeDocument/2006/relationships/notesMaster" Target="../notesMasters/notesMaster1.xml"/>
</Relationships>
</file>

<file path=ppt/notesSlides/_rels/notesSlide52.xml.rels><?xml version="1.0" encoding="UTF-8"?>
<Relationships xmlns="http://schemas.openxmlformats.org/package/2006/relationships"><Relationship Id="rId1" Type="http://schemas.openxmlformats.org/officeDocument/2006/relationships/slide" Target="../slides/slide52.xml"/><Relationship Id="rId2" Type="http://schemas.openxmlformats.org/officeDocument/2006/relationships/notesMaster" Target="../notesMasters/notesMaster1.xml"/>
</Relationships>
</file>

<file path=ppt/notesSlides/_rels/notesSlide53.xml.rels><?xml version="1.0" encoding="UTF-8"?>
<Relationships xmlns="http://schemas.openxmlformats.org/package/2006/relationships"><Relationship Id="rId1" Type="http://schemas.openxmlformats.org/officeDocument/2006/relationships/slide" Target="../slides/slide53.xml"/><Relationship Id="rId2" Type="http://schemas.openxmlformats.org/officeDocument/2006/relationships/notesMaster" Target="../notesMasters/notesMaster1.xml"/>
</Relationships>
</file>

<file path=ppt/notesSlides/_rels/notesSlide54.xml.rels><?xml version="1.0" encoding="UTF-8"?>
<Relationships xmlns="http://schemas.openxmlformats.org/package/2006/relationships"><Relationship Id="rId1" Type="http://schemas.openxmlformats.org/officeDocument/2006/relationships/slide" Target="../slides/slide54.xml"/><Relationship Id="rId2" Type="http://schemas.openxmlformats.org/officeDocument/2006/relationships/notesMaster" Target="../notesMasters/notesMaster1.xml"/>
</Relationships>
</file>

<file path=ppt/notesSlides/_rels/notesSlide55.xml.rels><?xml version="1.0" encoding="UTF-8"?>
<Relationships xmlns="http://schemas.openxmlformats.org/package/2006/relationships"><Relationship Id="rId1" Type="http://schemas.openxmlformats.org/officeDocument/2006/relationships/slide" Target="../slides/slide55.xml"/><Relationship Id="rId2" Type="http://schemas.openxmlformats.org/officeDocument/2006/relationships/notesMaster" Target="../notesMasters/notesMaster1.xml"/>
</Relationships>
</file>

<file path=ppt/notesSlides/_rels/notesSlide56.xml.rels><?xml version="1.0" encoding="UTF-8"?>
<Relationships xmlns="http://schemas.openxmlformats.org/package/2006/relationships"><Relationship Id="rId1" Type="http://schemas.openxmlformats.org/officeDocument/2006/relationships/slide" Target="../slides/slide56.xml"/><Relationship Id="rId2" Type="http://schemas.openxmlformats.org/officeDocument/2006/relationships/notesMaster" Target="../notesMasters/notesMaster1.xml"/>
</Relationships>
</file>

<file path=ppt/notesSlides/_rels/notesSlide57.xml.rels><?xml version="1.0" encoding="UTF-8"?>
<Relationships xmlns="http://schemas.openxmlformats.org/package/2006/relationships"><Relationship Id="rId1" Type="http://schemas.openxmlformats.org/officeDocument/2006/relationships/slide" Target="../slides/slide57.xml"/><Relationship Id="rId2" Type="http://schemas.openxmlformats.org/officeDocument/2006/relationships/notesMaster" Target="../notesMasters/notesMaster1.xml"/>
</Relationships>
</file>

<file path=ppt/notesSlides/_rels/notesSlide58.xml.rels><?xml version="1.0" encoding="UTF-8"?>
<Relationships xmlns="http://schemas.openxmlformats.org/package/2006/relationships"><Relationship Id="rId1" Type="http://schemas.openxmlformats.org/officeDocument/2006/relationships/slide" Target="../slides/slide58.xml"/><Relationship Id="rId2" Type="http://schemas.openxmlformats.org/officeDocument/2006/relationships/notesMaster" Target="../notesMasters/notesMaster1.xml"/>
</Relationships>
</file>

<file path=ppt/notesSlides/_rels/notesSlide59.xml.rels><?xml version="1.0" encoding="UTF-8"?>
<Relationships xmlns="http://schemas.openxmlformats.org/package/2006/relationships"><Relationship Id="rId1" Type="http://schemas.openxmlformats.org/officeDocument/2006/relationships/slide" Target="../slides/slide59.xml"/><Relationship Id="rId2" Type="http://schemas.openxmlformats.org/officeDocument/2006/relationships/notesMaster" Target="../notesMasters/notesMaster1.xml"/>
</Relationships>
</file>

<file path=ppt/notesSlides/_rels/notesSlide60.xml.rels><?xml version="1.0" encoding="UTF-8"?>
<Relationships xmlns="http://schemas.openxmlformats.org/package/2006/relationships"><Relationship Id="rId1" Type="http://schemas.openxmlformats.org/officeDocument/2006/relationships/slide" Target="../slides/slide60.xml"/><Relationship Id="rId2" Type="http://schemas.openxmlformats.org/officeDocument/2006/relationships/notesMaster" Target="../notesMasters/notesMaster1.xml"/>
</Relationships>
</file>

<file path=ppt/notesSlides/_rels/notesSlide61.xml.rels><?xml version="1.0" encoding="UTF-8"?>
<Relationships xmlns="http://schemas.openxmlformats.org/package/2006/relationships"><Relationship Id="rId1" Type="http://schemas.openxmlformats.org/officeDocument/2006/relationships/slide" Target="../slides/slide61.xml"/><Relationship Id="rId2" Type="http://schemas.openxmlformats.org/officeDocument/2006/relationships/notesMaster" Target="../notesMasters/notesMaster1.xml"/>
</Relationships>
</file>

<file path=ppt/notesSlides/_rels/notesSlide62.xml.rels><?xml version="1.0" encoding="UTF-8"?>
<Relationships xmlns="http://schemas.openxmlformats.org/package/2006/relationships"><Relationship Id="rId1" Type="http://schemas.openxmlformats.org/officeDocument/2006/relationships/slide" Target="../slides/slide62.xml"/><Relationship Id="rId2" Type="http://schemas.openxmlformats.org/officeDocument/2006/relationships/notesMaster" Target="../notesMasters/notesMaster1.xml"/>
</Relationships>
</file>

<file path=ppt/notesSlides/_rels/notesSlide63.xml.rels><?xml version="1.0" encoding="UTF-8"?>
<Relationships xmlns="http://schemas.openxmlformats.org/package/2006/relationships"><Relationship Id="rId1" Type="http://schemas.openxmlformats.org/officeDocument/2006/relationships/slide" Target="../slides/slide63.xml"/><Relationship Id="rId2" Type="http://schemas.openxmlformats.org/officeDocument/2006/relationships/notesMaster" Target="../notesMasters/notesMaster1.xml"/>
</Relationships>
</file>

<file path=ppt/notesSlides/_rels/notesSlide64.xml.rels><?xml version="1.0" encoding="UTF-8"?>
<Relationships xmlns="http://schemas.openxmlformats.org/package/2006/relationships"><Relationship Id="rId1" Type="http://schemas.openxmlformats.org/officeDocument/2006/relationships/slide" Target="../slides/slide64.xml"/><Relationship Id="rId2" Type="http://schemas.openxmlformats.org/officeDocument/2006/relationships/notesMaster" Target="../notesMasters/notesMaster1.xml"/>
</Relationships>
</file>

<file path=ppt/notesSlides/_rels/notesSlide65.xml.rels><?xml version="1.0" encoding="UTF-8"?>
<Relationships xmlns="http://schemas.openxmlformats.org/package/2006/relationships"><Relationship Id="rId1" Type="http://schemas.openxmlformats.org/officeDocument/2006/relationships/slide" Target="../slides/slide65.xml"/><Relationship Id="rId2" Type="http://schemas.openxmlformats.org/officeDocument/2006/relationships/notesMaster" Target="../notesMasters/notesMaster1.xml"/>
</Relationships>
</file>

<file path=ppt/notesSlides/_rels/notesSlide66.xml.rels><?xml version="1.0" encoding="UTF-8"?>
<Relationships xmlns="http://schemas.openxmlformats.org/package/2006/relationships"><Relationship Id="rId1" Type="http://schemas.openxmlformats.org/officeDocument/2006/relationships/slide" Target="../slides/slide66.xml"/><Relationship Id="rId2" Type="http://schemas.openxmlformats.org/officeDocument/2006/relationships/notesMaster" Target="../notesMasters/notesMaster1.xml"/>
</Relationships>
</file>

<file path=ppt/notesSlides/_rels/notesSlide67.xml.rels><?xml version="1.0" encoding="UTF-8"?>
<Relationships xmlns="http://schemas.openxmlformats.org/package/2006/relationships"><Relationship Id="rId1" Type="http://schemas.openxmlformats.org/officeDocument/2006/relationships/slide" Target="../slides/slide67.xml"/><Relationship Id="rId2" Type="http://schemas.openxmlformats.org/officeDocument/2006/relationships/notesMaster" Target="../notesMasters/notesMaster1.xml"/>
</Relationships>
</file>

<file path=ppt/notesSlides/_rels/notesSlide68.xml.rels><?xml version="1.0" encoding="UTF-8"?>
<Relationships xmlns="http://schemas.openxmlformats.org/package/2006/relationships"><Relationship Id="rId1" Type="http://schemas.openxmlformats.org/officeDocument/2006/relationships/slide" Target="../slides/slide68.xml"/><Relationship Id="rId2" Type="http://schemas.openxmlformats.org/officeDocument/2006/relationships/notesMaster" Target="../notesMasters/notesMaster1.xml"/>
</Relationships>
</file>

<file path=ppt/notesSlides/_rels/notesSlide69.xml.rels><?xml version="1.0" encoding="UTF-8"?>
<Relationships xmlns="http://schemas.openxmlformats.org/package/2006/relationships"><Relationship Id="rId1" Type="http://schemas.openxmlformats.org/officeDocument/2006/relationships/slide" Target="../slides/slide69.xml"/><Relationship Id="rId2" Type="http://schemas.openxmlformats.org/officeDocument/2006/relationships/notesMaster" Target="../notesMasters/notesMaster1.xml"/>
</Relationships>
</file>

<file path=ppt/notesSlides/_rels/notesSlide70.xml.rels><?xml version="1.0" encoding="UTF-8"?>
<Relationships xmlns="http://schemas.openxmlformats.org/package/2006/relationships"><Relationship Id="rId1" Type="http://schemas.openxmlformats.org/officeDocument/2006/relationships/slide" Target="../slides/slide70.xml"/><Relationship Id="rId2" Type="http://schemas.openxmlformats.org/officeDocument/2006/relationships/notesMaster" Target="../notesMasters/notesMaster1.xml"/>
</Relationships>
</file>

<file path=ppt/notesSlides/_rels/notesSlide71.xml.rels><?xml version="1.0" encoding="UTF-8"?>
<Relationships xmlns="http://schemas.openxmlformats.org/package/2006/relationships"><Relationship Id="rId1" Type="http://schemas.openxmlformats.org/officeDocument/2006/relationships/slide" Target="../slides/slide71.xml"/><Relationship Id="rId2" Type="http://schemas.openxmlformats.org/officeDocument/2006/relationships/notesMaster" Target="../notesMasters/notesMaster1.xml"/>
</Relationships>
</file>

<file path=ppt/notesSlides/_rels/notesSlide72.xml.rels><?xml version="1.0" encoding="UTF-8"?>
<Relationships xmlns="http://schemas.openxmlformats.org/package/2006/relationships"><Relationship Id="rId1" Type="http://schemas.openxmlformats.org/officeDocument/2006/relationships/slide" Target="../slides/slide72.xml"/><Relationship Id="rId2" Type="http://schemas.openxmlformats.org/officeDocument/2006/relationships/notesMaster" Target="../notesMasters/notesMaster1.xml"/>
</Relationships>
</file>

<file path=ppt/notesSlides/_rels/notesSlide73.xml.rels><?xml version="1.0" encoding="UTF-8"?>
<Relationships xmlns="http://schemas.openxmlformats.org/package/2006/relationships"><Relationship Id="rId1" Type="http://schemas.openxmlformats.org/officeDocument/2006/relationships/slide" Target="../slides/slide73.xml"/><Relationship Id="rId2" Type="http://schemas.openxmlformats.org/officeDocument/2006/relationships/notesMaster" Target="../notesMasters/notesMaster1.xml"/>
</Relationships>
</file>

<file path=ppt/notesSlides/_rels/notesSlide74.xml.rels><?xml version="1.0" encoding="UTF-8"?>
<Relationships xmlns="http://schemas.openxmlformats.org/package/2006/relationships"><Relationship Id="rId1" Type="http://schemas.openxmlformats.org/officeDocument/2006/relationships/slide" Target="../slides/slide74.xml"/><Relationship Id="rId2" Type="http://schemas.openxmlformats.org/officeDocument/2006/relationships/notesMaster" Target="../notesMasters/notesMaster1.xml"/>
</Relationships>
</file>

<file path=ppt/notesSlides/_rels/notesSlide75.xml.rels><?xml version="1.0" encoding="UTF-8"?>
<Relationships xmlns="http://schemas.openxmlformats.org/package/2006/relationships"><Relationship Id="rId1" Type="http://schemas.openxmlformats.org/officeDocument/2006/relationships/slide" Target="../slides/slide75.xml"/><Relationship Id="rId2" Type="http://schemas.openxmlformats.org/officeDocument/2006/relationships/notesMaster" Target="../notesMasters/notesMaster1.xml"/>
</Relationships>
</file>

<file path=ppt/notesSlides/_rels/notesSlide76.xml.rels><?xml version="1.0" encoding="UTF-8"?>
<Relationships xmlns="http://schemas.openxmlformats.org/package/2006/relationships"><Relationship Id="rId1" Type="http://schemas.openxmlformats.org/officeDocument/2006/relationships/slide" Target="../slides/slide76.xml"/><Relationship Id="rId2" Type="http://schemas.openxmlformats.org/officeDocument/2006/relationships/notesMaster" Target="../notesMasters/notesMaster1.xml"/>
</Relationships>
</file>

<file path=ppt/notesSlides/_rels/notesSlide77.xml.rels><?xml version="1.0" encoding="UTF-8"?>
<Relationships xmlns="http://schemas.openxmlformats.org/package/2006/relationships"><Relationship Id="rId1" Type="http://schemas.openxmlformats.org/officeDocument/2006/relationships/slide" Target="../slides/slide77.xml"/><Relationship Id="rId2" Type="http://schemas.openxmlformats.org/officeDocument/2006/relationships/notesMaster" Target="../notesMasters/notesMaster1.xml"/>
</Relationships>
</file>

<file path=ppt/notesSlides/_rels/notesSlide78.xml.rels><?xml version="1.0" encoding="UTF-8"?>
<Relationships xmlns="http://schemas.openxmlformats.org/package/2006/relationships"><Relationship Id="rId1" Type="http://schemas.openxmlformats.org/officeDocument/2006/relationships/slide" Target="../slides/slide78.xml"/><Relationship Id="rId2" Type="http://schemas.openxmlformats.org/officeDocument/2006/relationships/notesMaster" Target="../notesMasters/notesMaster1.xml"/>
</Relationships>
</file>

<file path=ppt/notesSlides/_rels/notesSlide79.xml.rels><?xml version="1.0" encoding="UTF-8"?>
<Relationships xmlns="http://schemas.openxmlformats.org/package/2006/relationships"><Relationship Id="rId1" Type="http://schemas.openxmlformats.org/officeDocument/2006/relationships/slide" Target="../slides/slide79.xml"/><Relationship Id="rId2" Type="http://schemas.openxmlformats.org/officeDocument/2006/relationships/notesMaster" Target="../notesMasters/notesMaster1.xml"/>
</Relationships>
</file>

<file path=ppt/notesSlides/_rels/notesSlide80.xml.rels><?xml version="1.0" encoding="UTF-8"?>
<Relationships xmlns="http://schemas.openxmlformats.org/package/2006/relationships"><Relationship Id="rId1" Type="http://schemas.openxmlformats.org/officeDocument/2006/relationships/slide" Target="../slides/slide80.xml"/><Relationship Id="rId2" Type="http://schemas.openxmlformats.org/officeDocument/2006/relationships/notesMaster" Target="../notesMasters/notesMaster1.xml"/>
</Relationships>
</file>

<file path=ppt/notesSlides/_rels/notesSlide81.xml.rels><?xml version="1.0" encoding="UTF-8"?>
<Relationships xmlns="http://schemas.openxmlformats.org/package/2006/relationships"><Relationship Id="rId1" Type="http://schemas.openxmlformats.org/officeDocument/2006/relationships/slide" Target="../slides/slide81.xml"/><Relationship Id="rId2" Type="http://schemas.openxmlformats.org/officeDocument/2006/relationships/notesMaster" Target="../notesMasters/notesMaster1.xml"/>
</Relationships>
</file>

<file path=ppt/notesSlides/_rels/notesSlide82.xml.rels><?xml version="1.0" encoding="UTF-8"?>
<Relationships xmlns="http://schemas.openxmlformats.org/package/2006/relationships"><Relationship Id="rId1" Type="http://schemas.openxmlformats.org/officeDocument/2006/relationships/slide" Target="../slides/slide82.xml"/><Relationship Id="rId2" Type="http://schemas.openxmlformats.org/officeDocument/2006/relationships/notesMaster" Target="../notesMasters/notesMaster1.xml"/>
</Relationships>
</file>

<file path=ppt/notesSlides/_rels/notesSlide83.xml.rels><?xml version="1.0" encoding="UTF-8"?>
<Relationships xmlns="http://schemas.openxmlformats.org/package/2006/relationships"><Relationship Id="rId1" Type="http://schemas.openxmlformats.org/officeDocument/2006/relationships/slide" Target="../slides/slide83.xml"/><Relationship Id="rId2" Type="http://schemas.openxmlformats.org/officeDocument/2006/relationships/notesMaster" Target="../notesMasters/notesMaster1.xml"/>
</Relationships>
</file>

<file path=ppt/notesSlides/_rels/notesSlide84.xml.rels><?xml version="1.0" encoding="UTF-8"?>
<Relationships xmlns="http://schemas.openxmlformats.org/package/2006/relationships"><Relationship Id="rId1" Type="http://schemas.openxmlformats.org/officeDocument/2006/relationships/slide" Target="../slides/slide84.xml"/><Relationship Id="rId2" Type="http://schemas.openxmlformats.org/officeDocument/2006/relationships/notesMaster" Target="../notesMasters/notesMaster1.xml"/>
</Relationships>
</file>

<file path=ppt/notesSlides/_rels/notesSlide85.xml.rels><?xml version="1.0" encoding="UTF-8"?>
<Relationships xmlns="http://schemas.openxmlformats.org/package/2006/relationships"><Relationship Id="rId1" Type="http://schemas.openxmlformats.org/officeDocument/2006/relationships/slide" Target="../slides/slide85.xml"/><Relationship Id="rId2" Type="http://schemas.openxmlformats.org/officeDocument/2006/relationships/notesMaster" Target="../notesMasters/notesMaster1.xml"/>
</Relationships>
</file>

<file path=ppt/notesSlides/_rels/notesSlide86.xml.rels><?xml version="1.0" encoding="UTF-8"?>
<Relationships xmlns="http://schemas.openxmlformats.org/package/2006/relationships"><Relationship Id="rId1" Type="http://schemas.openxmlformats.org/officeDocument/2006/relationships/slide" Target="../slides/slide86.xml"/><Relationship Id="rId2" Type="http://schemas.openxmlformats.org/officeDocument/2006/relationships/notesMaster" Target="../notesMasters/notesMaster1.xml"/>
</Relationships>
</file>

<file path=ppt/notesSlides/_rels/notesSlide87.xml.rels><?xml version="1.0" encoding="UTF-8"?>
<Relationships xmlns="http://schemas.openxmlformats.org/package/2006/relationships"><Relationship Id="rId1" Type="http://schemas.openxmlformats.org/officeDocument/2006/relationships/slide" Target="../slides/slide87.xml"/><Relationship Id="rId2" Type="http://schemas.openxmlformats.org/officeDocument/2006/relationships/notesMaster" Target="../notesMasters/notesMaster1.xml"/>
</Relationships>
</file>

<file path=ppt/notesSlides/_rels/notesSlide88.xml.rels><?xml version="1.0" encoding="UTF-8"?>
<Relationships xmlns="http://schemas.openxmlformats.org/package/2006/relationships"><Relationship Id="rId1" Type="http://schemas.openxmlformats.org/officeDocument/2006/relationships/slide" Target="../slides/slide88.xml"/><Relationship Id="rId2" Type="http://schemas.openxmlformats.org/officeDocument/2006/relationships/notesMaster" Target="../notesMasters/notesMaster1.xml"/>
</Relationships>
</file>

<file path=ppt/notesSlides/_rels/notesSlide89.xml.rels><?xml version="1.0" encoding="UTF-8"?>
<Relationships xmlns="http://schemas.openxmlformats.org/package/2006/relationships"><Relationship Id="rId1" Type="http://schemas.openxmlformats.org/officeDocument/2006/relationships/slide" Target="../slides/slide89.xml"/><Relationship Id="rId2" Type="http://schemas.openxmlformats.org/officeDocument/2006/relationships/notesMaster" Target="../notesMasters/notesMaster1.xml"/>
</Relationships>
</file>

<file path=ppt/notesSlides/_rels/notesSlide90.xml.rels><?xml version="1.0" encoding="UTF-8"?>
<Relationships xmlns="http://schemas.openxmlformats.org/package/2006/relationships"><Relationship Id="rId1" Type="http://schemas.openxmlformats.org/officeDocument/2006/relationships/slide" Target="../slides/slide90.xml"/><Relationship Id="rId2" Type="http://schemas.openxmlformats.org/officeDocument/2006/relationships/notesMaster" Target="../notesMasters/notesMaster1.xml"/>
</Relationships>
</file>

<file path=ppt/notesSlides/_rels/notesSlide91.xml.rels><?xml version="1.0" encoding="UTF-8"?>
<Relationships xmlns="http://schemas.openxmlformats.org/package/2006/relationships"><Relationship Id="rId1" Type="http://schemas.openxmlformats.org/officeDocument/2006/relationships/slide" Target="../slides/slide91.xml"/><Relationship Id="rId2" Type="http://schemas.openxmlformats.org/officeDocument/2006/relationships/notesMaster" Target="../notesMasters/notesMaster1.xml"/>
</Relationships>
</file>

<file path=ppt/notesSlides/_rels/notesSlide92.xml.rels><?xml version="1.0" encoding="UTF-8"?>
<Relationships xmlns="http://schemas.openxmlformats.org/package/2006/relationships"><Relationship Id="rId1" Type="http://schemas.openxmlformats.org/officeDocument/2006/relationships/slide" Target="../slides/slide92.xml"/><Relationship Id="rId2" Type="http://schemas.openxmlformats.org/officeDocument/2006/relationships/notesMaster" Target="../notesMasters/notesMaster1.xml"/>
</Relationships>
</file>

<file path=ppt/notesSlides/_rels/notesSlide93.xml.rels><?xml version="1.0" encoding="UTF-8"?>
<Relationships xmlns="http://schemas.openxmlformats.org/package/2006/relationships"><Relationship Id="rId1" Type="http://schemas.openxmlformats.org/officeDocument/2006/relationships/slide" Target="../slides/slide93.xml"/><Relationship Id="rId2" Type="http://schemas.openxmlformats.org/officeDocument/2006/relationships/notesMaster" Target="../notesMasters/notesMaster1.xml"/>
</Relationships>
</file>

<file path=ppt/notesSlides/_rels/notesSlide94.xml.rels><?xml version="1.0" encoding="UTF-8"?>
<Relationships xmlns="http://schemas.openxmlformats.org/package/2006/relationships"><Relationship Id="rId1" Type="http://schemas.openxmlformats.org/officeDocument/2006/relationships/slide" Target="../slides/slide94.xml"/><Relationship Id="rId2" Type="http://schemas.openxmlformats.org/officeDocument/2006/relationships/notesMaster" Target="../notesMasters/notesMaster1.xml"/>
</Relationships>
</file>

<file path=ppt/notesSlides/_rels/notesSlide95.xml.rels><?xml version="1.0" encoding="UTF-8"?>
<Relationships xmlns="http://schemas.openxmlformats.org/package/2006/relationships"><Relationship Id="rId1" Type="http://schemas.openxmlformats.org/officeDocument/2006/relationships/slide" Target="../slides/slide95.xml"/><Relationship Id="rId2" Type="http://schemas.openxmlformats.org/officeDocument/2006/relationships/notesMaster" Target="../notesMasters/notesMaster1.xml"/>
</Relationships>
</file>

<file path=ppt/notesSlides/_rels/notesSlide96.xml.rels><?xml version="1.0" encoding="UTF-8"?>
<Relationships xmlns="http://schemas.openxmlformats.org/package/2006/relationships"><Relationship Id="rId1" Type="http://schemas.openxmlformats.org/officeDocument/2006/relationships/slide" Target="../slides/slide96.xml"/><Relationship Id="rId2" Type="http://schemas.openxmlformats.org/officeDocument/2006/relationships/notesMaster" Target="../notesMasters/notesMaster1.xml"/>
</Relationships>
</file>

<file path=ppt/notesSlides/_rels/notesSlide97.xml.rels><?xml version="1.0" encoding="UTF-8"?>
<Relationships xmlns="http://schemas.openxmlformats.org/package/2006/relationships"><Relationship Id="rId1" Type="http://schemas.openxmlformats.org/officeDocument/2006/relationships/slide" Target="../slides/slide97.xml"/><Relationship Id="rId2" Type="http://schemas.openxmlformats.org/officeDocument/2006/relationships/notesMaster" Target="../notesMasters/notesMaster1.xml"/>
</Relationships>
</file>

<file path=ppt/notesSlides/_rels/notesSlide98.xml.rels><?xml version="1.0" encoding="UTF-8"?>
<Relationships xmlns="http://schemas.openxmlformats.org/package/2006/relationships"><Relationship Id="rId1" Type="http://schemas.openxmlformats.org/officeDocument/2006/relationships/slide" Target="../slides/slide98.xml"/><Relationship Id="rId2" Type="http://schemas.openxmlformats.org/officeDocument/2006/relationships/notesMaster" Target="../notesMasters/notesMaster1.xml"/>
</Relationships>
</file>

<file path=ppt/notesSlides/_rels/notesSlide99.xml.rels><?xml version="1.0" encoding="UTF-8"?>
<Relationships xmlns="http://schemas.openxmlformats.org/package/2006/relationships"><Relationship Id="rId1" Type="http://schemas.openxmlformats.org/officeDocument/2006/relationships/slide" Target="../slides/slide99.xml"/><Relationship Id="rId2" Type="http://schemas.openxmlformats.org/officeDocument/2006/relationships/notesMaster" Target="../notesMasters/notesMaster1.xml"/>
</Relationships>
</file>

<file path=ppt/notesSlides/_rels/notesSlide100.xml.rels><?xml version="1.0" encoding="UTF-8"?>
<Relationships xmlns="http://schemas.openxmlformats.org/package/2006/relationships"><Relationship Id="rId1" Type="http://schemas.openxmlformats.org/officeDocument/2006/relationships/slide" Target="../slides/slide100.xml"/><Relationship Id="rId2" Type="http://schemas.openxmlformats.org/officeDocument/2006/relationships/notesMaster" Target="../notesMasters/notesMaster1.xml"/>
</Relationships>
</file>

<file path=ppt/notesSlides/_rels/notesSlide101.xml.rels><?xml version="1.0" encoding="UTF-8"?>
<Relationships xmlns="http://schemas.openxmlformats.org/package/2006/relationships"><Relationship Id="rId1" Type="http://schemas.openxmlformats.org/officeDocument/2006/relationships/slide" Target="../slides/slide101.xml"/><Relationship Id="rId2" Type="http://schemas.openxmlformats.org/officeDocument/2006/relationships/notesMaster" Target="../notesMasters/notesMaster1.xml"/>
</Relationships>
</file>

<file path=ppt/notesSlides/_rels/notesSlide102.xml.rels><?xml version="1.0" encoding="UTF-8"?>
<Relationships xmlns="http://schemas.openxmlformats.org/package/2006/relationships"><Relationship Id="rId1" Type="http://schemas.openxmlformats.org/officeDocument/2006/relationships/slide" Target="../slides/slide102.xml"/><Relationship Id="rId2" Type="http://schemas.openxmlformats.org/officeDocument/2006/relationships/notesMaster" Target="../notesMasters/notesMaster1.xml"/>
</Relationships>
</file>

<file path=ppt/notesSlides/_rels/notesSlide103.xml.rels><?xml version="1.0" encoding="UTF-8"?>
<Relationships xmlns="http://schemas.openxmlformats.org/package/2006/relationships"><Relationship Id="rId1" Type="http://schemas.openxmlformats.org/officeDocument/2006/relationships/slide" Target="../slides/slide103.xml"/><Relationship Id="rId2" Type="http://schemas.openxmlformats.org/officeDocument/2006/relationships/notesMaster" Target="../notesMasters/notesMaster1.xml"/>
</Relationships>
</file>

<file path=ppt/notesSlides/_rels/notesSlide104.xml.rels><?xml version="1.0" encoding="UTF-8"?>
<Relationships xmlns="http://schemas.openxmlformats.org/package/2006/relationships"><Relationship Id="rId1" Type="http://schemas.openxmlformats.org/officeDocument/2006/relationships/slide" Target="../slides/slide104.xml"/><Relationship Id="rId2" Type="http://schemas.openxmlformats.org/officeDocument/2006/relationships/notesMaster" Target="../notesMasters/notesMaster1.xml"/>
</Relationships>
</file>

<file path=ppt/notesSlides/_rels/notesSlide105.xml.rels><?xml version="1.0" encoding="UTF-8"?>
<Relationships xmlns="http://schemas.openxmlformats.org/package/2006/relationships"><Relationship Id="rId1" Type="http://schemas.openxmlformats.org/officeDocument/2006/relationships/slide" Target="../slides/slide105.xml"/><Relationship Id="rId2" Type="http://schemas.openxmlformats.org/officeDocument/2006/relationships/notesMaster" Target="../notesMasters/notesMaster1.xml"/>
</Relationships>
</file>

<file path=ppt/notesSlides/_rels/notesSlide106.xml.rels><?xml version="1.0" encoding="UTF-8"?>
<Relationships xmlns="http://schemas.openxmlformats.org/package/2006/relationships"><Relationship Id="rId1" Type="http://schemas.openxmlformats.org/officeDocument/2006/relationships/slide" Target="../slides/slide106.xml"/><Relationship Id="rId2" Type="http://schemas.openxmlformats.org/officeDocument/2006/relationships/notesMaster" Target="../notesMasters/notesMaster1.xml"/>
</Relationships>
</file>

<file path=ppt/notesSlides/_rels/notesSlide107.xml.rels><?xml version="1.0" encoding="UTF-8"?>
<Relationships xmlns="http://schemas.openxmlformats.org/package/2006/relationships"><Relationship Id="rId1" Type="http://schemas.openxmlformats.org/officeDocument/2006/relationships/slide" Target="../slides/slide107.xml"/><Relationship Id="rId2" Type="http://schemas.openxmlformats.org/officeDocument/2006/relationships/notesMaster" Target="../notesMasters/notesMaster1.xml"/>
</Relationships>
</file>

<file path=ppt/notesSlides/_rels/notesSlide108.xml.rels><?xml version="1.0" encoding="UTF-8"?>
<Relationships xmlns="http://schemas.openxmlformats.org/package/2006/relationships"><Relationship Id="rId1" Type="http://schemas.openxmlformats.org/officeDocument/2006/relationships/slide" Target="../slides/slide108.xml"/><Relationship Id="rId2" Type="http://schemas.openxmlformats.org/officeDocument/2006/relationships/notesMaster" Target="../notesMasters/notesMaster1.xml"/>
</Relationships>
</file>

<file path=ppt/notesSlides/_rels/notesSlide109.xml.rels><?xml version="1.0" encoding="UTF-8"?>
<Relationships xmlns="http://schemas.openxmlformats.org/package/2006/relationships"><Relationship Id="rId1" Type="http://schemas.openxmlformats.org/officeDocument/2006/relationships/slide" Target="../slides/slide109.xml"/><Relationship Id="rId2" Type="http://schemas.openxmlformats.org/officeDocument/2006/relationships/notesMaster" Target="../notesMasters/notesMaster1.xml"/>
</Relationships>
</file>

<file path=ppt/notesSlides/_rels/notesSlide110.xml.rels><?xml version="1.0" encoding="UTF-8"?>
<Relationships xmlns="http://schemas.openxmlformats.org/package/2006/relationships"><Relationship Id="rId1" Type="http://schemas.openxmlformats.org/officeDocument/2006/relationships/slide" Target="../slides/slide110.xml"/><Relationship Id="rId2" Type="http://schemas.openxmlformats.org/officeDocument/2006/relationships/notesMaster" Target="../notesMasters/notesMaster1.xml"/>
</Relationships>
</file>

<file path=ppt/notesSlides/_rels/notesSlide111.xml.rels><?xml version="1.0" encoding="UTF-8"?>
<Relationships xmlns="http://schemas.openxmlformats.org/package/2006/relationships"><Relationship Id="rId1" Type="http://schemas.openxmlformats.org/officeDocument/2006/relationships/slide" Target="../slides/slide111.xml"/><Relationship Id="rId2" Type="http://schemas.openxmlformats.org/officeDocument/2006/relationships/notesMaster" Target="../notesMasters/notesMaster1.xml"/>
</Relationships>
</file>

<file path=ppt/notesSlides/_rels/notesSlide112.xml.rels><?xml version="1.0" encoding="UTF-8"?>
<Relationships xmlns="http://schemas.openxmlformats.org/package/2006/relationships"><Relationship Id="rId1" Type="http://schemas.openxmlformats.org/officeDocument/2006/relationships/slide" Target="../slides/slide112.xml"/><Relationship Id="rId2" Type="http://schemas.openxmlformats.org/officeDocument/2006/relationships/notesMaster" Target="../notesMasters/notesMaster1.xml"/>
</Relationships>
</file>

<file path=ppt/notesSlides/_rels/notesSlide113.xml.rels><?xml version="1.0" encoding="UTF-8"?>
<Relationships xmlns="http://schemas.openxmlformats.org/package/2006/relationships"><Relationship Id="rId1" Type="http://schemas.openxmlformats.org/officeDocument/2006/relationships/slide" Target="../slides/slide113.xml"/><Relationship Id="rId2" Type="http://schemas.openxmlformats.org/officeDocument/2006/relationships/notesMaster" Target="../notesMasters/notesMaster1.xml"/>
</Relationships>
</file>

<file path=ppt/notesSlides/_rels/notesSlide114.xml.rels><?xml version="1.0" encoding="UTF-8"?>
<Relationships xmlns="http://schemas.openxmlformats.org/package/2006/relationships"><Relationship Id="rId1" Type="http://schemas.openxmlformats.org/officeDocument/2006/relationships/slide" Target="../slides/slide114.xml"/><Relationship Id="rId2" Type="http://schemas.openxmlformats.org/officeDocument/2006/relationships/notesMaster" Target="../notesMasters/notesMaster1.xml"/>
</Relationships>
</file>

<file path=ppt/notesSlides/_rels/notesSlide115.xml.rels><?xml version="1.0" encoding="UTF-8"?>
<Relationships xmlns="http://schemas.openxmlformats.org/package/2006/relationships"><Relationship Id="rId1" Type="http://schemas.openxmlformats.org/officeDocument/2006/relationships/slide" Target="../slides/slide115.xml"/><Relationship Id="rId2" Type="http://schemas.openxmlformats.org/officeDocument/2006/relationships/notesMaster" Target="../notesMasters/notesMaster1.xml"/>
</Relationships>
</file>

<file path=ppt/notesSlides/_rels/notesSlide116.xml.rels><?xml version="1.0" encoding="UTF-8"?>
<Relationships xmlns="http://schemas.openxmlformats.org/package/2006/relationships"><Relationship Id="rId1" Type="http://schemas.openxmlformats.org/officeDocument/2006/relationships/slide" Target="../slides/slide116.xml"/><Relationship Id="rId2" Type="http://schemas.openxmlformats.org/officeDocument/2006/relationships/notesMaster" Target="../notesMasters/notesMaster1.xml"/>
</Relationships>
</file>

<file path=ppt/notesSlides/_rels/notesSlide117.xml.rels><?xml version="1.0" encoding="UTF-8"?>
<Relationships xmlns="http://schemas.openxmlformats.org/package/2006/relationships"><Relationship Id="rId1" Type="http://schemas.openxmlformats.org/officeDocument/2006/relationships/slide" Target="../slides/slide117.xml"/><Relationship Id="rId2" Type="http://schemas.openxmlformats.org/officeDocument/2006/relationships/notesMaster" Target="../notesMasters/notesMaster1.xml"/>
</Relationships>
</file>

<file path=ppt/notesSlides/_rels/notesSlide118.xml.rels><?xml version="1.0" encoding="UTF-8"?>
<Relationships xmlns="http://schemas.openxmlformats.org/package/2006/relationships"><Relationship Id="rId1" Type="http://schemas.openxmlformats.org/officeDocument/2006/relationships/slide" Target="../slides/slide118.xml"/><Relationship Id="rId2" Type="http://schemas.openxmlformats.org/officeDocument/2006/relationships/notesMaster" Target="../notesMasters/notesMaster1.xml"/>
</Relationships>
</file>

<file path=ppt/notesSlides/_rels/notesSlide119.xml.rels><?xml version="1.0" encoding="UTF-8"?>
<Relationships xmlns="http://schemas.openxmlformats.org/package/2006/relationships"><Relationship Id="rId1" Type="http://schemas.openxmlformats.org/officeDocument/2006/relationships/slide" Target="../slides/slide119.xml"/><Relationship Id="rId2" Type="http://schemas.openxmlformats.org/officeDocument/2006/relationships/notesMaster" Target="../notesMasters/notesMaster1.xml"/>
</Relationships>
</file>

<file path=ppt/notesSlides/_rels/notesSlide120.xml.rels><?xml version="1.0" encoding="UTF-8"?>
<Relationships xmlns="http://schemas.openxmlformats.org/package/2006/relationships"><Relationship Id="rId1" Type="http://schemas.openxmlformats.org/officeDocument/2006/relationships/slide" Target="../slides/slide120.xml"/><Relationship Id="rId2" Type="http://schemas.openxmlformats.org/officeDocument/2006/relationships/notesMaster" Target="../notesMasters/notesMaster1.xml"/>
</Relationships>
</file>

<file path=ppt/notesSlides/_rels/notesSlide121.xml.rels><?xml version="1.0" encoding="UTF-8"?>
<Relationships xmlns="http://schemas.openxmlformats.org/package/2006/relationships"><Relationship Id="rId1" Type="http://schemas.openxmlformats.org/officeDocument/2006/relationships/slide" Target="../slides/slide121.xml"/><Relationship Id="rId2" Type="http://schemas.openxmlformats.org/officeDocument/2006/relationships/notesMaster" Target="../notesMasters/notesMaster1.xml"/>
</Relationships>
</file>

<file path=ppt/notesSlides/_rels/notesSlide122.xml.rels><?xml version="1.0" encoding="UTF-8"?>
<Relationships xmlns="http://schemas.openxmlformats.org/package/2006/relationships"><Relationship Id="rId1" Type="http://schemas.openxmlformats.org/officeDocument/2006/relationships/slide" Target="../slides/slide122.xml"/><Relationship Id="rId2" Type="http://schemas.openxmlformats.org/officeDocument/2006/relationships/notesMaster" Target="../notesMasters/notesMaster1.xml"/>
</Relationships>
</file>

<file path=ppt/notesSlides/_rels/notesSlide123.xml.rels><?xml version="1.0" encoding="UTF-8"?>
<Relationships xmlns="http://schemas.openxmlformats.org/package/2006/relationships"><Relationship Id="rId1" Type="http://schemas.openxmlformats.org/officeDocument/2006/relationships/slide" Target="../slides/slide123.xml"/><Relationship Id="rId2" Type="http://schemas.openxmlformats.org/officeDocument/2006/relationships/notesMaster" Target="../notesMasters/notesMaster1.xml"/>
</Relationships>
</file>

<file path=ppt/notesSlides/_rels/notesSlide124.xml.rels><?xml version="1.0" encoding="UTF-8"?>
<Relationships xmlns="http://schemas.openxmlformats.org/package/2006/relationships"><Relationship Id="rId1" Type="http://schemas.openxmlformats.org/officeDocument/2006/relationships/slide" Target="../slides/slide124.xml"/><Relationship Id="rId2" Type="http://schemas.openxmlformats.org/officeDocument/2006/relationships/notesMaster" Target="../notesMasters/notesMaster1.xml"/>
</Relationships>
</file>

<file path=ppt/notesSlides/_rels/notesSlide125.xml.rels><?xml version="1.0" encoding="UTF-8"?>
<Relationships xmlns="http://schemas.openxmlformats.org/package/2006/relationships"><Relationship Id="rId1" Type="http://schemas.openxmlformats.org/officeDocument/2006/relationships/slide" Target="../slides/slide125.xml"/><Relationship Id="rId2" Type="http://schemas.openxmlformats.org/officeDocument/2006/relationships/notesMaster" Target="../notesMasters/notesMaster1.xml"/>
</Relationships>
</file>

<file path=ppt/notesSlides/_rels/notesSlide126.xml.rels><?xml version="1.0" encoding="UTF-8"?>
<Relationships xmlns="http://schemas.openxmlformats.org/package/2006/relationships"><Relationship Id="rId1" Type="http://schemas.openxmlformats.org/officeDocument/2006/relationships/slide" Target="../slides/slide126.xml"/><Relationship Id="rId2" Type="http://schemas.openxmlformats.org/officeDocument/2006/relationships/notesMaster" Target="../notesMasters/notesMaster1.xml"/>
</Relationships>
</file>

<file path=ppt/notesSlides/_rels/notesSlide127.xml.rels><?xml version="1.0" encoding="UTF-8"?>
<Relationships xmlns="http://schemas.openxmlformats.org/package/2006/relationships"><Relationship Id="rId1" Type="http://schemas.openxmlformats.org/officeDocument/2006/relationships/slide" Target="../slides/slide127.xml"/><Relationship Id="rId2" Type="http://schemas.openxmlformats.org/officeDocument/2006/relationships/notesMaster" Target="../notesMasters/notesMaster1.xml"/>
</Relationships>
</file>

<file path=ppt/notesSlides/_rels/notesSlide128.xml.rels><?xml version="1.0" encoding="UTF-8"?>
<Relationships xmlns="http://schemas.openxmlformats.org/package/2006/relationships"><Relationship Id="rId1" Type="http://schemas.openxmlformats.org/officeDocument/2006/relationships/slide" Target="../slides/slide128.xml"/><Relationship Id="rId2" Type="http://schemas.openxmlformats.org/officeDocument/2006/relationships/notesMaster" Target="../notesMasters/notesMaster1.xml"/>
</Relationships>
</file>

<file path=ppt/notesSlides/_rels/notesSlide129.xml.rels><?xml version="1.0" encoding="UTF-8"?>
<Relationships xmlns="http://schemas.openxmlformats.org/package/2006/relationships"><Relationship Id="rId1" Type="http://schemas.openxmlformats.org/officeDocument/2006/relationships/slide" Target="../slides/slide129.xml"/><Relationship Id="rId2" Type="http://schemas.openxmlformats.org/officeDocument/2006/relationships/notesMaster" Target="../notesMasters/notesMaster1.xml"/>
</Relationships>
</file>

<file path=ppt/notesSlides/_rels/notesSlide130.xml.rels><?xml version="1.0" encoding="UTF-8"?>
<Relationships xmlns="http://schemas.openxmlformats.org/package/2006/relationships"><Relationship Id="rId1" Type="http://schemas.openxmlformats.org/officeDocument/2006/relationships/slide" Target="../slides/slide130.xml"/><Relationship Id="rId2" Type="http://schemas.openxmlformats.org/officeDocument/2006/relationships/notesMaster" Target="../notesMasters/notesMaster1.xml"/>
</Relationships>
</file>

<file path=ppt/notesSlides/_rels/notesSlide131.xml.rels><?xml version="1.0" encoding="UTF-8"?>
<Relationships xmlns="http://schemas.openxmlformats.org/package/2006/relationships"><Relationship Id="rId1" Type="http://schemas.openxmlformats.org/officeDocument/2006/relationships/slide" Target="../slides/slide131.xml"/><Relationship Id="rId2" Type="http://schemas.openxmlformats.org/officeDocument/2006/relationships/notesMaster" Target="../notesMasters/notesMaster1.xml"/>
</Relationships>
</file>

<file path=ppt/notesSlides/_rels/notesSlide132.xml.rels><?xml version="1.0" encoding="UTF-8"?>
<Relationships xmlns="http://schemas.openxmlformats.org/package/2006/relationships"><Relationship Id="rId1" Type="http://schemas.openxmlformats.org/officeDocument/2006/relationships/slide" Target="../slides/slide132.xml"/><Relationship Id="rId2" Type="http://schemas.openxmlformats.org/officeDocument/2006/relationships/notesMaster" Target="../notesMasters/notesMaster1.xml"/>
</Relationships>
</file>

<file path=ppt/notesSlides/_rels/notesSlide133.xml.rels><?xml version="1.0" encoding="UTF-8"?>
<Relationships xmlns="http://schemas.openxmlformats.org/package/2006/relationships"><Relationship Id="rId1" Type="http://schemas.openxmlformats.org/officeDocument/2006/relationships/slide" Target="../slides/slide133.xml"/><Relationship Id="rId2" Type="http://schemas.openxmlformats.org/officeDocument/2006/relationships/notesMaster" Target="../notesMasters/notesMaster1.xml"/>
</Relationships>
</file>

<file path=ppt/notesSlides/_rels/notesSlide134.xml.rels><?xml version="1.0" encoding="UTF-8"?>
<Relationships xmlns="http://schemas.openxmlformats.org/package/2006/relationships"><Relationship Id="rId1" Type="http://schemas.openxmlformats.org/officeDocument/2006/relationships/slide" Target="../slides/slide134.xml"/><Relationship Id="rId2" Type="http://schemas.openxmlformats.org/officeDocument/2006/relationships/notesMaster" Target="../notesMasters/notesMaster1.xml"/>
</Relationships>
</file>

<file path=ppt/notesSlides/_rels/notesSlide135.xml.rels><?xml version="1.0" encoding="UTF-8"?>
<Relationships xmlns="http://schemas.openxmlformats.org/package/2006/relationships"><Relationship Id="rId1" Type="http://schemas.openxmlformats.org/officeDocument/2006/relationships/slide" Target="../slides/slide135.xml"/><Relationship Id="rId2" Type="http://schemas.openxmlformats.org/officeDocument/2006/relationships/notesMaster" Target="../notesMasters/notesMaster1.xml"/>
</Relationships>
</file>

<file path=ppt/notesSlides/_rels/notesSlide136.xml.rels><?xml version="1.0" encoding="UTF-8"?>
<Relationships xmlns="http://schemas.openxmlformats.org/package/2006/relationships"><Relationship Id="rId1" Type="http://schemas.openxmlformats.org/officeDocument/2006/relationships/slide" Target="../slides/slide136.xml"/><Relationship Id="rId2" Type="http://schemas.openxmlformats.org/officeDocument/2006/relationships/notesMaster" Target="../notesMasters/notesMaster1.xml"/>
</Relationships>
</file>

<file path=ppt/notesSlides/_rels/notesSlide137.xml.rels><?xml version="1.0" encoding="UTF-8"?>
<Relationships xmlns="http://schemas.openxmlformats.org/package/2006/relationships"><Relationship Id="rId1" Type="http://schemas.openxmlformats.org/officeDocument/2006/relationships/slide" Target="../slides/slide137.xml"/><Relationship Id="rId2" Type="http://schemas.openxmlformats.org/officeDocument/2006/relationships/notesMaster" Target="../notesMasters/notesMaster1.xml"/>
</Relationships>
</file>

<file path=ppt/notesSlides/_rels/notesSlide138.xml.rels><?xml version="1.0" encoding="UTF-8"?>
<Relationships xmlns="http://schemas.openxmlformats.org/package/2006/relationships"><Relationship Id="rId1" Type="http://schemas.openxmlformats.org/officeDocument/2006/relationships/slide" Target="../slides/slide138.xml"/><Relationship Id="rId2" Type="http://schemas.openxmlformats.org/officeDocument/2006/relationships/notesMaster" Target="../notesMasters/notesMaster1.xml"/>
</Relationships>
</file>

<file path=ppt/notesSlides/_rels/notesSlide139.xml.rels><?xml version="1.0" encoding="UTF-8"?>
<Relationships xmlns="http://schemas.openxmlformats.org/package/2006/relationships"><Relationship Id="rId1" Type="http://schemas.openxmlformats.org/officeDocument/2006/relationships/slide" Target="../slides/slide139.xml"/><Relationship Id="rId2" Type="http://schemas.openxmlformats.org/officeDocument/2006/relationships/notesMaster" Target="../notesMasters/notesMaster1.xml"/>
</Relationships>
</file>

<file path=ppt/notesSlides/_rels/notesSlide140.xml.rels><?xml version="1.0" encoding="UTF-8"?>
<Relationships xmlns="http://schemas.openxmlformats.org/package/2006/relationships"><Relationship Id="rId1" Type="http://schemas.openxmlformats.org/officeDocument/2006/relationships/slide" Target="../slides/slide140.xml"/><Relationship Id="rId2" Type="http://schemas.openxmlformats.org/officeDocument/2006/relationships/notesMaster" Target="../notesMasters/notesMaster1.xml"/>
</Relationships>
</file>

<file path=ppt/notesSlides/_rels/notesSlide141.xml.rels><?xml version="1.0" encoding="UTF-8"?>
<Relationships xmlns="http://schemas.openxmlformats.org/package/2006/relationships"><Relationship Id="rId1" Type="http://schemas.openxmlformats.org/officeDocument/2006/relationships/slide" Target="../slides/slide141.xml"/><Relationship Id="rId2" Type="http://schemas.openxmlformats.org/officeDocument/2006/relationships/notesMaster" Target="../notesMasters/notesMaster1.xml"/>
</Relationships>
</file>

<file path=ppt/notesSlides/_rels/notesSlide142.xml.rels><?xml version="1.0" encoding="UTF-8"?>
<Relationships xmlns="http://schemas.openxmlformats.org/package/2006/relationships"><Relationship Id="rId1" Type="http://schemas.openxmlformats.org/officeDocument/2006/relationships/slide" Target="../slides/slide142.xml"/><Relationship Id="rId2" Type="http://schemas.openxmlformats.org/officeDocument/2006/relationships/notesMaster" Target="../notesMasters/notesMaster1.xml"/>
</Relationships>
</file>

<file path=ppt/notesSlides/_rels/notesSlide143.xml.rels><?xml version="1.0" encoding="UTF-8"?>
<Relationships xmlns="http://schemas.openxmlformats.org/package/2006/relationships"><Relationship Id="rId1" Type="http://schemas.openxmlformats.org/officeDocument/2006/relationships/slide" Target="../slides/slide143.xml"/><Relationship Id="rId2" Type="http://schemas.openxmlformats.org/officeDocument/2006/relationships/notesMaster" Target="../notesMasters/notesMaster1.xml"/>
</Relationships>
</file>

<file path=ppt/notesSlides/_rels/notesSlide144.xml.rels><?xml version="1.0" encoding="UTF-8"?>
<Relationships xmlns="http://schemas.openxmlformats.org/package/2006/relationships"><Relationship Id="rId1" Type="http://schemas.openxmlformats.org/officeDocument/2006/relationships/slide" Target="../slides/slide144.xml"/><Relationship Id="rId2" Type="http://schemas.openxmlformats.org/officeDocument/2006/relationships/notesMaster" Target="../notesMasters/notesMaster1.xml"/>
</Relationships>
</file>

<file path=ppt/notesSlides/_rels/notesSlide145.xml.rels><?xml version="1.0" encoding="UTF-8"?>
<Relationships xmlns="http://schemas.openxmlformats.org/package/2006/relationships"><Relationship Id="rId1" Type="http://schemas.openxmlformats.org/officeDocument/2006/relationships/slide" Target="../slides/slide145.xml"/><Relationship Id="rId2" Type="http://schemas.openxmlformats.org/officeDocument/2006/relationships/notesMaster" Target="../notesMasters/notesMaster1.xml"/>
</Relationships>
</file>

<file path=ppt/notesSlides/_rels/notesSlide146.xml.rels><?xml version="1.0" encoding="UTF-8"?>
<Relationships xmlns="http://schemas.openxmlformats.org/package/2006/relationships"><Relationship Id="rId1" Type="http://schemas.openxmlformats.org/officeDocument/2006/relationships/slide" Target="../slides/slide146.xml"/><Relationship Id="rId2" Type="http://schemas.openxmlformats.org/officeDocument/2006/relationships/notesMaster" Target="../notesMasters/notesMaster1.xml"/>
</Relationships>
</file>

<file path=ppt/notesSlides/_rels/notesSlide147.xml.rels><?xml version="1.0" encoding="UTF-8"?>
<Relationships xmlns="http://schemas.openxmlformats.org/package/2006/relationships"><Relationship Id="rId1" Type="http://schemas.openxmlformats.org/officeDocument/2006/relationships/slide" Target="../slides/slide147.xml"/><Relationship Id="rId2" Type="http://schemas.openxmlformats.org/officeDocument/2006/relationships/notesMaster" Target="../notesMasters/notesMaster1.xml"/>
</Relationships>
</file>

<file path=ppt/notesSlides/_rels/notesSlide148.xml.rels><?xml version="1.0" encoding="UTF-8"?>
<Relationships xmlns="http://schemas.openxmlformats.org/package/2006/relationships"><Relationship Id="rId1" Type="http://schemas.openxmlformats.org/officeDocument/2006/relationships/slide" Target="../slides/slide148.xml"/><Relationship Id="rId2" Type="http://schemas.openxmlformats.org/officeDocument/2006/relationships/notesMaster" Target="../notesMasters/notesMaster1.xml"/>
</Relationships>
</file>

<file path=ppt/notesSlides/_rels/notesSlide149.xml.rels><?xml version="1.0" encoding="UTF-8"?>
<Relationships xmlns="http://schemas.openxmlformats.org/package/2006/relationships"><Relationship Id="rId1" Type="http://schemas.openxmlformats.org/officeDocument/2006/relationships/slide" Target="../slides/slide149.xml"/><Relationship Id="rId2" Type="http://schemas.openxmlformats.org/officeDocument/2006/relationships/notesMaster" Target="../notesMasters/notesMaster1.xml"/>
</Relationships>
</file>

<file path=ppt/notesSlides/_rels/notesSlide150.xml.rels><?xml version="1.0" encoding="UTF-8"?>
<Relationships xmlns="http://schemas.openxmlformats.org/package/2006/relationships"><Relationship Id="rId1" Type="http://schemas.openxmlformats.org/officeDocument/2006/relationships/slide" Target="../slides/slide150.xml"/><Relationship Id="rId2" Type="http://schemas.openxmlformats.org/officeDocument/2006/relationships/notesMaster" Target="../notesMasters/notesMaster1.xml"/>
</Relationships>
</file>

<file path=ppt/notesSlides/_rels/notesSlide151.xml.rels><?xml version="1.0" encoding="UTF-8"?>
<Relationships xmlns="http://schemas.openxmlformats.org/package/2006/relationships"><Relationship Id="rId1" Type="http://schemas.openxmlformats.org/officeDocument/2006/relationships/slide" Target="../slides/slide151.xml"/><Relationship Id="rId2" Type="http://schemas.openxmlformats.org/officeDocument/2006/relationships/notesMaster" Target="../notesMasters/notesMaster1.xml"/>
</Relationships>
</file>

<file path=ppt/notesSlides/_rels/notesSlide152.xml.rels><?xml version="1.0" encoding="UTF-8"?>
<Relationships xmlns="http://schemas.openxmlformats.org/package/2006/relationships"><Relationship Id="rId1" Type="http://schemas.openxmlformats.org/officeDocument/2006/relationships/slide" Target="../slides/slide152.xml"/><Relationship Id="rId2" Type="http://schemas.openxmlformats.org/officeDocument/2006/relationships/notesMaster" Target="../notesMasters/notesMaster1.xml"/>
</Relationships>
</file>

<file path=ppt/notesSlides/_rels/notesSlide153.xml.rels><?xml version="1.0" encoding="UTF-8"?>
<Relationships xmlns="http://schemas.openxmlformats.org/package/2006/relationships"><Relationship Id="rId1" Type="http://schemas.openxmlformats.org/officeDocument/2006/relationships/slide" Target="../slides/slide153.xml"/><Relationship Id="rId2" Type="http://schemas.openxmlformats.org/officeDocument/2006/relationships/notesMaster" Target="../notesMasters/notesMaster1.xml"/>
</Relationships>
</file>

<file path=ppt/notesSlides/_rels/notesSlide154.xml.rels><?xml version="1.0" encoding="UTF-8"?>
<Relationships xmlns="http://schemas.openxmlformats.org/package/2006/relationships"><Relationship Id="rId1" Type="http://schemas.openxmlformats.org/officeDocument/2006/relationships/slide" Target="../slides/slide154.xml"/><Relationship Id="rId2" Type="http://schemas.openxmlformats.org/officeDocument/2006/relationships/notesMaster" Target="../notesMasters/notesMaster1.xml"/>
</Relationships>
</file>

<file path=ppt/notesSlides/_rels/notesSlide155.xml.rels><?xml version="1.0" encoding="UTF-8"?>
<Relationships xmlns="http://schemas.openxmlformats.org/package/2006/relationships"><Relationship Id="rId1" Type="http://schemas.openxmlformats.org/officeDocument/2006/relationships/slide" Target="../slides/slide155.xml"/><Relationship Id="rId2" Type="http://schemas.openxmlformats.org/officeDocument/2006/relationships/notesMaster" Target="../notesMasters/notesMaster1.xml"/>
</Relationships>
</file>

<file path=ppt/notesSlides/_rels/notesSlide156.xml.rels><?xml version="1.0" encoding="UTF-8"?>
<Relationships xmlns="http://schemas.openxmlformats.org/package/2006/relationships"><Relationship Id="rId1" Type="http://schemas.openxmlformats.org/officeDocument/2006/relationships/slide" Target="../slides/slide156.xml"/><Relationship Id="rId2" Type="http://schemas.openxmlformats.org/officeDocument/2006/relationships/notesMaster" Target="../notesMasters/notesMaster1.xml"/>
</Relationships>
</file>

<file path=ppt/notesSlides/_rels/notesSlide157.xml.rels><?xml version="1.0" encoding="UTF-8"?>
<Relationships xmlns="http://schemas.openxmlformats.org/package/2006/relationships"><Relationship Id="rId1" Type="http://schemas.openxmlformats.org/officeDocument/2006/relationships/slide" Target="../slides/slide157.xml"/><Relationship Id="rId2" Type="http://schemas.openxmlformats.org/officeDocument/2006/relationships/notesMaster" Target="../notesMasters/notesMaster1.xml"/>
</Relationships>
</file>

<file path=ppt/notesSlides/_rels/notesSlide158.xml.rels><?xml version="1.0" encoding="UTF-8"?>
<Relationships xmlns="http://schemas.openxmlformats.org/package/2006/relationships"><Relationship Id="rId1" Type="http://schemas.openxmlformats.org/officeDocument/2006/relationships/slide" Target="../slides/slide158.xml"/><Relationship Id="rId2" Type="http://schemas.openxmlformats.org/officeDocument/2006/relationships/notesMaster" Target="../notesMasters/notesMaster1.xml"/>
</Relationships>
</file>

<file path=ppt/notesSlides/_rels/notesSlide159.xml.rels><?xml version="1.0" encoding="UTF-8"?>
<Relationships xmlns="http://schemas.openxmlformats.org/package/2006/relationships"><Relationship Id="rId1" Type="http://schemas.openxmlformats.org/officeDocument/2006/relationships/slide" Target="../slides/slide159.xml"/><Relationship Id="rId2" Type="http://schemas.openxmlformats.org/officeDocument/2006/relationships/notesMaster" Target="../notesMasters/notesMaster1.xml"/>
</Relationships>
</file>

<file path=ppt/notesSlides/_rels/notesSlide160.xml.rels><?xml version="1.0" encoding="UTF-8"?>
<Relationships xmlns="http://schemas.openxmlformats.org/package/2006/relationships"><Relationship Id="rId1" Type="http://schemas.openxmlformats.org/officeDocument/2006/relationships/slide" Target="../slides/slide160.xml"/><Relationship Id="rId2" Type="http://schemas.openxmlformats.org/officeDocument/2006/relationships/notesMaster" Target="../notesMasters/notesMaster1.xml"/>
</Relationships>
</file>

<file path=ppt/notesSlides/_rels/notesSlide161.xml.rels><?xml version="1.0" encoding="UTF-8"?>
<Relationships xmlns="http://schemas.openxmlformats.org/package/2006/relationships"><Relationship Id="rId1" Type="http://schemas.openxmlformats.org/officeDocument/2006/relationships/slide" Target="../slides/slide161.xml"/><Relationship Id="rId2" Type="http://schemas.openxmlformats.org/officeDocument/2006/relationships/notesMaster" Target="../notesMasters/notesMaster1.xml"/>
</Relationships>
</file>

<file path=ppt/notesSlides/_rels/notesSlide162.xml.rels><?xml version="1.0" encoding="UTF-8"?>
<Relationships xmlns="http://schemas.openxmlformats.org/package/2006/relationships"><Relationship Id="rId1" Type="http://schemas.openxmlformats.org/officeDocument/2006/relationships/slide" Target="../slides/slide162.xml"/><Relationship Id="rId2" Type="http://schemas.openxmlformats.org/officeDocument/2006/relationships/notesMaster" Target="../notesMasters/notesMaster1.xml"/>
</Relationships>
</file>

<file path=ppt/notesSlides/_rels/notesSlide163.xml.rels><?xml version="1.0" encoding="UTF-8"?>
<Relationships xmlns="http://schemas.openxmlformats.org/package/2006/relationships"><Relationship Id="rId1" Type="http://schemas.openxmlformats.org/officeDocument/2006/relationships/slide" Target="../slides/slide163.xml"/><Relationship Id="rId2" Type="http://schemas.openxmlformats.org/officeDocument/2006/relationships/notesMaster" Target="../notesMasters/notesMaster1.xml"/>
</Relationships>
</file>

<file path=ppt/notesSlides/_rels/notesSlide164.xml.rels><?xml version="1.0" encoding="UTF-8"?>
<Relationships xmlns="http://schemas.openxmlformats.org/package/2006/relationships"><Relationship Id="rId1" Type="http://schemas.openxmlformats.org/officeDocument/2006/relationships/slide" Target="../slides/slide164.xml"/><Relationship Id="rId2" Type="http://schemas.openxmlformats.org/officeDocument/2006/relationships/notesMaster" Target="../notesMasters/notesMaster1.xml"/>
</Relationships>
</file>

<file path=ppt/notesSlides/_rels/notesSlide165.xml.rels><?xml version="1.0" encoding="UTF-8"?>
<Relationships xmlns="http://schemas.openxmlformats.org/package/2006/relationships"><Relationship Id="rId1" Type="http://schemas.openxmlformats.org/officeDocument/2006/relationships/slide" Target="../slides/slide165.xml"/><Relationship Id="rId2" Type="http://schemas.openxmlformats.org/officeDocument/2006/relationships/notesMaster" Target="../notesMasters/notesMaster1.xml"/>
</Relationships>
</file>

<file path=ppt/notesSlides/_rels/notesSlide166.xml.rels><?xml version="1.0" encoding="UTF-8"?>
<Relationships xmlns="http://schemas.openxmlformats.org/package/2006/relationships"><Relationship Id="rId1" Type="http://schemas.openxmlformats.org/officeDocument/2006/relationships/slide" Target="../slides/slide166.xml"/><Relationship Id="rId2" Type="http://schemas.openxmlformats.org/officeDocument/2006/relationships/notesMaster" Target="../notesMasters/notesMaster1.xml"/>
</Relationships>
</file>

<file path=ppt/notesSlides/_rels/notesSlide167.xml.rels><?xml version="1.0" encoding="UTF-8"?>
<Relationships xmlns="http://schemas.openxmlformats.org/package/2006/relationships"><Relationship Id="rId1" Type="http://schemas.openxmlformats.org/officeDocument/2006/relationships/slide" Target="../slides/slide167.xml"/><Relationship Id="rId2" Type="http://schemas.openxmlformats.org/officeDocument/2006/relationships/notesMaster" Target="../notesMasters/notesMaster1.xml"/>
</Relationships>
</file>

<file path=ppt/notesSlides/_rels/notesSlide168.xml.rels><?xml version="1.0" encoding="UTF-8"?>
<Relationships xmlns="http://schemas.openxmlformats.org/package/2006/relationships"><Relationship Id="rId1" Type="http://schemas.openxmlformats.org/officeDocument/2006/relationships/slide" Target="../slides/slide168.xml"/><Relationship Id="rId2" Type="http://schemas.openxmlformats.org/officeDocument/2006/relationships/notesMaster" Target="../notesMasters/notesMaster1.xml"/>
</Relationships>
</file>

<file path=ppt/notesSlides/_rels/notesSlide169.xml.rels><?xml version="1.0" encoding="UTF-8"?>
<Relationships xmlns="http://schemas.openxmlformats.org/package/2006/relationships"><Relationship Id="rId1" Type="http://schemas.openxmlformats.org/officeDocument/2006/relationships/slide" Target="../slides/slide169.xml"/><Relationship Id="rId2" Type="http://schemas.openxmlformats.org/officeDocument/2006/relationships/notesMaster" Target="../notesMasters/notesMaster1.xml"/>
</Relationships>
</file>

<file path=ppt/notesSlides/_rels/notesSlide170.xml.rels><?xml version="1.0" encoding="UTF-8"?>
<Relationships xmlns="http://schemas.openxmlformats.org/package/2006/relationships"><Relationship Id="rId1" Type="http://schemas.openxmlformats.org/officeDocument/2006/relationships/slide" Target="../slides/slide170.xml"/><Relationship Id="rId2" Type="http://schemas.openxmlformats.org/officeDocument/2006/relationships/notesMaster" Target="../notesMasters/notesMaster1.xml"/>
</Relationships>
</file>

<file path=ppt/notesSlides/_rels/notesSlide171.xml.rels><?xml version="1.0" encoding="UTF-8"?>
<Relationships xmlns="http://schemas.openxmlformats.org/package/2006/relationships"><Relationship Id="rId1" Type="http://schemas.openxmlformats.org/officeDocument/2006/relationships/slide" Target="../slides/slide171.xml"/><Relationship Id="rId2" Type="http://schemas.openxmlformats.org/officeDocument/2006/relationships/notesMaster" Target="../notesMasters/notesMaster1.xml"/>
</Relationships>
</file>

<file path=ppt/notesSlides/_rels/notesSlide172.xml.rels><?xml version="1.0" encoding="UTF-8"?>
<Relationships xmlns="http://schemas.openxmlformats.org/package/2006/relationships"><Relationship Id="rId1" Type="http://schemas.openxmlformats.org/officeDocument/2006/relationships/slide" Target="../slides/slide172.xml"/><Relationship Id="rId2" Type="http://schemas.openxmlformats.org/officeDocument/2006/relationships/notesMaster" Target="../notesMasters/notesMaster1.xml"/>
</Relationships>
</file>

<file path=ppt/notesSlides/_rels/notesSlide173.xml.rels><?xml version="1.0" encoding="UTF-8"?>
<Relationships xmlns="http://schemas.openxmlformats.org/package/2006/relationships"><Relationship Id="rId1" Type="http://schemas.openxmlformats.org/officeDocument/2006/relationships/slide" Target="../slides/slide173.xml"/><Relationship Id="rId2" Type="http://schemas.openxmlformats.org/officeDocument/2006/relationships/notesMaster" Target="../notesMasters/notesMaster1.xml"/>
</Relationships>
</file>

<file path=ppt/notesSlides/_rels/notesSlide174.xml.rels><?xml version="1.0" encoding="UTF-8"?>
<Relationships xmlns="http://schemas.openxmlformats.org/package/2006/relationships"><Relationship Id="rId1" Type="http://schemas.openxmlformats.org/officeDocument/2006/relationships/slide" Target="../slides/slide174.xml"/><Relationship Id="rId2" Type="http://schemas.openxmlformats.org/officeDocument/2006/relationships/notesMaster" Target="../notesMasters/notesMaster1.xml"/>
</Relationships>
</file>

<file path=ppt/notesSlides/_rels/notesSlide175.xml.rels><?xml version="1.0" encoding="UTF-8"?>
<Relationships xmlns="http://schemas.openxmlformats.org/package/2006/relationships"><Relationship Id="rId1" Type="http://schemas.openxmlformats.org/officeDocument/2006/relationships/slide" Target="../slides/slide175.xml"/><Relationship Id="rId2" Type="http://schemas.openxmlformats.org/officeDocument/2006/relationships/notesMaster" Target="../notesMasters/notesMaster1.xml"/>
</Relationships>
</file>

<file path=ppt/notesSlides/_rels/notesSlide176.xml.rels><?xml version="1.0" encoding="UTF-8"?>
<Relationships xmlns="http://schemas.openxmlformats.org/package/2006/relationships"><Relationship Id="rId1" Type="http://schemas.openxmlformats.org/officeDocument/2006/relationships/slide" Target="../slides/slide176.xml"/><Relationship Id="rId2" Type="http://schemas.openxmlformats.org/officeDocument/2006/relationships/notesMaster" Target="../notesMasters/notesMaster1.xml"/>
</Relationships>
</file>

<file path=ppt/notesSlides/_rels/notesSlide177.xml.rels><?xml version="1.0" encoding="UTF-8"?>
<Relationships xmlns="http://schemas.openxmlformats.org/package/2006/relationships"><Relationship Id="rId1" Type="http://schemas.openxmlformats.org/officeDocument/2006/relationships/slide" Target="../slides/slide177.xml"/><Relationship Id="rId2" Type="http://schemas.openxmlformats.org/officeDocument/2006/relationships/notesMaster" Target="../notesMasters/notesMaster1.xml"/>
</Relationships>
</file>

<file path=ppt/notesSlides/_rels/notesSlide178.xml.rels><?xml version="1.0" encoding="UTF-8"?>
<Relationships xmlns="http://schemas.openxmlformats.org/package/2006/relationships"><Relationship Id="rId1" Type="http://schemas.openxmlformats.org/officeDocument/2006/relationships/slide" Target="../slides/slide178.xml"/><Relationship Id="rId2" Type="http://schemas.openxmlformats.org/officeDocument/2006/relationships/notesMaster" Target="../notesMasters/notesMaster1.xml"/>
</Relationships>
</file>

<file path=ppt/notesSlides/_rels/notesSlide179.xml.rels><?xml version="1.0" encoding="UTF-8"?>
<Relationships xmlns="http://schemas.openxmlformats.org/package/2006/relationships"><Relationship Id="rId1" Type="http://schemas.openxmlformats.org/officeDocument/2006/relationships/slide" Target="../slides/slide179.xml"/><Relationship Id="rId2" Type="http://schemas.openxmlformats.org/officeDocument/2006/relationships/notesMaster" Target="../notesMasters/notesMaster1.xml"/>
</Relationships>
</file>

<file path=ppt/notesSlides/_rels/notesSlide180.xml.rels><?xml version="1.0" encoding="UTF-8"?>
<Relationships xmlns="http://schemas.openxmlformats.org/package/2006/relationships"><Relationship Id="rId1" Type="http://schemas.openxmlformats.org/officeDocument/2006/relationships/slide" Target="../slides/slide180.xml"/><Relationship Id="rId2" Type="http://schemas.openxmlformats.org/officeDocument/2006/relationships/notesMaster" Target="../notesMasters/notesMaster1.xml"/>
</Relationships>
</file>

<file path=ppt/notesSlides/_rels/notesSlide181.xml.rels><?xml version="1.0" encoding="UTF-8"?>
<Relationships xmlns="http://schemas.openxmlformats.org/package/2006/relationships"><Relationship Id="rId1" Type="http://schemas.openxmlformats.org/officeDocument/2006/relationships/slide" Target="../slides/slide181.xml"/><Relationship Id="rId2" Type="http://schemas.openxmlformats.org/officeDocument/2006/relationships/notesMaster" Target="../notesMasters/notesMaster1.xml"/>
</Relationships>
</file>

<file path=ppt/notesSlides/_rels/notesSlide182.xml.rels><?xml version="1.0" encoding="UTF-8"?>
<Relationships xmlns="http://schemas.openxmlformats.org/package/2006/relationships"><Relationship Id="rId1" Type="http://schemas.openxmlformats.org/officeDocument/2006/relationships/slide" Target="../slides/slide182.xml"/><Relationship Id="rId2" Type="http://schemas.openxmlformats.org/officeDocument/2006/relationships/notesMaster" Target="../notesMasters/notesMaster1.xml"/>
</Relationships>
</file>

<file path=ppt/notesSlides/_rels/notesSlide183.xml.rels><?xml version="1.0" encoding="UTF-8"?>
<Relationships xmlns="http://schemas.openxmlformats.org/package/2006/relationships"><Relationship Id="rId1" Type="http://schemas.openxmlformats.org/officeDocument/2006/relationships/slide" Target="../slides/slide183.xml"/><Relationship Id="rId2" Type="http://schemas.openxmlformats.org/officeDocument/2006/relationships/notesMaster" Target="../notesMasters/notesMaster1.xml"/>
</Relationships>
</file>

<file path=ppt/notesSlides/_rels/notesSlide184.xml.rels><?xml version="1.0" encoding="UTF-8"?>
<Relationships xmlns="http://schemas.openxmlformats.org/package/2006/relationships"><Relationship Id="rId1" Type="http://schemas.openxmlformats.org/officeDocument/2006/relationships/slide" Target="../slides/slide184.xml"/><Relationship Id="rId2" Type="http://schemas.openxmlformats.org/officeDocument/2006/relationships/notesMaster" Target="../notesMasters/notesMaster1.xml"/>
</Relationships>
</file>

<file path=ppt/notesSlides/_rels/notesSlide185.xml.rels><?xml version="1.0" encoding="UTF-8"?>
<Relationships xmlns="http://schemas.openxmlformats.org/package/2006/relationships"><Relationship Id="rId1" Type="http://schemas.openxmlformats.org/officeDocument/2006/relationships/slide" Target="../slides/slide185.xml"/><Relationship Id="rId2" Type="http://schemas.openxmlformats.org/officeDocument/2006/relationships/notesMaster" Target="../notesMasters/notesMaster1.xml"/>
</Relationships>
</file>

<file path=ppt/notesSlides/_rels/notesSlide186.xml.rels><?xml version="1.0" encoding="UTF-8"?>
<Relationships xmlns="http://schemas.openxmlformats.org/package/2006/relationships"><Relationship Id="rId1" Type="http://schemas.openxmlformats.org/officeDocument/2006/relationships/slide" Target="../slides/slide186.xml"/><Relationship Id="rId2" Type="http://schemas.openxmlformats.org/officeDocument/2006/relationships/notesMaster" Target="../notesMasters/notesMaster1.xml"/>
</Relationships>
</file>

<file path=ppt/notesSlides/_rels/notesSlide187.xml.rels><?xml version="1.0" encoding="UTF-8"?>
<Relationships xmlns="http://schemas.openxmlformats.org/package/2006/relationships"><Relationship Id="rId1" Type="http://schemas.openxmlformats.org/officeDocument/2006/relationships/slide" Target="../slides/slide187.xml"/><Relationship Id="rId2" Type="http://schemas.openxmlformats.org/officeDocument/2006/relationships/notesMaster" Target="../notesMasters/notesMaster1.xml"/>
</Relationships>
</file>

<file path=ppt/notesSlides/_rels/notesSlide188.xml.rels><?xml version="1.0" encoding="UTF-8"?>
<Relationships xmlns="http://schemas.openxmlformats.org/package/2006/relationships"><Relationship Id="rId1" Type="http://schemas.openxmlformats.org/officeDocument/2006/relationships/slide" Target="../slides/slide188.xml"/><Relationship Id="rId2" Type="http://schemas.openxmlformats.org/officeDocument/2006/relationships/notesMaster" Target="../notesMasters/notesMaster1.xml"/>
</Relationships>
</file>

<file path=ppt/notesSlides/_rels/notesSlide189.xml.rels><?xml version="1.0" encoding="UTF-8"?>
<Relationships xmlns="http://schemas.openxmlformats.org/package/2006/relationships"><Relationship Id="rId1" Type="http://schemas.openxmlformats.org/officeDocument/2006/relationships/slide" Target="../slides/slide189.xml"/><Relationship Id="rId2" Type="http://schemas.openxmlformats.org/officeDocument/2006/relationships/notesMaster" Target="../notesMasters/notesMaster1.xml"/>
</Relationships>
</file>

<file path=ppt/notesSlides/_rels/notesSlide190.xml.rels><?xml version="1.0" encoding="UTF-8"?>
<Relationships xmlns="http://schemas.openxmlformats.org/package/2006/relationships"><Relationship Id="rId1" Type="http://schemas.openxmlformats.org/officeDocument/2006/relationships/slide" Target="../slides/slide190.xml"/><Relationship Id="rId2" Type="http://schemas.openxmlformats.org/officeDocument/2006/relationships/notesMaster" Target="../notesMasters/notesMaster1.xml"/>
</Relationships>
</file>

<file path=ppt/notesSlides/_rels/notesSlide191.xml.rels><?xml version="1.0" encoding="UTF-8"?>
<Relationships xmlns="http://schemas.openxmlformats.org/package/2006/relationships"><Relationship Id="rId1" Type="http://schemas.openxmlformats.org/officeDocument/2006/relationships/slide" Target="../slides/slide191.xml"/><Relationship Id="rId2" Type="http://schemas.openxmlformats.org/officeDocument/2006/relationships/notesMaster" Target="../notesMasters/notesMaster1.xml"/>
</Relationships>
</file>

<file path=ppt/notesSlides/_rels/notesSlide192.xml.rels><?xml version="1.0" encoding="UTF-8"?>
<Relationships xmlns="http://schemas.openxmlformats.org/package/2006/relationships"><Relationship Id="rId1" Type="http://schemas.openxmlformats.org/officeDocument/2006/relationships/slide" Target="../slides/slide192.xml"/><Relationship Id="rId2" Type="http://schemas.openxmlformats.org/officeDocument/2006/relationships/notesMaster" Target="../notesMasters/notesMaster1.xml"/>
</Relationships>
</file>

<file path=ppt/notesSlides/_rels/notesSlide193.xml.rels><?xml version="1.0" encoding="UTF-8"?>
<Relationships xmlns="http://schemas.openxmlformats.org/package/2006/relationships"><Relationship Id="rId1" Type="http://schemas.openxmlformats.org/officeDocument/2006/relationships/slide" Target="../slides/slide193.xml"/><Relationship Id="rId2" Type="http://schemas.openxmlformats.org/officeDocument/2006/relationships/notesMaster" Target="../notesMasters/notesMaster1.xml"/>
</Relationships>
</file>

<file path=ppt/notesSlides/_rels/notesSlide194.xml.rels><?xml version="1.0" encoding="UTF-8"?>
<Relationships xmlns="http://schemas.openxmlformats.org/package/2006/relationships"><Relationship Id="rId1" Type="http://schemas.openxmlformats.org/officeDocument/2006/relationships/slide" Target="../slides/slide194.xml"/><Relationship Id="rId2" Type="http://schemas.openxmlformats.org/officeDocument/2006/relationships/notesMaster" Target="../notesMasters/notesMaster1.xml"/>
</Relationships>
</file>

<file path=ppt/notesSlides/_rels/notesSlide195.xml.rels><?xml version="1.0" encoding="UTF-8"?>
<Relationships xmlns="http://schemas.openxmlformats.org/package/2006/relationships"><Relationship Id="rId1" Type="http://schemas.openxmlformats.org/officeDocument/2006/relationships/slide" Target="../slides/slide195.xml"/><Relationship Id="rId2" Type="http://schemas.openxmlformats.org/officeDocument/2006/relationships/notesMaster" Target="../notesMasters/notesMaster1.xml"/>
</Relationships>
</file>

<file path=ppt/notesSlides/_rels/notesSlide196.xml.rels><?xml version="1.0" encoding="UTF-8"?>
<Relationships xmlns="http://schemas.openxmlformats.org/package/2006/relationships"><Relationship Id="rId1" Type="http://schemas.openxmlformats.org/officeDocument/2006/relationships/slide" Target="../slides/slide196.xml"/><Relationship Id="rId2" Type="http://schemas.openxmlformats.org/officeDocument/2006/relationships/notesMaster" Target="../notesMasters/notesMaster1.xml"/>
</Relationships>
</file>

<file path=ppt/notesSlides/_rels/notesSlide197.xml.rels><?xml version="1.0" encoding="UTF-8"?>
<Relationships xmlns="http://schemas.openxmlformats.org/package/2006/relationships"><Relationship Id="rId1" Type="http://schemas.openxmlformats.org/officeDocument/2006/relationships/slide" Target="../slides/slide197.xml"/><Relationship Id="rId2" Type="http://schemas.openxmlformats.org/officeDocument/2006/relationships/notesMaster" Target="../notesMasters/notesMaster1.xml"/>
</Relationships>
</file>

<file path=ppt/notesSlides/_rels/notesSlide198.xml.rels><?xml version="1.0" encoding="UTF-8"?>
<Relationships xmlns="http://schemas.openxmlformats.org/package/2006/relationships"><Relationship Id="rId1" Type="http://schemas.openxmlformats.org/officeDocument/2006/relationships/slide" Target="../slides/slide198.xml"/><Relationship Id="rId2" Type="http://schemas.openxmlformats.org/officeDocument/2006/relationships/notesMaster" Target="../notesMasters/notesMaster1.xml"/>
</Relationships>
</file>

<file path=ppt/notesSlides/_rels/notesSlide199.xml.rels><?xml version="1.0" encoding="UTF-8"?>
<Relationships xmlns="http://schemas.openxmlformats.org/package/2006/relationships"><Relationship Id="rId1" Type="http://schemas.openxmlformats.org/officeDocument/2006/relationships/slide" Target="../slides/slide199.xml"/><Relationship Id="rId2" Type="http://schemas.openxmlformats.org/officeDocument/2006/relationships/notesMaster" Target="../notesMasters/notesMaster1.xml"/>
</Relationships>
</file>

<file path=ppt/notesSlides/_rels/notesSlide200.xml.rels><?xml version="1.0" encoding="UTF-8"?>
<Relationships xmlns="http://schemas.openxmlformats.org/package/2006/relationships"><Relationship Id="rId1" Type="http://schemas.openxmlformats.org/officeDocument/2006/relationships/slide" Target="../slides/slide200.xml"/><Relationship Id="rId2" Type="http://schemas.openxmlformats.org/officeDocument/2006/relationships/notesMaster" Target="../notesMasters/notesMaster1.xml"/>
</Relationships>
</file>

<file path=ppt/notesSlides/_rels/notesSlide201.xml.rels><?xml version="1.0" encoding="UTF-8"?>
<Relationships xmlns="http://schemas.openxmlformats.org/package/2006/relationships"><Relationship Id="rId1" Type="http://schemas.openxmlformats.org/officeDocument/2006/relationships/slide" Target="../slides/slide201.xml"/><Relationship Id="rId2" Type="http://schemas.openxmlformats.org/officeDocument/2006/relationships/notesMaster" Target="../notesMasters/notesMaster1.xml"/>
</Relationships>
</file>

<file path=ppt/notesSlides/_rels/notesSlide202.xml.rels><?xml version="1.0" encoding="UTF-8"?>
<Relationships xmlns="http://schemas.openxmlformats.org/package/2006/relationships"><Relationship Id="rId1" Type="http://schemas.openxmlformats.org/officeDocument/2006/relationships/slide" Target="../slides/slide202.xml"/><Relationship Id="rId2" Type="http://schemas.openxmlformats.org/officeDocument/2006/relationships/notesMaster" Target="../notesMasters/notesMaster1.xml"/>
</Relationships>
</file>

<file path=ppt/notesSlides/_rels/notesSlide203.xml.rels><?xml version="1.0" encoding="UTF-8"?>
<Relationships xmlns="http://schemas.openxmlformats.org/package/2006/relationships"><Relationship Id="rId1" Type="http://schemas.openxmlformats.org/officeDocument/2006/relationships/slide" Target="../slides/slide203.xml"/><Relationship Id="rId2" Type="http://schemas.openxmlformats.org/officeDocument/2006/relationships/notesMaster" Target="../notesMasters/notesMaster1.xml"/>
</Relationships>
</file>

<file path=ppt/notesSlides/_rels/notesSlide204.xml.rels><?xml version="1.0" encoding="UTF-8"?>
<Relationships xmlns="http://schemas.openxmlformats.org/package/2006/relationships"><Relationship Id="rId1" Type="http://schemas.openxmlformats.org/officeDocument/2006/relationships/slide" Target="../slides/slide204.xml"/><Relationship Id="rId2" Type="http://schemas.openxmlformats.org/officeDocument/2006/relationships/notesMaster" Target="../notesMasters/notesMaster1.xml"/>
</Relationships>
</file>

<file path=ppt/notesSlides/_rels/notesSlide205.xml.rels><?xml version="1.0" encoding="UTF-8"?>
<Relationships xmlns="http://schemas.openxmlformats.org/package/2006/relationships"><Relationship Id="rId1" Type="http://schemas.openxmlformats.org/officeDocument/2006/relationships/slide" Target="../slides/slide205.xml"/><Relationship Id="rId2" Type="http://schemas.openxmlformats.org/officeDocument/2006/relationships/notesMaster" Target="../notesMasters/notesMaster1.xml"/>
</Relationships>
</file>

<file path=ppt/notesSlides/_rels/notesSlide206.xml.rels><?xml version="1.0" encoding="UTF-8"?>
<Relationships xmlns="http://schemas.openxmlformats.org/package/2006/relationships"><Relationship Id="rId1" Type="http://schemas.openxmlformats.org/officeDocument/2006/relationships/slide" Target="../slides/slide206.xml"/><Relationship Id="rId2" Type="http://schemas.openxmlformats.org/officeDocument/2006/relationships/notesMaster" Target="../notesMasters/notesMaster1.xml"/>
</Relationships>
</file>

<file path=ppt/notesSlides/_rels/notesSlide207.xml.rels><?xml version="1.0" encoding="UTF-8"?>
<Relationships xmlns="http://schemas.openxmlformats.org/package/2006/relationships"><Relationship Id="rId1" Type="http://schemas.openxmlformats.org/officeDocument/2006/relationships/slide" Target="../slides/slide207.xml"/><Relationship Id="rId2" Type="http://schemas.openxmlformats.org/officeDocument/2006/relationships/notesMaster" Target="../notesMasters/notesMaster1.xml"/>
</Relationships>
</file>

<file path=ppt/notesSlides/_rels/notesSlide208.xml.rels><?xml version="1.0" encoding="UTF-8"?>
<Relationships xmlns="http://schemas.openxmlformats.org/package/2006/relationships"><Relationship Id="rId1" Type="http://schemas.openxmlformats.org/officeDocument/2006/relationships/slide" Target="../slides/slide208.xml"/><Relationship Id="rId2" Type="http://schemas.openxmlformats.org/officeDocument/2006/relationships/notesMaster" Target="../notesMasters/notesMaster1.xml"/>
</Relationships>
</file>

<file path=ppt/notesSlides/_rels/notesSlide209.xml.rels><?xml version="1.0" encoding="UTF-8"?>
<Relationships xmlns="http://schemas.openxmlformats.org/package/2006/relationships"><Relationship Id="rId1" Type="http://schemas.openxmlformats.org/officeDocument/2006/relationships/slide" Target="../slides/slide209.xml"/><Relationship Id="rId2" Type="http://schemas.openxmlformats.org/officeDocument/2006/relationships/notesMaster" Target="../notesMasters/notesMaster1.xml"/>
</Relationships>
</file>

<file path=ppt/notesSlides/_rels/notesSlide210.xml.rels><?xml version="1.0" encoding="UTF-8"?>
<Relationships xmlns="http://schemas.openxmlformats.org/package/2006/relationships"><Relationship Id="rId1" Type="http://schemas.openxmlformats.org/officeDocument/2006/relationships/slide" Target="../slides/slide210.xml"/><Relationship Id="rId2" Type="http://schemas.openxmlformats.org/officeDocument/2006/relationships/notesMaster" Target="../notesMasters/notesMaster1.xml"/>
</Relationships>
</file>

<file path=ppt/notesSlides/_rels/notesSlide211.xml.rels><?xml version="1.0" encoding="UTF-8"?>
<Relationships xmlns="http://schemas.openxmlformats.org/package/2006/relationships"><Relationship Id="rId1" Type="http://schemas.openxmlformats.org/officeDocument/2006/relationships/slide" Target="../slides/slide211.xml"/><Relationship Id="rId2" Type="http://schemas.openxmlformats.org/officeDocument/2006/relationships/notesMaster" Target="../notesMasters/notesMaster1.xml"/>
</Relationships>
</file>

<file path=ppt/notesSlides/_rels/notesSlide212.xml.rels><?xml version="1.0" encoding="UTF-8"?>
<Relationships xmlns="http://schemas.openxmlformats.org/package/2006/relationships"><Relationship Id="rId1" Type="http://schemas.openxmlformats.org/officeDocument/2006/relationships/slide" Target="../slides/slide212.xml"/><Relationship Id="rId2" Type="http://schemas.openxmlformats.org/officeDocument/2006/relationships/notesMaster" Target="../notesMasters/notesMaster1.xml"/>
</Relationships>
</file>

<file path=ppt/notesSlides/_rels/notesSlide213.xml.rels><?xml version="1.0" encoding="UTF-8"?>
<Relationships xmlns="http://schemas.openxmlformats.org/package/2006/relationships"><Relationship Id="rId1" Type="http://schemas.openxmlformats.org/officeDocument/2006/relationships/slide" Target="../slides/slide213.xml"/><Relationship Id="rId2" Type="http://schemas.openxmlformats.org/officeDocument/2006/relationships/notesMaster" Target="../notesMasters/notesMaster1.xml"/>
</Relationships>
</file>

<file path=ppt/notesSlides/_rels/notesSlide214.xml.rels><?xml version="1.0" encoding="UTF-8"?>
<Relationships xmlns="http://schemas.openxmlformats.org/package/2006/relationships"><Relationship Id="rId1" Type="http://schemas.openxmlformats.org/officeDocument/2006/relationships/slide" Target="../slides/slide214.xml"/><Relationship Id="rId2" Type="http://schemas.openxmlformats.org/officeDocument/2006/relationships/notesMaster" Target="../notesMasters/notesMaster1.xml"/>
</Relationships>
</file>

<file path=ppt/notesSlides/_rels/notesSlide215.xml.rels><?xml version="1.0" encoding="UTF-8"?>
<Relationships xmlns="http://schemas.openxmlformats.org/package/2006/relationships"><Relationship Id="rId1" Type="http://schemas.openxmlformats.org/officeDocument/2006/relationships/slide" Target="../slides/slide215.xml"/><Relationship Id="rId2" Type="http://schemas.openxmlformats.org/officeDocument/2006/relationships/notesMaster" Target="../notesMasters/notesMaster1.xml"/>
</Relationships>
</file>

<file path=ppt/notesSlides/_rels/notesSlide216.xml.rels><?xml version="1.0" encoding="UTF-8"?>
<Relationships xmlns="http://schemas.openxmlformats.org/package/2006/relationships"><Relationship Id="rId1" Type="http://schemas.openxmlformats.org/officeDocument/2006/relationships/slide" Target="../slides/slide216.xml"/><Relationship Id="rId2" Type="http://schemas.openxmlformats.org/officeDocument/2006/relationships/notesMaster" Target="../notesMasters/notesMaster1.xml"/>
</Relationships>
</file>

<file path=ppt/notesSlides/_rels/notesSlide217.xml.rels><?xml version="1.0" encoding="UTF-8"?>
<Relationships xmlns="http://schemas.openxmlformats.org/package/2006/relationships"><Relationship Id="rId1" Type="http://schemas.openxmlformats.org/officeDocument/2006/relationships/slide" Target="../slides/slide217.xml"/><Relationship Id="rId2" Type="http://schemas.openxmlformats.org/officeDocument/2006/relationships/notesMaster" Target="../notesMasters/notesMaster1.xml"/>
</Relationships>
</file>

<file path=ppt/notesSlides/_rels/notesSlide218.xml.rels><?xml version="1.0" encoding="UTF-8"?>
<Relationships xmlns="http://schemas.openxmlformats.org/package/2006/relationships"><Relationship Id="rId1" Type="http://schemas.openxmlformats.org/officeDocument/2006/relationships/slide" Target="../slides/slide218.xml"/><Relationship Id="rId2" Type="http://schemas.openxmlformats.org/officeDocument/2006/relationships/notesMaster" Target="../notesMasters/notesMaster1.xml"/>
</Relationships>
</file>

<file path=ppt/notesSlides/_rels/notesSlide219.xml.rels><?xml version="1.0" encoding="UTF-8"?>
<Relationships xmlns="http://schemas.openxmlformats.org/package/2006/relationships"><Relationship Id="rId1" Type="http://schemas.openxmlformats.org/officeDocument/2006/relationships/slide" Target="../slides/slide219.xml"/><Relationship Id="rId2" Type="http://schemas.openxmlformats.org/officeDocument/2006/relationships/notesMaster" Target="../notesMasters/notesMaster1.xml"/>
</Relationships>
</file>

<file path=ppt/notesSlides/_rels/notesSlide220.xml.rels><?xml version="1.0" encoding="UTF-8"?>
<Relationships xmlns="http://schemas.openxmlformats.org/package/2006/relationships"><Relationship Id="rId1" Type="http://schemas.openxmlformats.org/officeDocument/2006/relationships/slide" Target="../slides/slide220.xml"/><Relationship Id="rId2" Type="http://schemas.openxmlformats.org/officeDocument/2006/relationships/notesMaster" Target="../notesMasters/notesMaster1.xml"/>
</Relationships>
</file>

<file path=ppt/notesSlides/_rels/notesSlide221.xml.rels><?xml version="1.0" encoding="UTF-8"?>
<Relationships xmlns="http://schemas.openxmlformats.org/package/2006/relationships"><Relationship Id="rId1" Type="http://schemas.openxmlformats.org/officeDocument/2006/relationships/slide" Target="../slides/slide221.xml"/><Relationship Id="rId2" Type="http://schemas.openxmlformats.org/officeDocument/2006/relationships/notesMaster" Target="../notesMasters/notesMaster1.xml"/>
</Relationships>
</file>

<file path=ppt/notesSlides/_rels/notesSlide222.xml.rels><?xml version="1.0" encoding="UTF-8"?>
<Relationships xmlns="http://schemas.openxmlformats.org/package/2006/relationships"><Relationship Id="rId1" Type="http://schemas.openxmlformats.org/officeDocument/2006/relationships/slide" Target="../slides/slide222.xml"/><Relationship Id="rId2" Type="http://schemas.openxmlformats.org/officeDocument/2006/relationships/notesMaster" Target="../notesMasters/notesMaster1.xml"/>
</Relationships>
</file>

<file path=ppt/notesSlides/_rels/notesSlide223.xml.rels><?xml version="1.0" encoding="UTF-8"?>
<Relationships xmlns="http://schemas.openxmlformats.org/package/2006/relationships"><Relationship Id="rId1" Type="http://schemas.openxmlformats.org/officeDocument/2006/relationships/slide" Target="../slides/slide223.xml"/><Relationship Id="rId2" Type="http://schemas.openxmlformats.org/officeDocument/2006/relationships/notesMaster" Target="../notesMasters/notesMaster1.xml"/>
</Relationships>
</file>

<file path=ppt/notesSlides/_rels/notesSlide224.xml.rels><?xml version="1.0" encoding="UTF-8"?>
<Relationships xmlns="http://schemas.openxmlformats.org/package/2006/relationships"><Relationship Id="rId1" Type="http://schemas.openxmlformats.org/officeDocument/2006/relationships/slide" Target="../slides/slide224.xml"/><Relationship Id="rId2" Type="http://schemas.openxmlformats.org/officeDocument/2006/relationships/notesMaster" Target="../notesMasters/notesMaster1.xml"/>
</Relationships>
</file>

<file path=ppt/notesSlides/_rels/notesSlide225.xml.rels><?xml version="1.0" encoding="UTF-8"?>
<Relationships xmlns="http://schemas.openxmlformats.org/package/2006/relationships"><Relationship Id="rId1" Type="http://schemas.openxmlformats.org/officeDocument/2006/relationships/slide" Target="../slides/slide225.xml"/><Relationship Id="rId2" Type="http://schemas.openxmlformats.org/officeDocument/2006/relationships/notesMaster" Target="../notesMasters/notesMaster1.xml"/>
</Relationships>
</file>

<file path=ppt/notesSlides/_rels/notesSlide226.xml.rels><?xml version="1.0" encoding="UTF-8"?>
<Relationships xmlns="http://schemas.openxmlformats.org/package/2006/relationships"><Relationship Id="rId1" Type="http://schemas.openxmlformats.org/officeDocument/2006/relationships/slide" Target="../slides/slide226.xml"/><Relationship Id="rId2" Type="http://schemas.openxmlformats.org/officeDocument/2006/relationships/notesMaster" Target="../notesMasters/notesMaster1.xml"/>
</Relationships>
</file>

<file path=ppt/notesSlides/_rels/notesSlide227.xml.rels><?xml version="1.0" encoding="UTF-8"?>
<Relationships xmlns="http://schemas.openxmlformats.org/package/2006/relationships"><Relationship Id="rId1" Type="http://schemas.openxmlformats.org/officeDocument/2006/relationships/slide" Target="../slides/slide227.xml"/><Relationship Id="rId2" Type="http://schemas.openxmlformats.org/officeDocument/2006/relationships/notesMaster" Target="../notesMasters/notesMaster1.xml"/>
</Relationships>
</file>

<file path=ppt/notesSlides/_rels/notesSlide228.xml.rels><?xml version="1.0" encoding="UTF-8"?>
<Relationships xmlns="http://schemas.openxmlformats.org/package/2006/relationships"><Relationship Id="rId1" Type="http://schemas.openxmlformats.org/officeDocument/2006/relationships/slide" Target="../slides/slide228.xml"/><Relationship Id="rId2" Type="http://schemas.openxmlformats.org/officeDocument/2006/relationships/notesMaster" Target="../notesMasters/notesMaster1.xml"/>
</Relationships>
</file>

<file path=ppt/notesSlides/_rels/notesSlide229.xml.rels><?xml version="1.0" encoding="UTF-8"?>
<Relationships xmlns="http://schemas.openxmlformats.org/package/2006/relationships"><Relationship Id="rId1" Type="http://schemas.openxmlformats.org/officeDocument/2006/relationships/slide" Target="../slides/slide229.xml"/><Relationship Id="rId2" Type="http://schemas.openxmlformats.org/officeDocument/2006/relationships/notesMaster" Target="../notesMasters/notesMaster1.xml"/>
</Relationships>
</file>

<file path=ppt/notesSlides/_rels/notesSlide230.xml.rels><?xml version="1.0" encoding="UTF-8"?>
<Relationships xmlns="http://schemas.openxmlformats.org/package/2006/relationships"><Relationship Id="rId1" Type="http://schemas.openxmlformats.org/officeDocument/2006/relationships/slide" Target="../slides/slide230.xml"/><Relationship Id="rId2" Type="http://schemas.openxmlformats.org/officeDocument/2006/relationships/notesMaster" Target="../notesMasters/notesMaster1.xml"/>
</Relationships>
</file>

<file path=ppt/notesSlides/_rels/notesSlide231.xml.rels><?xml version="1.0" encoding="UTF-8"?>
<Relationships xmlns="http://schemas.openxmlformats.org/package/2006/relationships"><Relationship Id="rId1" Type="http://schemas.openxmlformats.org/officeDocument/2006/relationships/slide" Target="../slides/slide231.xml"/><Relationship Id="rId2" Type="http://schemas.openxmlformats.org/officeDocument/2006/relationships/notesMaster" Target="../notesMasters/notesMaster1.xml"/>
</Relationships>
</file>

<file path=ppt/notesSlides/_rels/notesSlide232.xml.rels><?xml version="1.0" encoding="UTF-8"?>
<Relationships xmlns="http://schemas.openxmlformats.org/package/2006/relationships"><Relationship Id="rId1" Type="http://schemas.openxmlformats.org/officeDocument/2006/relationships/slide" Target="../slides/slide232.xml"/><Relationship Id="rId2" Type="http://schemas.openxmlformats.org/officeDocument/2006/relationships/notesMaster" Target="../notesMasters/notesMaster1.xml"/>
</Relationships>
</file>

<file path=ppt/notesSlides/_rels/notesSlide233.xml.rels><?xml version="1.0" encoding="UTF-8"?>
<Relationships xmlns="http://schemas.openxmlformats.org/package/2006/relationships"><Relationship Id="rId1" Type="http://schemas.openxmlformats.org/officeDocument/2006/relationships/slide" Target="../slides/slide233.xml"/><Relationship Id="rId2" Type="http://schemas.openxmlformats.org/officeDocument/2006/relationships/notesMaster" Target="../notesMasters/notesMaster1.xml"/>
</Relationships>
</file>

<file path=ppt/notesSlides/_rels/notesSlide234.xml.rels><?xml version="1.0" encoding="UTF-8"?>
<Relationships xmlns="http://schemas.openxmlformats.org/package/2006/relationships"><Relationship Id="rId1" Type="http://schemas.openxmlformats.org/officeDocument/2006/relationships/slide" Target="../slides/slide234.xml"/><Relationship Id="rId2" Type="http://schemas.openxmlformats.org/officeDocument/2006/relationships/notesMaster" Target="../notesMasters/notesMaster1.xml"/>
</Relationships>
</file>

<file path=ppt/notesSlides/_rels/notesSlide235.xml.rels><?xml version="1.0" encoding="UTF-8"?>
<Relationships xmlns="http://schemas.openxmlformats.org/package/2006/relationships"><Relationship Id="rId1" Type="http://schemas.openxmlformats.org/officeDocument/2006/relationships/slide" Target="../slides/slide235.xml"/><Relationship Id="rId2" Type="http://schemas.openxmlformats.org/officeDocument/2006/relationships/notesMaster" Target="../notesMasters/notesMaster1.xml"/>
</Relationships>
</file>

<file path=ppt/notesSlides/_rels/notesSlide236.xml.rels><?xml version="1.0" encoding="UTF-8"?>
<Relationships xmlns="http://schemas.openxmlformats.org/package/2006/relationships"><Relationship Id="rId1" Type="http://schemas.openxmlformats.org/officeDocument/2006/relationships/slide" Target="../slides/slide236.xml"/><Relationship Id="rId2" Type="http://schemas.openxmlformats.org/officeDocument/2006/relationships/notesMaster" Target="../notesMasters/notesMaster1.xml"/>
</Relationships>
</file>

<file path=ppt/notesSlides/_rels/notesSlide237.xml.rels><?xml version="1.0" encoding="UTF-8"?>
<Relationships xmlns="http://schemas.openxmlformats.org/package/2006/relationships"><Relationship Id="rId1" Type="http://schemas.openxmlformats.org/officeDocument/2006/relationships/slide" Target="../slides/slide237.xml"/><Relationship Id="rId2" Type="http://schemas.openxmlformats.org/officeDocument/2006/relationships/notesMaster" Target="../notesMasters/notesMaster1.xml"/>
</Relationships>
</file>

<file path=ppt/notesSlides/_rels/notesSlide238.xml.rels><?xml version="1.0" encoding="UTF-8"?>
<Relationships xmlns="http://schemas.openxmlformats.org/package/2006/relationships"><Relationship Id="rId1" Type="http://schemas.openxmlformats.org/officeDocument/2006/relationships/slide" Target="../slides/slide238.xml"/><Relationship Id="rId2" Type="http://schemas.openxmlformats.org/officeDocument/2006/relationships/notesMaster" Target="../notesMasters/notesMaster1.xml"/>
</Relationships>
</file>

<file path=ppt/notesSlides/_rels/notesSlide239.xml.rels><?xml version="1.0" encoding="UTF-8"?>
<Relationships xmlns="http://schemas.openxmlformats.org/package/2006/relationships"><Relationship Id="rId1" Type="http://schemas.openxmlformats.org/officeDocument/2006/relationships/slide" Target="../slides/slide239.xml"/><Relationship Id="rId2" Type="http://schemas.openxmlformats.org/officeDocument/2006/relationships/notesMaster" Target="../notesMasters/notesMaster1.xml"/>
</Relationships>
</file>

<file path=ppt/notesSlides/_rels/notesSlide240.xml.rels><?xml version="1.0" encoding="UTF-8"?>
<Relationships xmlns="http://schemas.openxmlformats.org/package/2006/relationships"><Relationship Id="rId1" Type="http://schemas.openxmlformats.org/officeDocument/2006/relationships/slide" Target="../slides/slide240.xml"/><Relationship Id="rId2" Type="http://schemas.openxmlformats.org/officeDocument/2006/relationships/notesMaster" Target="../notesMasters/notesMaster1.xml"/>
</Relationships>
</file>

<file path=ppt/notesSlides/_rels/notesSlide241.xml.rels><?xml version="1.0" encoding="UTF-8"?>
<Relationships xmlns="http://schemas.openxmlformats.org/package/2006/relationships"><Relationship Id="rId1" Type="http://schemas.openxmlformats.org/officeDocument/2006/relationships/slide" Target="../slides/slide241.xml"/><Relationship Id="rId2" Type="http://schemas.openxmlformats.org/officeDocument/2006/relationships/notesMaster" Target="../notesMasters/notesMaster1.xml"/>
</Relationships>
</file>

<file path=ppt/notesSlides/_rels/notesSlide242.xml.rels><?xml version="1.0" encoding="UTF-8"?>
<Relationships xmlns="http://schemas.openxmlformats.org/package/2006/relationships"><Relationship Id="rId1" Type="http://schemas.openxmlformats.org/officeDocument/2006/relationships/slide" Target="../slides/slide242.xml"/><Relationship Id="rId2" Type="http://schemas.openxmlformats.org/officeDocument/2006/relationships/notesMaster" Target="../notesMasters/notesMaster1.xml"/>
</Relationships>
</file>

<file path=ppt/notesSlides/_rels/notesSlide243.xml.rels><?xml version="1.0" encoding="UTF-8"?>
<Relationships xmlns="http://schemas.openxmlformats.org/package/2006/relationships"><Relationship Id="rId1" Type="http://schemas.openxmlformats.org/officeDocument/2006/relationships/slide" Target="../slides/slide243.xml"/><Relationship Id="rId2" Type="http://schemas.openxmlformats.org/officeDocument/2006/relationships/notesMaster" Target="../notesMasters/notesMaster1.xml"/>
</Relationships>
</file>

<file path=ppt/notesSlides/_rels/notesSlide244.xml.rels><?xml version="1.0" encoding="UTF-8"?>
<Relationships xmlns="http://schemas.openxmlformats.org/package/2006/relationships"><Relationship Id="rId1" Type="http://schemas.openxmlformats.org/officeDocument/2006/relationships/slide" Target="../slides/slide244.xml"/><Relationship Id="rId2" Type="http://schemas.openxmlformats.org/officeDocument/2006/relationships/notesMaster" Target="../notesMasters/notesMaster1.xml"/>
</Relationships>
</file>

<file path=ppt/notesSlides/_rels/notesSlide245.xml.rels><?xml version="1.0" encoding="UTF-8"?>
<Relationships xmlns="http://schemas.openxmlformats.org/package/2006/relationships"><Relationship Id="rId1" Type="http://schemas.openxmlformats.org/officeDocument/2006/relationships/slide" Target="../slides/slide245.xml"/><Relationship Id="rId2" Type="http://schemas.openxmlformats.org/officeDocument/2006/relationships/notesMaster" Target="../notesMasters/notesMaster1.xml"/>
</Relationships>
</file>

<file path=ppt/notesSlides/_rels/notesSlide246.xml.rels><?xml version="1.0" encoding="UTF-8"?>
<Relationships xmlns="http://schemas.openxmlformats.org/package/2006/relationships"><Relationship Id="rId1" Type="http://schemas.openxmlformats.org/officeDocument/2006/relationships/slide" Target="../slides/slide246.xml"/><Relationship Id="rId2" Type="http://schemas.openxmlformats.org/officeDocument/2006/relationships/notesMaster" Target="../notesMasters/notesMaster1.xml"/>
</Relationships>
</file>

<file path=ppt/notesSlides/_rels/notesSlide247.xml.rels><?xml version="1.0" encoding="UTF-8"?>
<Relationships xmlns="http://schemas.openxmlformats.org/package/2006/relationships"><Relationship Id="rId1" Type="http://schemas.openxmlformats.org/officeDocument/2006/relationships/slide" Target="../slides/slide247.xml"/><Relationship Id="rId2" Type="http://schemas.openxmlformats.org/officeDocument/2006/relationships/notesMaster" Target="../notesMasters/notesMaster1.xml"/>
</Relationships>
</file>

<file path=ppt/notesSlides/_rels/notesSlide248.xml.rels><?xml version="1.0" encoding="UTF-8"?>
<Relationships xmlns="http://schemas.openxmlformats.org/package/2006/relationships"><Relationship Id="rId1" Type="http://schemas.openxmlformats.org/officeDocument/2006/relationships/slide" Target="../slides/slide248.xml"/><Relationship Id="rId2" Type="http://schemas.openxmlformats.org/officeDocument/2006/relationships/notesMaster" Target="../notesMasters/notesMaster1.xml"/>
</Relationships>
</file>

<file path=ppt/notesSlides/_rels/notesSlide249.xml.rels><?xml version="1.0" encoding="UTF-8"?>
<Relationships xmlns="http://schemas.openxmlformats.org/package/2006/relationships"><Relationship Id="rId1" Type="http://schemas.openxmlformats.org/officeDocument/2006/relationships/slide" Target="../slides/slide249.xml"/><Relationship Id="rId2" Type="http://schemas.openxmlformats.org/officeDocument/2006/relationships/notesMaster" Target="../notesMasters/notesMaster1.xml"/>
</Relationships>
</file>

<file path=ppt/notesSlides/_rels/notesSlide250.xml.rels><?xml version="1.0" encoding="UTF-8"?>
<Relationships xmlns="http://schemas.openxmlformats.org/package/2006/relationships"><Relationship Id="rId1" Type="http://schemas.openxmlformats.org/officeDocument/2006/relationships/slide" Target="../slides/slide250.xml"/><Relationship Id="rId2" Type="http://schemas.openxmlformats.org/officeDocument/2006/relationships/notesMaster" Target="../notesMasters/notesMaster1.xml"/>
</Relationships>
</file>

<file path=ppt/notesSlides/_rels/notesSlide251.xml.rels><?xml version="1.0" encoding="UTF-8"?>
<Relationships xmlns="http://schemas.openxmlformats.org/package/2006/relationships"><Relationship Id="rId1" Type="http://schemas.openxmlformats.org/officeDocument/2006/relationships/slide" Target="../slides/slide251.xml"/><Relationship Id="rId2" Type="http://schemas.openxmlformats.org/officeDocument/2006/relationships/notesMaster" Target="../notesMasters/notesMaster1.xml"/>
</Relationships>
</file>

<file path=ppt/notesSlides/_rels/notesSlide252.xml.rels><?xml version="1.0" encoding="UTF-8"?>
<Relationships xmlns="http://schemas.openxmlformats.org/package/2006/relationships"><Relationship Id="rId1" Type="http://schemas.openxmlformats.org/officeDocument/2006/relationships/slide" Target="../slides/slide252.xml"/><Relationship Id="rId2" Type="http://schemas.openxmlformats.org/officeDocument/2006/relationships/notesMaster" Target="../notesMasters/notesMaster1.xml"/>
</Relationships>
</file>

<file path=ppt/notesSlides/_rels/notesSlide253.xml.rels><?xml version="1.0" encoding="UTF-8"?>
<Relationships xmlns="http://schemas.openxmlformats.org/package/2006/relationships"><Relationship Id="rId1" Type="http://schemas.openxmlformats.org/officeDocument/2006/relationships/slide" Target="../slides/slide253.xml"/><Relationship Id="rId2" Type="http://schemas.openxmlformats.org/officeDocument/2006/relationships/notesMaster" Target="../notesMasters/notesMaster1.xml"/>
</Relationships>
</file>

<file path=ppt/notesSlides/_rels/notesSlide254.xml.rels><?xml version="1.0" encoding="UTF-8"?>
<Relationships xmlns="http://schemas.openxmlformats.org/package/2006/relationships"><Relationship Id="rId1" Type="http://schemas.openxmlformats.org/officeDocument/2006/relationships/slide" Target="../slides/slide254.xml"/><Relationship Id="rId2" Type="http://schemas.openxmlformats.org/officeDocument/2006/relationships/notesMaster" Target="../notesMasters/notesMaster1.xml"/>
</Relationships>
</file>

<file path=ppt/notesSlides/_rels/notesSlide255.xml.rels><?xml version="1.0" encoding="UTF-8"?>
<Relationships xmlns="http://schemas.openxmlformats.org/package/2006/relationships"><Relationship Id="rId1" Type="http://schemas.openxmlformats.org/officeDocument/2006/relationships/slide" Target="../slides/slide255.xml"/><Relationship Id="rId2" Type="http://schemas.openxmlformats.org/officeDocument/2006/relationships/notesMaster" Target="../notesMasters/notesMaster1.xml"/>
</Relationships>
</file>

<file path=ppt/notesSlides/_rels/notesSlide256.xml.rels><?xml version="1.0" encoding="UTF-8"?>
<Relationships xmlns="http://schemas.openxmlformats.org/package/2006/relationships"><Relationship Id="rId1" Type="http://schemas.openxmlformats.org/officeDocument/2006/relationships/slide" Target="../slides/slide256.xml"/><Relationship Id="rId2" Type="http://schemas.openxmlformats.org/officeDocument/2006/relationships/notesMaster" Target="../notesMasters/notesMaster1.xml"/>
</Relationships>
</file>

<file path=ppt/notesSlides/_rels/notesSlide257.xml.rels><?xml version="1.0" encoding="UTF-8"?>
<Relationships xmlns="http://schemas.openxmlformats.org/package/2006/relationships"><Relationship Id="rId1" Type="http://schemas.openxmlformats.org/officeDocument/2006/relationships/slide" Target="../slides/slide257.xml"/><Relationship Id="rId2" Type="http://schemas.openxmlformats.org/officeDocument/2006/relationships/notesMaster" Target="../notesMasters/notesMaster1.xml"/>
</Relationships>
</file>

<file path=ppt/notesSlides/_rels/notesSlide258.xml.rels><?xml version="1.0" encoding="UTF-8"?>
<Relationships xmlns="http://schemas.openxmlformats.org/package/2006/relationships"><Relationship Id="rId1" Type="http://schemas.openxmlformats.org/officeDocument/2006/relationships/slide" Target="../slides/slide258.xml"/><Relationship Id="rId2" Type="http://schemas.openxmlformats.org/officeDocument/2006/relationships/notesMaster" Target="../notesMasters/notesMaster1.xml"/>
</Relationships>
</file>

<file path=ppt/notesSlides/_rels/notesSlide259.xml.rels><?xml version="1.0" encoding="UTF-8"?>
<Relationships xmlns="http://schemas.openxmlformats.org/package/2006/relationships"><Relationship Id="rId1" Type="http://schemas.openxmlformats.org/officeDocument/2006/relationships/slide" Target="../slides/slide259.xml"/><Relationship Id="rId2" Type="http://schemas.openxmlformats.org/officeDocument/2006/relationships/notesMaster" Target="../notesMasters/notesMaster1.xml"/>
</Relationships>
</file>

<file path=ppt/notesSlides/_rels/notesSlide260.xml.rels><?xml version="1.0" encoding="UTF-8"?>
<Relationships xmlns="http://schemas.openxmlformats.org/package/2006/relationships"><Relationship Id="rId1" Type="http://schemas.openxmlformats.org/officeDocument/2006/relationships/slide" Target="../slides/slide260.xml"/><Relationship Id="rId2" Type="http://schemas.openxmlformats.org/officeDocument/2006/relationships/notesMaster" Target="../notesMasters/notesMaster1.xml"/>
</Relationships>
</file>

<file path=ppt/notesSlides/_rels/notesSlide261.xml.rels><?xml version="1.0" encoding="UTF-8"?>
<Relationships xmlns="http://schemas.openxmlformats.org/package/2006/relationships"><Relationship Id="rId1" Type="http://schemas.openxmlformats.org/officeDocument/2006/relationships/slide" Target="../slides/slide261.xml"/><Relationship Id="rId2" Type="http://schemas.openxmlformats.org/officeDocument/2006/relationships/notesMaster" Target="../notesMasters/notesMaster1.xml"/>
</Relationships>
</file>

<file path=ppt/notesSlides/_rels/notesSlide262.xml.rels><?xml version="1.0" encoding="UTF-8"?>
<Relationships xmlns="http://schemas.openxmlformats.org/package/2006/relationships"><Relationship Id="rId1" Type="http://schemas.openxmlformats.org/officeDocument/2006/relationships/slide" Target="../slides/slide262.xml"/><Relationship Id="rId2" Type="http://schemas.openxmlformats.org/officeDocument/2006/relationships/notesMaster" Target="../notesMasters/notesMaster1.xml"/>
</Relationships>
</file>

<file path=ppt/notesSlides/_rels/notesSlide263.xml.rels><?xml version="1.0" encoding="UTF-8"?>
<Relationships xmlns="http://schemas.openxmlformats.org/package/2006/relationships"><Relationship Id="rId1" Type="http://schemas.openxmlformats.org/officeDocument/2006/relationships/slide" Target="../slides/slide263.xml"/><Relationship Id="rId2" Type="http://schemas.openxmlformats.org/officeDocument/2006/relationships/notesMaster" Target="../notesMasters/notesMaster1.xml"/>
</Relationships>
</file>

<file path=ppt/notesSlides/_rels/notesSlide264.xml.rels><?xml version="1.0" encoding="UTF-8"?>
<Relationships xmlns="http://schemas.openxmlformats.org/package/2006/relationships"><Relationship Id="rId1" Type="http://schemas.openxmlformats.org/officeDocument/2006/relationships/slide" Target="../slides/slide264.xml"/><Relationship Id="rId2" Type="http://schemas.openxmlformats.org/officeDocument/2006/relationships/notesMaster" Target="../notesMasters/notesMaster1.xml"/>
</Relationships>
</file>

<file path=ppt/notesSlides/_rels/notesSlide265.xml.rels><?xml version="1.0" encoding="UTF-8"?>
<Relationships xmlns="http://schemas.openxmlformats.org/package/2006/relationships"><Relationship Id="rId1" Type="http://schemas.openxmlformats.org/officeDocument/2006/relationships/slide" Target="../slides/slide265.xml"/><Relationship Id="rId2" Type="http://schemas.openxmlformats.org/officeDocument/2006/relationships/notesMaster" Target="../notesMasters/notesMaster1.xml"/>
</Relationships>
</file>

<file path=ppt/notesSlides/_rels/notesSlide266.xml.rels><?xml version="1.0" encoding="UTF-8"?>
<Relationships xmlns="http://schemas.openxmlformats.org/package/2006/relationships"><Relationship Id="rId1" Type="http://schemas.openxmlformats.org/officeDocument/2006/relationships/slide" Target="../slides/slide266.xml"/><Relationship Id="rId2" Type="http://schemas.openxmlformats.org/officeDocument/2006/relationships/notesMaster" Target="../notesMasters/notesMaster1.xml"/>
</Relationships>
</file>

<file path=ppt/notesSlides/_rels/notesSlide267.xml.rels><?xml version="1.0" encoding="UTF-8"?>
<Relationships xmlns="http://schemas.openxmlformats.org/package/2006/relationships"><Relationship Id="rId1" Type="http://schemas.openxmlformats.org/officeDocument/2006/relationships/slide" Target="../slides/slide267.xml"/><Relationship Id="rId2" Type="http://schemas.openxmlformats.org/officeDocument/2006/relationships/notesMaster" Target="../notesMasters/notesMaster1.xml"/>
</Relationships>
</file>

<file path=ppt/notesSlides/_rels/notesSlide268.xml.rels><?xml version="1.0" encoding="UTF-8"?>
<Relationships xmlns="http://schemas.openxmlformats.org/package/2006/relationships"><Relationship Id="rId1" Type="http://schemas.openxmlformats.org/officeDocument/2006/relationships/slide" Target="../slides/slide268.xml"/><Relationship Id="rId2" Type="http://schemas.openxmlformats.org/officeDocument/2006/relationships/notesMaster" Target="../notesMasters/notesMaster1.xml"/>
</Relationships>
</file>

<file path=ppt/notesSlides/_rels/notesSlide269.xml.rels><?xml version="1.0" encoding="UTF-8"?>
<Relationships xmlns="http://schemas.openxmlformats.org/package/2006/relationships"><Relationship Id="rId1" Type="http://schemas.openxmlformats.org/officeDocument/2006/relationships/slide" Target="../slides/slide269.xml"/><Relationship Id="rId2" Type="http://schemas.openxmlformats.org/officeDocument/2006/relationships/notesMaster" Target="../notesMasters/notesMaster1.xml"/>
</Relationships>
</file>

<file path=ppt/notesSlides/_rels/notesSlide270.xml.rels><?xml version="1.0" encoding="UTF-8"?>
<Relationships xmlns="http://schemas.openxmlformats.org/package/2006/relationships"><Relationship Id="rId1" Type="http://schemas.openxmlformats.org/officeDocument/2006/relationships/slide" Target="../slides/slide270.xml"/><Relationship Id="rId2" Type="http://schemas.openxmlformats.org/officeDocument/2006/relationships/notesMaster" Target="../notesMasters/notesMaster1.xml"/>
</Relationships>
</file>

<file path=ppt/notesSlides/_rels/notesSlide271.xml.rels><?xml version="1.0" encoding="UTF-8"?>
<Relationships xmlns="http://schemas.openxmlformats.org/package/2006/relationships"><Relationship Id="rId1" Type="http://schemas.openxmlformats.org/officeDocument/2006/relationships/slide" Target="../slides/slide271.xml"/><Relationship Id="rId2" Type="http://schemas.openxmlformats.org/officeDocument/2006/relationships/notesMaster" Target="../notesMasters/notesMaster1.xml"/>
</Relationships>
</file>

<file path=ppt/notesSlides/_rels/notesSlide272.xml.rels><?xml version="1.0" encoding="UTF-8"?>
<Relationships xmlns="http://schemas.openxmlformats.org/package/2006/relationships"><Relationship Id="rId1" Type="http://schemas.openxmlformats.org/officeDocument/2006/relationships/slide" Target="../slides/slide272.xml"/><Relationship Id="rId2" Type="http://schemas.openxmlformats.org/officeDocument/2006/relationships/notesMaster" Target="../notesMasters/notesMaster1.xml"/>
</Relationships>
</file>

<file path=ppt/notesSlides/_rels/notesSlide273.xml.rels><?xml version="1.0" encoding="UTF-8"?>
<Relationships xmlns="http://schemas.openxmlformats.org/package/2006/relationships"><Relationship Id="rId1" Type="http://schemas.openxmlformats.org/officeDocument/2006/relationships/slide" Target="../slides/slide273.xml"/><Relationship Id="rId2" Type="http://schemas.openxmlformats.org/officeDocument/2006/relationships/notesMaster" Target="../notesMasters/notesMaster1.xml"/>
</Relationships>
</file>

<file path=ppt/notesSlides/_rels/notesSlide274.xml.rels><?xml version="1.0" encoding="UTF-8"?>
<Relationships xmlns="http://schemas.openxmlformats.org/package/2006/relationships"><Relationship Id="rId1" Type="http://schemas.openxmlformats.org/officeDocument/2006/relationships/slide" Target="../slides/slide274.xml"/><Relationship Id="rId2" Type="http://schemas.openxmlformats.org/officeDocument/2006/relationships/notesMaster" Target="../notesMasters/notesMaster1.xml"/>
</Relationships>
</file>

<file path=ppt/notesSlides/_rels/notesSlide275.xml.rels><?xml version="1.0" encoding="UTF-8"?>
<Relationships xmlns="http://schemas.openxmlformats.org/package/2006/relationships"><Relationship Id="rId1" Type="http://schemas.openxmlformats.org/officeDocument/2006/relationships/slide" Target="../slides/slide275.xml"/><Relationship Id="rId2" Type="http://schemas.openxmlformats.org/officeDocument/2006/relationships/notesMaster" Target="../notesMasters/notesMaster1.xml"/>
</Relationships>
</file>

<file path=ppt/notesSlides/_rels/notesSlide276.xml.rels><?xml version="1.0" encoding="UTF-8"?>
<Relationships xmlns="http://schemas.openxmlformats.org/package/2006/relationships"><Relationship Id="rId1" Type="http://schemas.openxmlformats.org/officeDocument/2006/relationships/slide" Target="../slides/slide276.xml"/><Relationship Id="rId2" Type="http://schemas.openxmlformats.org/officeDocument/2006/relationships/notesMaster" Target="../notesMasters/notesMaster1.xml"/>
</Relationships>
</file>

<file path=ppt/notesSlides/_rels/notesSlide277.xml.rels><?xml version="1.0" encoding="UTF-8"?>
<Relationships xmlns="http://schemas.openxmlformats.org/package/2006/relationships"><Relationship Id="rId1" Type="http://schemas.openxmlformats.org/officeDocument/2006/relationships/slide" Target="../slides/slide277.xml"/><Relationship Id="rId2" Type="http://schemas.openxmlformats.org/officeDocument/2006/relationships/notesMaster" Target="../notesMasters/notesMaster1.xml"/>
</Relationships>
</file>

<file path=ppt/notesSlides/_rels/notesSlide278.xml.rels><?xml version="1.0" encoding="UTF-8"?>
<Relationships xmlns="http://schemas.openxmlformats.org/package/2006/relationships"><Relationship Id="rId1" Type="http://schemas.openxmlformats.org/officeDocument/2006/relationships/slide" Target="../slides/slide278.xml"/><Relationship Id="rId2" Type="http://schemas.openxmlformats.org/officeDocument/2006/relationships/notesMaster" Target="../notesMasters/notesMaster1.xml"/>
</Relationships>
</file>

<file path=ppt/notesSlides/_rels/notesSlide279.xml.rels><?xml version="1.0" encoding="UTF-8"?>
<Relationships xmlns="http://schemas.openxmlformats.org/package/2006/relationships"><Relationship Id="rId1" Type="http://schemas.openxmlformats.org/officeDocument/2006/relationships/slide" Target="../slides/slide279.xml"/><Relationship Id="rId2" Type="http://schemas.openxmlformats.org/officeDocument/2006/relationships/notesMaster" Target="../notesMasters/notesMaster1.xml"/>
</Relationships>
</file>

<file path=ppt/notesSlides/_rels/notesSlide280.xml.rels><?xml version="1.0" encoding="UTF-8"?>
<Relationships xmlns="http://schemas.openxmlformats.org/package/2006/relationships"><Relationship Id="rId1" Type="http://schemas.openxmlformats.org/officeDocument/2006/relationships/slide" Target="../slides/slide280.xml"/><Relationship Id="rId2" Type="http://schemas.openxmlformats.org/officeDocument/2006/relationships/notesMaster" Target="../notesMasters/notesMaster1.xml"/>
</Relationships>
</file>

<file path=ppt/notesSlides/_rels/notesSlide281.xml.rels><?xml version="1.0" encoding="UTF-8"?>
<Relationships xmlns="http://schemas.openxmlformats.org/package/2006/relationships"><Relationship Id="rId1" Type="http://schemas.openxmlformats.org/officeDocument/2006/relationships/slide" Target="../slides/slide281.xml"/><Relationship Id="rId2" Type="http://schemas.openxmlformats.org/officeDocument/2006/relationships/notesMaster" Target="../notesMasters/notesMaster1.xml"/>
</Relationships>
</file>

<file path=ppt/notesSlides/_rels/notesSlide282.xml.rels><?xml version="1.0" encoding="UTF-8"?>
<Relationships xmlns="http://schemas.openxmlformats.org/package/2006/relationships"><Relationship Id="rId1" Type="http://schemas.openxmlformats.org/officeDocument/2006/relationships/slide" Target="../slides/slide282.xml"/><Relationship Id="rId2" Type="http://schemas.openxmlformats.org/officeDocument/2006/relationships/notesMaster" Target="../notesMasters/notesMaster1.xml"/>
</Relationships>
</file>

<file path=ppt/notesSlides/_rels/notesSlide283.xml.rels><?xml version="1.0" encoding="UTF-8"?>
<Relationships xmlns="http://schemas.openxmlformats.org/package/2006/relationships"><Relationship Id="rId1" Type="http://schemas.openxmlformats.org/officeDocument/2006/relationships/slide" Target="../slides/slide283.xml"/><Relationship Id="rId2" Type="http://schemas.openxmlformats.org/officeDocument/2006/relationships/notesMaster" Target="../notesMasters/notesMaster1.xml"/>
</Relationships>
</file>

<file path=ppt/notesSlides/_rels/notesSlide284.xml.rels><?xml version="1.0" encoding="UTF-8"?>
<Relationships xmlns="http://schemas.openxmlformats.org/package/2006/relationships"><Relationship Id="rId1" Type="http://schemas.openxmlformats.org/officeDocument/2006/relationships/slide" Target="../slides/slide284.xml"/><Relationship Id="rId2" Type="http://schemas.openxmlformats.org/officeDocument/2006/relationships/notesMaster" Target="../notesMasters/notesMaster1.xml"/>
</Relationships>
</file>

<file path=ppt/notesSlides/_rels/notesSlide285.xml.rels><?xml version="1.0" encoding="UTF-8"?>
<Relationships xmlns="http://schemas.openxmlformats.org/package/2006/relationships"><Relationship Id="rId1" Type="http://schemas.openxmlformats.org/officeDocument/2006/relationships/slide" Target="../slides/slide285.xml"/><Relationship Id="rId2" Type="http://schemas.openxmlformats.org/officeDocument/2006/relationships/notesMaster" Target="../notesMasters/notesMaster1.xml"/>
</Relationships>
</file>

<file path=ppt/notesSlides/_rels/notesSlide286.xml.rels><?xml version="1.0" encoding="UTF-8"?>
<Relationships xmlns="http://schemas.openxmlformats.org/package/2006/relationships"><Relationship Id="rId1" Type="http://schemas.openxmlformats.org/officeDocument/2006/relationships/slide" Target="../slides/slide286.xml"/><Relationship Id="rId2" Type="http://schemas.openxmlformats.org/officeDocument/2006/relationships/notesMaster" Target="../notesMasters/notesMaster1.xml"/>
</Relationships>
</file>

<file path=ppt/notesSlides/_rels/notesSlide287.xml.rels><?xml version="1.0" encoding="UTF-8"?>
<Relationships xmlns="http://schemas.openxmlformats.org/package/2006/relationships"><Relationship Id="rId1" Type="http://schemas.openxmlformats.org/officeDocument/2006/relationships/slide" Target="../slides/slide287.xml"/><Relationship Id="rId2" Type="http://schemas.openxmlformats.org/officeDocument/2006/relationships/notesMaster" Target="../notesMasters/notesMaster1.xml"/>
</Relationships>
</file>

<file path=ppt/notesSlides/_rels/notesSlide288.xml.rels><?xml version="1.0" encoding="UTF-8"?>
<Relationships xmlns="http://schemas.openxmlformats.org/package/2006/relationships"><Relationship Id="rId1" Type="http://schemas.openxmlformats.org/officeDocument/2006/relationships/slide" Target="../slides/slide288.xml"/><Relationship Id="rId2" Type="http://schemas.openxmlformats.org/officeDocument/2006/relationships/notesMaster" Target="../notesMasters/notesMaster1.xml"/>
</Relationships>
</file>

<file path=ppt/notesSlides/_rels/notesSlide289.xml.rels><?xml version="1.0" encoding="UTF-8"?>
<Relationships xmlns="http://schemas.openxmlformats.org/package/2006/relationships"><Relationship Id="rId1" Type="http://schemas.openxmlformats.org/officeDocument/2006/relationships/slide" Target="../slides/slide289.xml"/><Relationship Id="rId2" Type="http://schemas.openxmlformats.org/officeDocument/2006/relationships/notesMaster" Target="../notesMasters/notesMaster1.xml"/>
</Relationships>
</file>

<file path=ppt/notesSlides/_rels/notesSlide290.xml.rels><?xml version="1.0" encoding="UTF-8"?>
<Relationships xmlns="http://schemas.openxmlformats.org/package/2006/relationships"><Relationship Id="rId1" Type="http://schemas.openxmlformats.org/officeDocument/2006/relationships/slide" Target="../slides/slide290.xml"/><Relationship Id="rId2" Type="http://schemas.openxmlformats.org/officeDocument/2006/relationships/notesMaster" Target="../notesMasters/notesMaster1.xml"/>
</Relationships>
</file>

<file path=ppt/notesSlides/_rels/notesSlide291.xml.rels><?xml version="1.0" encoding="UTF-8"?>
<Relationships xmlns="http://schemas.openxmlformats.org/package/2006/relationships"><Relationship Id="rId1" Type="http://schemas.openxmlformats.org/officeDocument/2006/relationships/slide" Target="../slides/slide291.xml"/><Relationship Id="rId2" Type="http://schemas.openxmlformats.org/officeDocument/2006/relationships/notesMaster" Target="../notesMasters/notesMaster1.xml"/>
</Relationships>
</file>

<file path=ppt/notesSlides/_rels/notesSlide292.xml.rels><?xml version="1.0" encoding="UTF-8"?>
<Relationships xmlns="http://schemas.openxmlformats.org/package/2006/relationships"><Relationship Id="rId1" Type="http://schemas.openxmlformats.org/officeDocument/2006/relationships/slide" Target="../slides/slide292.xml"/><Relationship Id="rId2" Type="http://schemas.openxmlformats.org/officeDocument/2006/relationships/notesMaster" Target="../notesMasters/notesMaster1.xml"/>
</Relationships>
</file>

<file path=ppt/notesSlides/_rels/notesSlide293.xml.rels><?xml version="1.0" encoding="UTF-8"?>
<Relationships xmlns="http://schemas.openxmlformats.org/package/2006/relationships"><Relationship Id="rId1" Type="http://schemas.openxmlformats.org/officeDocument/2006/relationships/slide" Target="../slides/slide293.xml"/><Relationship Id="rId2" Type="http://schemas.openxmlformats.org/officeDocument/2006/relationships/notesMaster" Target="../notesMasters/notesMaster1.xml"/>
</Relationships>
</file>

<file path=ppt/notesSlides/_rels/notesSlide294.xml.rels><?xml version="1.0" encoding="UTF-8"?>
<Relationships xmlns="http://schemas.openxmlformats.org/package/2006/relationships"><Relationship Id="rId1" Type="http://schemas.openxmlformats.org/officeDocument/2006/relationships/slide" Target="../slides/slide294.xml"/><Relationship Id="rId2" Type="http://schemas.openxmlformats.org/officeDocument/2006/relationships/notesMaster" Target="../notesMasters/notesMaster1.xml"/>
</Relationships>
</file>

<file path=ppt/notesSlides/_rels/notesSlide295.xml.rels><?xml version="1.0" encoding="UTF-8"?>
<Relationships xmlns="http://schemas.openxmlformats.org/package/2006/relationships"><Relationship Id="rId1" Type="http://schemas.openxmlformats.org/officeDocument/2006/relationships/slide" Target="../slides/slide295.xml"/><Relationship Id="rId2" Type="http://schemas.openxmlformats.org/officeDocument/2006/relationships/notesMaster" Target="../notesMasters/notesMaster1.xml"/>
</Relationships>
</file>

<file path=ppt/notesSlides/_rels/notesSlide296.xml.rels><?xml version="1.0" encoding="UTF-8"?>
<Relationships xmlns="http://schemas.openxmlformats.org/package/2006/relationships"><Relationship Id="rId1" Type="http://schemas.openxmlformats.org/officeDocument/2006/relationships/slide" Target="../slides/slide296.xml"/><Relationship Id="rId2" Type="http://schemas.openxmlformats.org/officeDocument/2006/relationships/notesMaster" Target="../notesMasters/notesMaster1.xml"/>
</Relationships>
</file>

<file path=ppt/notesSlides/_rels/notesSlide297.xml.rels><?xml version="1.0" encoding="UTF-8"?>
<Relationships xmlns="http://schemas.openxmlformats.org/package/2006/relationships"><Relationship Id="rId1" Type="http://schemas.openxmlformats.org/officeDocument/2006/relationships/slide" Target="../slides/slide297.xml"/><Relationship Id="rId2" Type="http://schemas.openxmlformats.org/officeDocument/2006/relationships/notesMaster" Target="../notesMasters/notesMaster1.xml"/>
</Relationships>
</file>

<file path=ppt/notesSlides/_rels/notesSlide298.xml.rels><?xml version="1.0" encoding="UTF-8"?>
<Relationships xmlns="http://schemas.openxmlformats.org/package/2006/relationships"><Relationship Id="rId1" Type="http://schemas.openxmlformats.org/officeDocument/2006/relationships/slide" Target="../slides/slide298.xml"/><Relationship Id="rId2" Type="http://schemas.openxmlformats.org/officeDocument/2006/relationships/notesMaster" Target="../notesMasters/notesMaster1.xml"/>
</Relationships>
</file>

<file path=ppt/notesSlides/_rels/notesSlide299.xml.rels><?xml version="1.0" encoding="UTF-8"?>
<Relationships xmlns="http://schemas.openxmlformats.org/package/2006/relationships"><Relationship Id="rId1" Type="http://schemas.openxmlformats.org/officeDocument/2006/relationships/slide" Target="../slides/slide299.xml"/><Relationship Id="rId2" Type="http://schemas.openxmlformats.org/officeDocument/2006/relationships/notesMaster" Target="../notesMasters/notesMaster1.xml"/>
</Relationships>
</file>

<file path=ppt/notesSlides/_rels/notesSlide303.xml.rels><?xml version="1.0" encoding="UTF-8"?>
<Relationships xmlns="http://schemas.openxmlformats.org/package/2006/relationships"><Relationship Id="rId1" Type="http://schemas.openxmlformats.org/officeDocument/2006/relationships/slide" Target="../slides/slide303.xml"/><Relationship Id="rId2" Type="http://schemas.openxmlformats.org/officeDocument/2006/relationships/notesMaster" Target="../notesMasters/notesMaster1.xml"/>
</Relationships>
</file>

<file path=ppt/notesSlides/_rels/notesSlide304.xml.rels><?xml version="1.0" encoding="UTF-8"?>
<Relationships xmlns="http://schemas.openxmlformats.org/package/2006/relationships"><Relationship Id="rId1" Type="http://schemas.openxmlformats.org/officeDocument/2006/relationships/slide" Target="../slides/slide304.xml"/><Relationship Id="rId2" Type="http://schemas.openxmlformats.org/officeDocument/2006/relationships/notesMaster" Target="../notesMasters/notesMaster1.xml"/>
</Relationships>
</file>

<file path=ppt/notesSlides/_rels/notesSlide305.xml.rels><?xml version="1.0" encoding="UTF-8"?>
<Relationships xmlns="http://schemas.openxmlformats.org/package/2006/relationships"><Relationship Id="rId1" Type="http://schemas.openxmlformats.org/officeDocument/2006/relationships/slide" Target="../slides/slide305.xml"/><Relationship Id="rId2" Type="http://schemas.openxmlformats.org/officeDocument/2006/relationships/notesMaster" Target="../notesMasters/notesMaster1.xml"/>
</Relationships>
</file>

<file path=ppt/notesSlides/_rels/notesSlide306.xml.rels><?xml version="1.0" encoding="UTF-8"?>
<Relationships xmlns="http://schemas.openxmlformats.org/package/2006/relationships"><Relationship Id="rId1" Type="http://schemas.openxmlformats.org/officeDocument/2006/relationships/slide" Target="../slides/slide306.xml"/><Relationship Id="rId2" Type="http://schemas.openxmlformats.org/officeDocument/2006/relationships/notesMaster" Target="../notesMasters/notesMaster1.xml"/>
</Relationships>
</file>

<file path=ppt/notesSlides/_rels/notesSlide307.xml.rels><?xml version="1.0" encoding="UTF-8"?>
<Relationships xmlns="http://schemas.openxmlformats.org/package/2006/relationships"><Relationship Id="rId1" Type="http://schemas.openxmlformats.org/officeDocument/2006/relationships/slide" Target="../slides/slide307.xml"/><Relationship Id="rId2" Type="http://schemas.openxmlformats.org/officeDocument/2006/relationships/notesMaster" Target="../notesMasters/notesMaster1.xml"/>
</Relationships>
</file>

<file path=ppt/notesSlides/_rels/notesSlide308.xml.rels><?xml version="1.0" encoding="UTF-8"?>
<Relationships xmlns="http://schemas.openxmlformats.org/package/2006/relationships"><Relationship Id="rId1" Type="http://schemas.openxmlformats.org/officeDocument/2006/relationships/slide" Target="../slides/slide308.xml"/><Relationship Id="rId2" Type="http://schemas.openxmlformats.org/officeDocument/2006/relationships/notesMaster" Target="../notesMasters/notesMaster1.xml"/>
</Relationships>
</file>

<file path=ppt/notesSlides/_rels/notesSlide309.xml.rels><?xml version="1.0" encoding="UTF-8"?>
<Relationships xmlns="http://schemas.openxmlformats.org/package/2006/relationships"><Relationship Id="rId1" Type="http://schemas.openxmlformats.org/officeDocument/2006/relationships/slide" Target="../slides/slide309.xml"/><Relationship Id="rId2" Type="http://schemas.openxmlformats.org/officeDocument/2006/relationships/notesMaster" Target="../notesMasters/notesMaster1.xml"/>
</Relationships>
</file>

<file path=ppt/notesSlides/_rels/notesSlide310.xml.rels><?xml version="1.0" encoding="UTF-8"?>
<Relationships xmlns="http://schemas.openxmlformats.org/package/2006/relationships"><Relationship Id="rId1" Type="http://schemas.openxmlformats.org/officeDocument/2006/relationships/slide" Target="../slides/slide310.xml"/><Relationship Id="rId2" Type="http://schemas.openxmlformats.org/officeDocument/2006/relationships/notesMaster" Target="../notesMasters/notesMaster1.xml"/>
</Relationships>
</file>

<file path=ppt/notesSlides/_rels/notesSlide311.xml.rels><?xml version="1.0" encoding="UTF-8"?>
<Relationships xmlns="http://schemas.openxmlformats.org/package/2006/relationships"><Relationship Id="rId1" Type="http://schemas.openxmlformats.org/officeDocument/2006/relationships/slide" Target="../slides/slide311.xml"/><Relationship Id="rId2" Type="http://schemas.openxmlformats.org/officeDocument/2006/relationships/notesMaster" Target="../notesMasters/notesMaster1.xml"/>
</Relationships>
</file>

<file path=ppt/notesSlides/_rels/notesSlide312.xml.rels><?xml version="1.0" encoding="UTF-8"?>
<Relationships xmlns="http://schemas.openxmlformats.org/package/2006/relationships"><Relationship Id="rId1" Type="http://schemas.openxmlformats.org/officeDocument/2006/relationships/slide" Target="../slides/slide312.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07" name="TextShape 2"/>
          <p:cNvSpPr txBox="1"/>
          <p:nvPr/>
        </p:nvSpPr>
        <p:spPr>
          <a:xfrm>
            <a:off x="3884760" y="8685360"/>
            <a:ext cx="2971440" cy="456840"/>
          </a:xfrm>
          <a:prstGeom prst="rect">
            <a:avLst/>
          </a:prstGeom>
          <a:noFill/>
          <a:ln>
            <a:noFill/>
          </a:ln>
        </p:spPr>
        <p:txBody>
          <a:bodyPr anchor="b"/>
          <a:p>
            <a:pPr algn="r">
              <a:lnSpc>
                <a:spcPct val="100000"/>
              </a:lnSpc>
            </a:pPr>
            <a:fld id="{267DAF7A-364E-4B31-A85B-89BB2E6C75CC}"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09" name="TextShape 2"/>
          <p:cNvSpPr txBox="1"/>
          <p:nvPr/>
        </p:nvSpPr>
        <p:spPr>
          <a:xfrm>
            <a:off x="3884760" y="8685360"/>
            <a:ext cx="2971440" cy="456840"/>
          </a:xfrm>
          <a:prstGeom prst="rect">
            <a:avLst/>
          </a:prstGeom>
          <a:noFill/>
          <a:ln>
            <a:noFill/>
          </a:ln>
        </p:spPr>
        <p:txBody>
          <a:bodyPr anchor="b"/>
          <a:p>
            <a:pPr algn="r">
              <a:lnSpc>
                <a:spcPct val="100000"/>
              </a:lnSpc>
            </a:pPr>
            <a:fld id="{3BB18863-D856-4C74-8507-5CFC713F89FB}"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1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11" name="TextShape 2"/>
          <p:cNvSpPr txBox="1"/>
          <p:nvPr/>
        </p:nvSpPr>
        <p:spPr>
          <a:xfrm>
            <a:off x="3884760" y="8685360"/>
            <a:ext cx="2971440" cy="456840"/>
          </a:xfrm>
          <a:prstGeom prst="rect">
            <a:avLst/>
          </a:prstGeom>
          <a:noFill/>
          <a:ln>
            <a:noFill/>
          </a:ln>
        </p:spPr>
        <p:txBody>
          <a:bodyPr anchor="b"/>
          <a:p>
            <a:pPr algn="r">
              <a:lnSpc>
                <a:spcPct val="100000"/>
              </a:lnSpc>
            </a:pPr>
            <a:fld id="{4792BAEC-2EB1-49B6-9821-D9A91A90CAA3}"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1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13" name="TextShape 2"/>
          <p:cNvSpPr txBox="1"/>
          <p:nvPr/>
        </p:nvSpPr>
        <p:spPr>
          <a:xfrm>
            <a:off x="3884760" y="8685360"/>
            <a:ext cx="2971440" cy="456840"/>
          </a:xfrm>
          <a:prstGeom prst="rect">
            <a:avLst/>
          </a:prstGeom>
          <a:noFill/>
          <a:ln>
            <a:noFill/>
          </a:ln>
        </p:spPr>
        <p:txBody>
          <a:bodyPr anchor="b"/>
          <a:p>
            <a:pPr algn="r">
              <a:lnSpc>
                <a:spcPct val="100000"/>
              </a:lnSpc>
            </a:pPr>
            <a:fld id="{713E17DA-0691-4F57-BAF2-DB8702188660}"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1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15" name="TextShape 2"/>
          <p:cNvSpPr txBox="1"/>
          <p:nvPr/>
        </p:nvSpPr>
        <p:spPr>
          <a:xfrm>
            <a:off x="3884760" y="8685360"/>
            <a:ext cx="2971440" cy="456840"/>
          </a:xfrm>
          <a:prstGeom prst="rect">
            <a:avLst/>
          </a:prstGeom>
          <a:noFill/>
          <a:ln>
            <a:noFill/>
          </a:ln>
        </p:spPr>
        <p:txBody>
          <a:bodyPr anchor="b"/>
          <a:p>
            <a:pPr algn="r">
              <a:lnSpc>
                <a:spcPct val="100000"/>
              </a:lnSpc>
            </a:pPr>
            <a:fld id="{454B6BE0-7BE6-4EB0-BB0C-523FC7DCD477}"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1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17" name="TextShape 2"/>
          <p:cNvSpPr txBox="1"/>
          <p:nvPr/>
        </p:nvSpPr>
        <p:spPr>
          <a:xfrm>
            <a:off x="3884760" y="8685360"/>
            <a:ext cx="2971440" cy="456840"/>
          </a:xfrm>
          <a:prstGeom prst="rect">
            <a:avLst/>
          </a:prstGeom>
          <a:noFill/>
          <a:ln>
            <a:noFill/>
          </a:ln>
        </p:spPr>
        <p:txBody>
          <a:bodyPr anchor="b"/>
          <a:p>
            <a:pPr algn="r">
              <a:lnSpc>
                <a:spcPct val="100000"/>
              </a:lnSpc>
            </a:pPr>
            <a:fld id="{24A48FD0-6414-4CA2-8392-06D69637B3ED}"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1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19" name="TextShape 2"/>
          <p:cNvSpPr txBox="1"/>
          <p:nvPr/>
        </p:nvSpPr>
        <p:spPr>
          <a:xfrm>
            <a:off x="3884760" y="8685360"/>
            <a:ext cx="2971440" cy="456840"/>
          </a:xfrm>
          <a:prstGeom prst="rect">
            <a:avLst/>
          </a:prstGeom>
          <a:noFill/>
          <a:ln>
            <a:noFill/>
          </a:ln>
        </p:spPr>
        <p:txBody>
          <a:bodyPr anchor="b"/>
          <a:p>
            <a:pPr algn="r">
              <a:lnSpc>
                <a:spcPct val="100000"/>
              </a:lnSpc>
            </a:pPr>
            <a:fld id="{B9411BCD-C8FB-433D-98B3-3527667AC9B7}"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21" name="TextShape 2"/>
          <p:cNvSpPr txBox="1"/>
          <p:nvPr/>
        </p:nvSpPr>
        <p:spPr>
          <a:xfrm>
            <a:off x="3884760" y="8685360"/>
            <a:ext cx="2971440" cy="456840"/>
          </a:xfrm>
          <a:prstGeom prst="rect">
            <a:avLst/>
          </a:prstGeom>
          <a:noFill/>
          <a:ln>
            <a:noFill/>
          </a:ln>
        </p:spPr>
        <p:txBody>
          <a:bodyPr anchor="b"/>
          <a:p>
            <a:pPr algn="r">
              <a:lnSpc>
                <a:spcPct val="100000"/>
              </a:lnSpc>
            </a:pPr>
            <a:fld id="{3C33D603-15D5-4991-99AA-657BFFC47D33}"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23" name="TextShape 2"/>
          <p:cNvSpPr txBox="1"/>
          <p:nvPr/>
        </p:nvSpPr>
        <p:spPr>
          <a:xfrm>
            <a:off x="3884760" y="8685360"/>
            <a:ext cx="2971440" cy="456840"/>
          </a:xfrm>
          <a:prstGeom prst="rect">
            <a:avLst/>
          </a:prstGeom>
          <a:noFill/>
          <a:ln>
            <a:noFill/>
          </a:ln>
        </p:spPr>
        <p:txBody>
          <a:bodyPr anchor="b"/>
          <a:p>
            <a:pPr algn="r">
              <a:lnSpc>
                <a:spcPct val="100000"/>
              </a:lnSpc>
            </a:pPr>
            <a:fld id="{AB5277ED-4825-47E8-A4F0-75BDC9DF3F0C}"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25" name="TextShape 2"/>
          <p:cNvSpPr txBox="1"/>
          <p:nvPr/>
        </p:nvSpPr>
        <p:spPr>
          <a:xfrm>
            <a:off x="3884760" y="8685360"/>
            <a:ext cx="2971440" cy="456840"/>
          </a:xfrm>
          <a:prstGeom prst="rect">
            <a:avLst/>
          </a:prstGeom>
          <a:noFill/>
          <a:ln>
            <a:noFill/>
          </a:ln>
        </p:spPr>
        <p:txBody>
          <a:bodyPr anchor="b"/>
          <a:p>
            <a:pPr algn="r">
              <a:lnSpc>
                <a:spcPct val="100000"/>
              </a:lnSpc>
            </a:pPr>
            <a:fld id="{6C372FE3-C3C6-46F6-91E7-5D9DA6D5CFD4}"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27" name="TextShape 2"/>
          <p:cNvSpPr txBox="1"/>
          <p:nvPr/>
        </p:nvSpPr>
        <p:spPr>
          <a:xfrm>
            <a:off x="3884760" y="8685360"/>
            <a:ext cx="2971440" cy="456840"/>
          </a:xfrm>
          <a:prstGeom prst="rect">
            <a:avLst/>
          </a:prstGeom>
          <a:noFill/>
          <a:ln>
            <a:noFill/>
          </a:ln>
        </p:spPr>
        <p:txBody>
          <a:bodyPr anchor="b"/>
          <a:p>
            <a:pPr algn="r">
              <a:lnSpc>
                <a:spcPct val="100000"/>
              </a:lnSpc>
            </a:pPr>
            <a:fld id="{F46EC121-427E-4699-A432-08555B0B23C5}"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29" name="TextShape 2"/>
          <p:cNvSpPr txBox="1"/>
          <p:nvPr/>
        </p:nvSpPr>
        <p:spPr>
          <a:xfrm>
            <a:off x="3884760" y="8685360"/>
            <a:ext cx="2971440" cy="456840"/>
          </a:xfrm>
          <a:prstGeom prst="rect">
            <a:avLst/>
          </a:prstGeom>
          <a:noFill/>
          <a:ln>
            <a:noFill/>
          </a:ln>
        </p:spPr>
        <p:txBody>
          <a:bodyPr anchor="b"/>
          <a:p>
            <a:pPr algn="r">
              <a:lnSpc>
                <a:spcPct val="100000"/>
              </a:lnSpc>
            </a:pPr>
            <a:fld id="{345DE87E-9E46-409B-AFB3-807F99B487C4}"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31" name="TextShape 2"/>
          <p:cNvSpPr txBox="1"/>
          <p:nvPr/>
        </p:nvSpPr>
        <p:spPr>
          <a:xfrm>
            <a:off x="3884760" y="8685360"/>
            <a:ext cx="2971440" cy="456840"/>
          </a:xfrm>
          <a:prstGeom prst="rect">
            <a:avLst/>
          </a:prstGeom>
          <a:noFill/>
          <a:ln>
            <a:noFill/>
          </a:ln>
        </p:spPr>
        <p:txBody>
          <a:bodyPr anchor="b"/>
          <a:p>
            <a:pPr algn="r">
              <a:lnSpc>
                <a:spcPct val="100000"/>
              </a:lnSpc>
            </a:pPr>
            <a:fld id="{8FC3CC25-1461-4949-813F-352A0D4D0EBA}"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33" name="TextShape 2"/>
          <p:cNvSpPr txBox="1"/>
          <p:nvPr/>
        </p:nvSpPr>
        <p:spPr>
          <a:xfrm>
            <a:off x="3884760" y="8685360"/>
            <a:ext cx="2971440" cy="456840"/>
          </a:xfrm>
          <a:prstGeom prst="rect">
            <a:avLst/>
          </a:prstGeom>
          <a:noFill/>
          <a:ln>
            <a:noFill/>
          </a:ln>
        </p:spPr>
        <p:txBody>
          <a:bodyPr anchor="b"/>
          <a:p>
            <a:pPr algn="r">
              <a:lnSpc>
                <a:spcPct val="100000"/>
              </a:lnSpc>
            </a:pPr>
            <a:fld id="{51CFE975-8681-4D43-9242-7015F5A2E46F}"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35" name="TextShape 2"/>
          <p:cNvSpPr txBox="1"/>
          <p:nvPr/>
        </p:nvSpPr>
        <p:spPr>
          <a:xfrm>
            <a:off x="3884760" y="8685360"/>
            <a:ext cx="2971440" cy="456840"/>
          </a:xfrm>
          <a:prstGeom prst="rect">
            <a:avLst/>
          </a:prstGeom>
          <a:noFill/>
          <a:ln>
            <a:noFill/>
          </a:ln>
        </p:spPr>
        <p:txBody>
          <a:bodyPr anchor="b"/>
          <a:p>
            <a:pPr algn="r">
              <a:lnSpc>
                <a:spcPct val="100000"/>
              </a:lnSpc>
            </a:pPr>
            <a:fld id="{27D435B5-B7A8-428E-A5BF-1EE8ABB08941}"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37" name="TextShape 2"/>
          <p:cNvSpPr txBox="1"/>
          <p:nvPr/>
        </p:nvSpPr>
        <p:spPr>
          <a:xfrm>
            <a:off x="3884760" y="8685360"/>
            <a:ext cx="2971440" cy="456840"/>
          </a:xfrm>
          <a:prstGeom prst="rect">
            <a:avLst/>
          </a:prstGeom>
          <a:noFill/>
          <a:ln>
            <a:noFill/>
          </a:ln>
        </p:spPr>
        <p:txBody>
          <a:bodyPr anchor="b"/>
          <a:p>
            <a:pPr algn="r">
              <a:lnSpc>
                <a:spcPct val="100000"/>
              </a:lnSpc>
            </a:pPr>
            <a:fld id="{F248F8D9-38EC-41F3-B1B8-FE325DF3F407}"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39" name="TextShape 2"/>
          <p:cNvSpPr txBox="1"/>
          <p:nvPr/>
        </p:nvSpPr>
        <p:spPr>
          <a:xfrm>
            <a:off x="3884760" y="8685360"/>
            <a:ext cx="2971440" cy="456840"/>
          </a:xfrm>
          <a:prstGeom prst="rect">
            <a:avLst/>
          </a:prstGeom>
          <a:noFill/>
          <a:ln>
            <a:noFill/>
          </a:ln>
        </p:spPr>
        <p:txBody>
          <a:bodyPr anchor="b"/>
          <a:p>
            <a:pPr algn="r">
              <a:lnSpc>
                <a:spcPct val="100000"/>
              </a:lnSpc>
            </a:pPr>
            <a:fld id="{8A777256-83D0-4FBD-9E78-6478B68885F0}"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4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41" name="TextShape 2"/>
          <p:cNvSpPr txBox="1"/>
          <p:nvPr/>
        </p:nvSpPr>
        <p:spPr>
          <a:xfrm>
            <a:off x="3884760" y="8685360"/>
            <a:ext cx="2971440" cy="456840"/>
          </a:xfrm>
          <a:prstGeom prst="rect">
            <a:avLst/>
          </a:prstGeom>
          <a:noFill/>
          <a:ln>
            <a:noFill/>
          </a:ln>
        </p:spPr>
        <p:txBody>
          <a:bodyPr anchor="b"/>
          <a:p>
            <a:pPr algn="r">
              <a:lnSpc>
                <a:spcPct val="100000"/>
              </a:lnSpc>
            </a:pPr>
            <a:fld id="{B67E3947-FAE8-4BAC-99BE-C9CE14CD3DF8}"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4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43" name="TextShape 2"/>
          <p:cNvSpPr txBox="1"/>
          <p:nvPr/>
        </p:nvSpPr>
        <p:spPr>
          <a:xfrm>
            <a:off x="3884760" y="8685360"/>
            <a:ext cx="2971440" cy="456840"/>
          </a:xfrm>
          <a:prstGeom prst="rect">
            <a:avLst/>
          </a:prstGeom>
          <a:noFill/>
          <a:ln>
            <a:noFill/>
          </a:ln>
        </p:spPr>
        <p:txBody>
          <a:bodyPr anchor="b"/>
          <a:p>
            <a:pPr algn="r">
              <a:lnSpc>
                <a:spcPct val="100000"/>
              </a:lnSpc>
            </a:pPr>
            <a:fld id="{036B6835-2DF2-4AE9-9FC8-6197CD4A890F}"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4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45" name="TextShape 2"/>
          <p:cNvSpPr txBox="1"/>
          <p:nvPr/>
        </p:nvSpPr>
        <p:spPr>
          <a:xfrm>
            <a:off x="3884760" y="8685360"/>
            <a:ext cx="2971440" cy="456840"/>
          </a:xfrm>
          <a:prstGeom prst="rect">
            <a:avLst/>
          </a:prstGeom>
          <a:noFill/>
          <a:ln>
            <a:noFill/>
          </a:ln>
        </p:spPr>
        <p:txBody>
          <a:bodyPr anchor="b"/>
          <a:p>
            <a:pPr algn="r">
              <a:lnSpc>
                <a:spcPct val="100000"/>
              </a:lnSpc>
            </a:pPr>
            <a:fld id="{E4E94DE5-0EF1-4992-9EA7-92F24A5F4ED9}"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4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47" name="TextShape 2"/>
          <p:cNvSpPr txBox="1"/>
          <p:nvPr/>
        </p:nvSpPr>
        <p:spPr>
          <a:xfrm>
            <a:off x="3884760" y="8685360"/>
            <a:ext cx="2971440" cy="456840"/>
          </a:xfrm>
          <a:prstGeom prst="rect">
            <a:avLst/>
          </a:prstGeom>
          <a:noFill/>
          <a:ln>
            <a:noFill/>
          </a:ln>
        </p:spPr>
        <p:txBody>
          <a:bodyPr anchor="b"/>
          <a:p>
            <a:pPr algn="r">
              <a:lnSpc>
                <a:spcPct val="100000"/>
              </a:lnSpc>
            </a:pPr>
            <a:fld id="{7A7778F8-23AB-44D1-AC6F-E8C169B0017D}"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4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49" name="TextShape 2"/>
          <p:cNvSpPr txBox="1"/>
          <p:nvPr/>
        </p:nvSpPr>
        <p:spPr>
          <a:xfrm>
            <a:off x="3884760" y="8685360"/>
            <a:ext cx="2971440" cy="456840"/>
          </a:xfrm>
          <a:prstGeom prst="rect">
            <a:avLst/>
          </a:prstGeom>
          <a:noFill/>
          <a:ln>
            <a:noFill/>
          </a:ln>
        </p:spPr>
        <p:txBody>
          <a:bodyPr anchor="b"/>
          <a:p>
            <a:pPr algn="r">
              <a:lnSpc>
                <a:spcPct val="100000"/>
              </a:lnSpc>
            </a:pPr>
            <a:fld id="{AE752145-C69C-49BE-A896-504D01FEA820}"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51" name="TextShape 2"/>
          <p:cNvSpPr txBox="1"/>
          <p:nvPr/>
        </p:nvSpPr>
        <p:spPr>
          <a:xfrm>
            <a:off x="3884760" y="8685360"/>
            <a:ext cx="2971440" cy="456840"/>
          </a:xfrm>
          <a:prstGeom prst="rect">
            <a:avLst/>
          </a:prstGeom>
          <a:noFill/>
          <a:ln>
            <a:noFill/>
          </a:ln>
        </p:spPr>
        <p:txBody>
          <a:bodyPr anchor="b"/>
          <a:p>
            <a:pPr algn="r">
              <a:lnSpc>
                <a:spcPct val="100000"/>
              </a:lnSpc>
            </a:pPr>
            <a:fld id="{B56403CA-4B05-431F-A001-CDE22DDA7180}"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53" name="TextShape 2"/>
          <p:cNvSpPr txBox="1"/>
          <p:nvPr/>
        </p:nvSpPr>
        <p:spPr>
          <a:xfrm>
            <a:off x="3884760" y="8685360"/>
            <a:ext cx="2971440" cy="456840"/>
          </a:xfrm>
          <a:prstGeom prst="rect">
            <a:avLst/>
          </a:prstGeom>
          <a:noFill/>
          <a:ln>
            <a:noFill/>
          </a:ln>
        </p:spPr>
        <p:txBody>
          <a:bodyPr anchor="b"/>
          <a:p>
            <a:pPr algn="r">
              <a:lnSpc>
                <a:spcPct val="100000"/>
              </a:lnSpc>
            </a:pPr>
            <a:fld id="{6C20E5E9-F1A1-433C-88D3-F22B92FF7C4A}"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55" name="TextShape 2"/>
          <p:cNvSpPr txBox="1"/>
          <p:nvPr/>
        </p:nvSpPr>
        <p:spPr>
          <a:xfrm>
            <a:off x="3884760" y="8685360"/>
            <a:ext cx="2971440" cy="456840"/>
          </a:xfrm>
          <a:prstGeom prst="rect">
            <a:avLst/>
          </a:prstGeom>
          <a:noFill/>
          <a:ln>
            <a:noFill/>
          </a:ln>
        </p:spPr>
        <p:txBody>
          <a:bodyPr anchor="b"/>
          <a:p>
            <a:pPr algn="r">
              <a:lnSpc>
                <a:spcPct val="100000"/>
              </a:lnSpc>
            </a:pPr>
            <a:fld id="{0B7ADB7D-C9AE-4624-871A-72087907F89F}"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57" name="TextShape 2"/>
          <p:cNvSpPr txBox="1"/>
          <p:nvPr/>
        </p:nvSpPr>
        <p:spPr>
          <a:xfrm>
            <a:off x="3884760" y="8685360"/>
            <a:ext cx="2971440" cy="456840"/>
          </a:xfrm>
          <a:prstGeom prst="rect">
            <a:avLst/>
          </a:prstGeom>
          <a:noFill/>
          <a:ln>
            <a:noFill/>
          </a:ln>
        </p:spPr>
        <p:txBody>
          <a:bodyPr anchor="b"/>
          <a:p>
            <a:pPr algn="r">
              <a:lnSpc>
                <a:spcPct val="100000"/>
              </a:lnSpc>
            </a:pPr>
            <a:fld id="{F999057C-D276-44A0-91AC-BAD4BDC532A6}"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59" name="TextShape 2"/>
          <p:cNvSpPr txBox="1"/>
          <p:nvPr/>
        </p:nvSpPr>
        <p:spPr>
          <a:xfrm>
            <a:off x="3884760" y="8685360"/>
            <a:ext cx="2971440" cy="456840"/>
          </a:xfrm>
          <a:prstGeom prst="rect">
            <a:avLst/>
          </a:prstGeom>
          <a:noFill/>
          <a:ln>
            <a:noFill/>
          </a:ln>
        </p:spPr>
        <p:txBody>
          <a:bodyPr anchor="b"/>
          <a:p>
            <a:pPr algn="r">
              <a:lnSpc>
                <a:spcPct val="100000"/>
              </a:lnSpc>
            </a:pPr>
            <a:fld id="{01D0ABA3-B493-4DBE-BBF2-0AE8B85E1DED}"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61" name="TextShape 2"/>
          <p:cNvSpPr txBox="1"/>
          <p:nvPr/>
        </p:nvSpPr>
        <p:spPr>
          <a:xfrm>
            <a:off x="3884760" y="8685360"/>
            <a:ext cx="2971440" cy="456840"/>
          </a:xfrm>
          <a:prstGeom prst="rect">
            <a:avLst/>
          </a:prstGeom>
          <a:noFill/>
          <a:ln>
            <a:noFill/>
          </a:ln>
        </p:spPr>
        <p:txBody>
          <a:bodyPr anchor="b"/>
          <a:p>
            <a:pPr algn="r">
              <a:lnSpc>
                <a:spcPct val="100000"/>
              </a:lnSpc>
            </a:pPr>
            <a:fld id="{F3CFCEFB-2135-4080-BE74-AC397E6E7769}"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63" name="TextShape 2"/>
          <p:cNvSpPr txBox="1"/>
          <p:nvPr/>
        </p:nvSpPr>
        <p:spPr>
          <a:xfrm>
            <a:off x="3884760" y="8685360"/>
            <a:ext cx="2971440" cy="456840"/>
          </a:xfrm>
          <a:prstGeom prst="rect">
            <a:avLst/>
          </a:prstGeom>
          <a:noFill/>
          <a:ln>
            <a:noFill/>
          </a:ln>
        </p:spPr>
        <p:txBody>
          <a:bodyPr anchor="b"/>
          <a:p>
            <a:pPr algn="r">
              <a:lnSpc>
                <a:spcPct val="100000"/>
              </a:lnSpc>
            </a:pPr>
            <a:fld id="{4A027724-1118-4411-806B-1F1BB19A18D7}"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65" name="TextShape 2"/>
          <p:cNvSpPr txBox="1"/>
          <p:nvPr/>
        </p:nvSpPr>
        <p:spPr>
          <a:xfrm>
            <a:off x="3884760" y="8685360"/>
            <a:ext cx="2971440" cy="456840"/>
          </a:xfrm>
          <a:prstGeom prst="rect">
            <a:avLst/>
          </a:prstGeom>
          <a:noFill/>
          <a:ln>
            <a:noFill/>
          </a:ln>
        </p:spPr>
        <p:txBody>
          <a:bodyPr anchor="b"/>
          <a:p>
            <a:pPr algn="r">
              <a:lnSpc>
                <a:spcPct val="100000"/>
              </a:lnSpc>
            </a:pPr>
            <a:fld id="{2CAE4A7A-5570-4056-B339-CFFC94B3C384}"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67" name="TextShape 2"/>
          <p:cNvSpPr txBox="1"/>
          <p:nvPr/>
        </p:nvSpPr>
        <p:spPr>
          <a:xfrm>
            <a:off x="3884760" y="8685360"/>
            <a:ext cx="2971440" cy="456840"/>
          </a:xfrm>
          <a:prstGeom prst="rect">
            <a:avLst/>
          </a:prstGeom>
          <a:noFill/>
          <a:ln>
            <a:noFill/>
          </a:ln>
        </p:spPr>
        <p:txBody>
          <a:bodyPr anchor="b"/>
          <a:p>
            <a:pPr algn="r">
              <a:lnSpc>
                <a:spcPct val="100000"/>
              </a:lnSpc>
            </a:pPr>
            <a:fld id="{CCD5E106-F4C8-4993-96D3-E5BBE2BEE76A}"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69" name="TextShape 2"/>
          <p:cNvSpPr txBox="1"/>
          <p:nvPr/>
        </p:nvSpPr>
        <p:spPr>
          <a:xfrm>
            <a:off x="3884760" y="8685360"/>
            <a:ext cx="2971440" cy="456840"/>
          </a:xfrm>
          <a:prstGeom prst="rect">
            <a:avLst/>
          </a:prstGeom>
          <a:noFill/>
          <a:ln>
            <a:noFill/>
          </a:ln>
        </p:spPr>
        <p:txBody>
          <a:bodyPr anchor="b"/>
          <a:p>
            <a:pPr algn="r">
              <a:lnSpc>
                <a:spcPct val="100000"/>
              </a:lnSpc>
            </a:pPr>
            <a:fld id="{AE5CA6B8-4FD2-44F1-98F1-28432CC35BE2}"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7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71" name="TextShape 2"/>
          <p:cNvSpPr txBox="1"/>
          <p:nvPr/>
        </p:nvSpPr>
        <p:spPr>
          <a:xfrm>
            <a:off x="3884760" y="8685360"/>
            <a:ext cx="2971440" cy="456840"/>
          </a:xfrm>
          <a:prstGeom prst="rect">
            <a:avLst/>
          </a:prstGeom>
          <a:noFill/>
          <a:ln>
            <a:noFill/>
          </a:ln>
        </p:spPr>
        <p:txBody>
          <a:bodyPr anchor="b"/>
          <a:p>
            <a:pPr algn="r">
              <a:lnSpc>
                <a:spcPct val="100000"/>
              </a:lnSpc>
            </a:pPr>
            <a:fld id="{29D4B79B-EED3-43EC-8FB0-CF6A60150D03}"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7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73" name="TextShape 2"/>
          <p:cNvSpPr txBox="1"/>
          <p:nvPr/>
        </p:nvSpPr>
        <p:spPr>
          <a:xfrm>
            <a:off x="3884760" y="8685360"/>
            <a:ext cx="2971440" cy="456840"/>
          </a:xfrm>
          <a:prstGeom prst="rect">
            <a:avLst/>
          </a:prstGeom>
          <a:noFill/>
          <a:ln>
            <a:noFill/>
          </a:ln>
        </p:spPr>
        <p:txBody>
          <a:bodyPr anchor="b"/>
          <a:p>
            <a:pPr algn="r">
              <a:lnSpc>
                <a:spcPct val="100000"/>
              </a:lnSpc>
            </a:pPr>
            <a:fld id="{B5B4FC27-B016-432B-BA34-A8FD098072EE}"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7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75" name="TextShape 2"/>
          <p:cNvSpPr txBox="1"/>
          <p:nvPr/>
        </p:nvSpPr>
        <p:spPr>
          <a:xfrm>
            <a:off x="3884760" y="8685360"/>
            <a:ext cx="2971440" cy="456840"/>
          </a:xfrm>
          <a:prstGeom prst="rect">
            <a:avLst/>
          </a:prstGeom>
          <a:noFill/>
          <a:ln>
            <a:noFill/>
          </a:ln>
        </p:spPr>
        <p:txBody>
          <a:bodyPr anchor="b"/>
          <a:p>
            <a:pPr algn="r">
              <a:lnSpc>
                <a:spcPct val="100000"/>
              </a:lnSpc>
            </a:pPr>
            <a:fld id="{5FE1BF89-19F1-49C2-8C1E-B68BA80B4C14}"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7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77" name="TextShape 2"/>
          <p:cNvSpPr txBox="1"/>
          <p:nvPr/>
        </p:nvSpPr>
        <p:spPr>
          <a:xfrm>
            <a:off x="3884760" y="8685360"/>
            <a:ext cx="2971440" cy="456840"/>
          </a:xfrm>
          <a:prstGeom prst="rect">
            <a:avLst/>
          </a:prstGeom>
          <a:noFill/>
          <a:ln>
            <a:noFill/>
          </a:ln>
        </p:spPr>
        <p:txBody>
          <a:bodyPr anchor="b"/>
          <a:p>
            <a:pPr algn="r">
              <a:lnSpc>
                <a:spcPct val="100000"/>
              </a:lnSpc>
            </a:pPr>
            <a:fld id="{7F8A0102-78AA-49B9-8FA5-E3A5A8C3305A}"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7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79" name="TextShape 2"/>
          <p:cNvSpPr txBox="1"/>
          <p:nvPr/>
        </p:nvSpPr>
        <p:spPr>
          <a:xfrm>
            <a:off x="3884760" y="8685360"/>
            <a:ext cx="2971440" cy="456840"/>
          </a:xfrm>
          <a:prstGeom prst="rect">
            <a:avLst/>
          </a:prstGeom>
          <a:noFill/>
          <a:ln>
            <a:noFill/>
          </a:ln>
        </p:spPr>
        <p:txBody>
          <a:bodyPr anchor="b"/>
          <a:p>
            <a:pPr algn="r">
              <a:lnSpc>
                <a:spcPct val="100000"/>
              </a:lnSpc>
            </a:pPr>
            <a:fld id="{584D554D-6286-423D-9247-73D35306E44D}"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81" name="TextShape 2"/>
          <p:cNvSpPr txBox="1"/>
          <p:nvPr/>
        </p:nvSpPr>
        <p:spPr>
          <a:xfrm>
            <a:off x="3884760" y="8685360"/>
            <a:ext cx="2971440" cy="456840"/>
          </a:xfrm>
          <a:prstGeom prst="rect">
            <a:avLst/>
          </a:prstGeom>
          <a:noFill/>
          <a:ln>
            <a:noFill/>
          </a:ln>
        </p:spPr>
        <p:txBody>
          <a:bodyPr anchor="b"/>
          <a:p>
            <a:pPr algn="r">
              <a:lnSpc>
                <a:spcPct val="100000"/>
              </a:lnSpc>
            </a:pPr>
            <a:fld id="{3CC0018D-44E1-499A-B949-0392D4B64602}"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83" name="TextShape 2"/>
          <p:cNvSpPr txBox="1"/>
          <p:nvPr/>
        </p:nvSpPr>
        <p:spPr>
          <a:xfrm>
            <a:off x="3884760" y="8685360"/>
            <a:ext cx="2971440" cy="456840"/>
          </a:xfrm>
          <a:prstGeom prst="rect">
            <a:avLst/>
          </a:prstGeom>
          <a:noFill/>
          <a:ln>
            <a:noFill/>
          </a:ln>
        </p:spPr>
        <p:txBody>
          <a:bodyPr anchor="b"/>
          <a:p>
            <a:pPr algn="r">
              <a:lnSpc>
                <a:spcPct val="100000"/>
              </a:lnSpc>
            </a:pPr>
            <a:fld id="{2673EFB7-F5FA-4BE3-A1F6-B7E072D30A23}"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85" name="TextShape 2"/>
          <p:cNvSpPr txBox="1"/>
          <p:nvPr/>
        </p:nvSpPr>
        <p:spPr>
          <a:xfrm>
            <a:off x="3884760" y="8685360"/>
            <a:ext cx="2971440" cy="456840"/>
          </a:xfrm>
          <a:prstGeom prst="rect">
            <a:avLst/>
          </a:prstGeom>
          <a:noFill/>
          <a:ln>
            <a:noFill/>
          </a:ln>
        </p:spPr>
        <p:txBody>
          <a:bodyPr anchor="b"/>
          <a:p>
            <a:pPr algn="r">
              <a:lnSpc>
                <a:spcPct val="100000"/>
              </a:lnSpc>
            </a:pPr>
            <a:fld id="{D1B18D2A-3727-43B9-A154-22F6657C6CB7}"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87" name="TextShape 2"/>
          <p:cNvSpPr txBox="1"/>
          <p:nvPr/>
        </p:nvSpPr>
        <p:spPr>
          <a:xfrm>
            <a:off x="3884760" y="8685360"/>
            <a:ext cx="2971440" cy="456840"/>
          </a:xfrm>
          <a:prstGeom prst="rect">
            <a:avLst/>
          </a:prstGeom>
          <a:noFill/>
          <a:ln>
            <a:noFill/>
          </a:ln>
        </p:spPr>
        <p:txBody>
          <a:bodyPr anchor="b"/>
          <a:p>
            <a:pPr algn="r">
              <a:lnSpc>
                <a:spcPct val="100000"/>
              </a:lnSpc>
            </a:pPr>
            <a:fld id="{99390EFF-59B8-4FC6-B2EE-2AACC718A879}"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89" name="TextShape 2"/>
          <p:cNvSpPr txBox="1"/>
          <p:nvPr/>
        </p:nvSpPr>
        <p:spPr>
          <a:xfrm>
            <a:off x="3884760" y="8685360"/>
            <a:ext cx="2971440" cy="456840"/>
          </a:xfrm>
          <a:prstGeom prst="rect">
            <a:avLst/>
          </a:prstGeom>
          <a:noFill/>
          <a:ln>
            <a:noFill/>
          </a:ln>
        </p:spPr>
        <p:txBody>
          <a:bodyPr anchor="b"/>
          <a:p>
            <a:pPr algn="r">
              <a:lnSpc>
                <a:spcPct val="100000"/>
              </a:lnSpc>
            </a:pPr>
            <a:fld id="{D454BAE6-282F-437C-9AA2-1060B2EEFA33}"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91" name="TextShape 2"/>
          <p:cNvSpPr txBox="1"/>
          <p:nvPr/>
        </p:nvSpPr>
        <p:spPr>
          <a:xfrm>
            <a:off x="3884760" y="8685360"/>
            <a:ext cx="2971440" cy="456840"/>
          </a:xfrm>
          <a:prstGeom prst="rect">
            <a:avLst/>
          </a:prstGeom>
          <a:noFill/>
          <a:ln>
            <a:noFill/>
          </a:ln>
        </p:spPr>
        <p:txBody>
          <a:bodyPr anchor="b"/>
          <a:p>
            <a:pPr algn="r">
              <a:lnSpc>
                <a:spcPct val="100000"/>
              </a:lnSpc>
            </a:pPr>
            <a:fld id="{F43A686F-821F-4657-8973-8C95390F727F}"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93" name="TextShape 2"/>
          <p:cNvSpPr txBox="1"/>
          <p:nvPr/>
        </p:nvSpPr>
        <p:spPr>
          <a:xfrm>
            <a:off x="3884760" y="8685360"/>
            <a:ext cx="2971440" cy="456840"/>
          </a:xfrm>
          <a:prstGeom prst="rect">
            <a:avLst/>
          </a:prstGeom>
          <a:noFill/>
          <a:ln>
            <a:noFill/>
          </a:ln>
        </p:spPr>
        <p:txBody>
          <a:bodyPr anchor="b"/>
          <a:p>
            <a:pPr algn="r">
              <a:lnSpc>
                <a:spcPct val="100000"/>
              </a:lnSpc>
            </a:pPr>
            <a:fld id="{5045A869-6972-4553-A2C4-CB4D858A7FAA}"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95" name="TextShape 2"/>
          <p:cNvSpPr txBox="1"/>
          <p:nvPr/>
        </p:nvSpPr>
        <p:spPr>
          <a:xfrm>
            <a:off x="3884760" y="8685360"/>
            <a:ext cx="2971440" cy="456840"/>
          </a:xfrm>
          <a:prstGeom prst="rect">
            <a:avLst/>
          </a:prstGeom>
          <a:noFill/>
          <a:ln>
            <a:noFill/>
          </a:ln>
        </p:spPr>
        <p:txBody>
          <a:bodyPr anchor="b"/>
          <a:p>
            <a:pPr algn="r">
              <a:lnSpc>
                <a:spcPct val="100000"/>
              </a:lnSpc>
            </a:pPr>
            <a:fld id="{32DA089B-049E-4AE2-ADDF-1968516FD4FF}"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97" name="TextShape 2"/>
          <p:cNvSpPr txBox="1"/>
          <p:nvPr/>
        </p:nvSpPr>
        <p:spPr>
          <a:xfrm>
            <a:off x="3884760" y="8685360"/>
            <a:ext cx="2971440" cy="456840"/>
          </a:xfrm>
          <a:prstGeom prst="rect">
            <a:avLst/>
          </a:prstGeom>
          <a:noFill/>
          <a:ln>
            <a:noFill/>
          </a:ln>
        </p:spPr>
        <p:txBody>
          <a:bodyPr anchor="b"/>
          <a:p>
            <a:pPr algn="r">
              <a:lnSpc>
                <a:spcPct val="100000"/>
              </a:lnSpc>
            </a:pPr>
            <a:fld id="{9D0E7966-1621-4FCC-B086-16E248FCE073}"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199" name="TextShape 2"/>
          <p:cNvSpPr txBox="1"/>
          <p:nvPr/>
        </p:nvSpPr>
        <p:spPr>
          <a:xfrm>
            <a:off x="3884760" y="8685360"/>
            <a:ext cx="2971440" cy="456840"/>
          </a:xfrm>
          <a:prstGeom prst="rect">
            <a:avLst/>
          </a:prstGeom>
          <a:noFill/>
          <a:ln>
            <a:noFill/>
          </a:ln>
        </p:spPr>
        <p:txBody>
          <a:bodyPr anchor="b"/>
          <a:p>
            <a:pPr algn="r">
              <a:lnSpc>
                <a:spcPct val="100000"/>
              </a:lnSpc>
            </a:pPr>
            <a:fld id="{8B1BE008-33A0-4947-89AF-93528AF36B06}"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01" name="TextShape 2"/>
          <p:cNvSpPr txBox="1"/>
          <p:nvPr/>
        </p:nvSpPr>
        <p:spPr>
          <a:xfrm>
            <a:off x="3884760" y="8685360"/>
            <a:ext cx="2971440" cy="456840"/>
          </a:xfrm>
          <a:prstGeom prst="rect">
            <a:avLst/>
          </a:prstGeom>
          <a:noFill/>
          <a:ln>
            <a:noFill/>
          </a:ln>
        </p:spPr>
        <p:txBody>
          <a:bodyPr anchor="b"/>
          <a:p>
            <a:pPr algn="r">
              <a:lnSpc>
                <a:spcPct val="100000"/>
              </a:lnSpc>
            </a:pPr>
            <a:fld id="{6F0D3976-9E1B-4F84-8724-06D248BCE721}"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03" name="TextShape 2"/>
          <p:cNvSpPr txBox="1"/>
          <p:nvPr/>
        </p:nvSpPr>
        <p:spPr>
          <a:xfrm>
            <a:off x="3884760" y="8685360"/>
            <a:ext cx="2971440" cy="456840"/>
          </a:xfrm>
          <a:prstGeom prst="rect">
            <a:avLst/>
          </a:prstGeom>
          <a:noFill/>
          <a:ln>
            <a:noFill/>
          </a:ln>
        </p:spPr>
        <p:txBody>
          <a:bodyPr anchor="b"/>
          <a:p>
            <a:pPr algn="r">
              <a:lnSpc>
                <a:spcPct val="100000"/>
              </a:lnSpc>
            </a:pPr>
            <a:fld id="{DBAF8003-AF46-4E6B-A051-BECA591D0EB9}"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05" name="TextShape 2"/>
          <p:cNvSpPr txBox="1"/>
          <p:nvPr/>
        </p:nvSpPr>
        <p:spPr>
          <a:xfrm>
            <a:off x="3884760" y="8685360"/>
            <a:ext cx="2971440" cy="456840"/>
          </a:xfrm>
          <a:prstGeom prst="rect">
            <a:avLst/>
          </a:prstGeom>
          <a:noFill/>
          <a:ln>
            <a:noFill/>
          </a:ln>
        </p:spPr>
        <p:txBody>
          <a:bodyPr anchor="b"/>
          <a:p>
            <a:pPr algn="r">
              <a:lnSpc>
                <a:spcPct val="100000"/>
              </a:lnSpc>
            </a:pPr>
            <a:fld id="{875C4C33-6A61-47B7-9ACA-3480CC068049}"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07" name="TextShape 2"/>
          <p:cNvSpPr txBox="1"/>
          <p:nvPr/>
        </p:nvSpPr>
        <p:spPr>
          <a:xfrm>
            <a:off x="3884760" y="8685360"/>
            <a:ext cx="2971440" cy="456840"/>
          </a:xfrm>
          <a:prstGeom prst="rect">
            <a:avLst/>
          </a:prstGeom>
          <a:noFill/>
          <a:ln>
            <a:noFill/>
          </a:ln>
        </p:spPr>
        <p:txBody>
          <a:bodyPr anchor="b"/>
          <a:p>
            <a:pPr algn="r">
              <a:lnSpc>
                <a:spcPct val="100000"/>
              </a:lnSpc>
            </a:pPr>
            <a:fld id="{552B4FE3-6F4D-4ADF-9149-02CD77CDA4B3}"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09" name="TextShape 2"/>
          <p:cNvSpPr txBox="1"/>
          <p:nvPr/>
        </p:nvSpPr>
        <p:spPr>
          <a:xfrm>
            <a:off x="3884760" y="8685360"/>
            <a:ext cx="2971440" cy="456840"/>
          </a:xfrm>
          <a:prstGeom prst="rect">
            <a:avLst/>
          </a:prstGeom>
          <a:noFill/>
          <a:ln>
            <a:noFill/>
          </a:ln>
        </p:spPr>
        <p:txBody>
          <a:bodyPr anchor="b"/>
          <a:p>
            <a:pPr algn="r">
              <a:lnSpc>
                <a:spcPct val="100000"/>
              </a:lnSpc>
            </a:pPr>
            <a:fld id="{759B9156-72F8-4179-990F-3C576FF84181}"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11" name="TextShape 2"/>
          <p:cNvSpPr txBox="1"/>
          <p:nvPr/>
        </p:nvSpPr>
        <p:spPr>
          <a:xfrm>
            <a:off x="3884760" y="8685360"/>
            <a:ext cx="2971440" cy="456840"/>
          </a:xfrm>
          <a:prstGeom prst="rect">
            <a:avLst/>
          </a:prstGeom>
          <a:noFill/>
          <a:ln>
            <a:noFill/>
          </a:ln>
        </p:spPr>
        <p:txBody>
          <a:bodyPr anchor="b"/>
          <a:p>
            <a:pPr algn="r">
              <a:lnSpc>
                <a:spcPct val="100000"/>
              </a:lnSpc>
            </a:pPr>
            <a:fld id="{1B5D91BC-06FC-47AC-A041-A7B29027E7E9}"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13" name="TextShape 2"/>
          <p:cNvSpPr txBox="1"/>
          <p:nvPr/>
        </p:nvSpPr>
        <p:spPr>
          <a:xfrm>
            <a:off x="3884760" y="8685360"/>
            <a:ext cx="2971440" cy="456840"/>
          </a:xfrm>
          <a:prstGeom prst="rect">
            <a:avLst/>
          </a:prstGeom>
          <a:noFill/>
          <a:ln>
            <a:noFill/>
          </a:ln>
        </p:spPr>
        <p:txBody>
          <a:bodyPr anchor="b"/>
          <a:p>
            <a:pPr algn="r">
              <a:lnSpc>
                <a:spcPct val="100000"/>
              </a:lnSpc>
            </a:pPr>
            <a:fld id="{973B1823-C86F-4133-BA58-AEC759852C40}"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15" name="TextShape 2"/>
          <p:cNvSpPr txBox="1"/>
          <p:nvPr/>
        </p:nvSpPr>
        <p:spPr>
          <a:xfrm>
            <a:off x="3884760" y="8685360"/>
            <a:ext cx="2971440" cy="456840"/>
          </a:xfrm>
          <a:prstGeom prst="rect">
            <a:avLst/>
          </a:prstGeom>
          <a:noFill/>
          <a:ln>
            <a:noFill/>
          </a:ln>
        </p:spPr>
        <p:txBody>
          <a:bodyPr anchor="b"/>
          <a:p>
            <a:pPr algn="r">
              <a:lnSpc>
                <a:spcPct val="100000"/>
              </a:lnSpc>
            </a:pPr>
            <a:fld id="{7EF181AC-6422-4B41-B647-2E07E63D9C21}"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17" name="TextShape 2"/>
          <p:cNvSpPr txBox="1"/>
          <p:nvPr/>
        </p:nvSpPr>
        <p:spPr>
          <a:xfrm>
            <a:off x="3884760" y="8685360"/>
            <a:ext cx="2971440" cy="456840"/>
          </a:xfrm>
          <a:prstGeom prst="rect">
            <a:avLst/>
          </a:prstGeom>
          <a:noFill/>
          <a:ln>
            <a:noFill/>
          </a:ln>
        </p:spPr>
        <p:txBody>
          <a:bodyPr anchor="b"/>
          <a:p>
            <a:pPr algn="r">
              <a:lnSpc>
                <a:spcPct val="100000"/>
              </a:lnSpc>
            </a:pPr>
            <a:fld id="{282E272D-71EB-41DF-98EC-063052D6B2BE}"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19" name="TextShape 2"/>
          <p:cNvSpPr txBox="1"/>
          <p:nvPr/>
        </p:nvSpPr>
        <p:spPr>
          <a:xfrm>
            <a:off x="3884760" y="8685360"/>
            <a:ext cx="2971440" cy="456840"/>
          </a:xfrm>
          <a:prstGeom prst="rect">
            <a:avLst/>
          </a:prstGeom>
          <a:noFill/>
          <a:ln>
            <a:noFill/>
          </a:ln>
        </p:spPr>
        <p:txBody>
          <a:bodyPr anchor="b"/>
          <a:p>
            <a:pPr algn="r">
              <a:lnSpc>
                <a:spcPct val="100000"/>
              </a:lnSpc>
            </a:pPr>
            <a:fld id="{20330715-EE25-4BAF-B465-35F0A756B549}"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21" name="TextShape 2"/>
          <p:cNvSpPr txBox="1"/>
          <p:nvPr/>
        </p:nvSpPr>
        <p:spPr>
          <a:xfrm>
            <a:off x="3884760" y="8685360"/>
            <a:ext cx="2971440" cy="456840"/>
          </a:xfrm>
          <a:prstGeom prst="rect">
            <a:avLst/>
          </a:prstGeom>
          <a:noFill/>
          <a:ln>
            <a:noFill/>
          </a:ln>
        </p:spPr>
        <p:txBody>
          <a:bodyPr anchor="b"/>
          <a:p>
            <a:pPr algn="r">
              <a:lnSpc>
                <a:spcPct val="100000"/>
              </a:lnSpc>
            </a:pPr>
            <a:fld id="{8FBD464B-6ADB-4D18-953F-080FEE6851D9}"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23" name="TextShape 2"/>
          <p:cNvSpPr txBox="1"/>
          <p:nvPr/>
        </p:nvSpPr>
        <p:spPr>
          <a:xfrm>
            <a:off x="3884760" y="8685360"/>
            <a:ext cx="2971440" cy="456840"/>
          </a:xfrm>
          <a:prstGeom prst="rect">
            <a:avLst/>
          </a:prstGeom>
          <a:noFill/>
          <a:ln>
            <a:noFill/>
          </a:ln>
        </p:spPr>
        <p:txBody>
          <a:bodyPr anchor="b"/>
          <a:p>
            <a:pPr algn="r">
              <a:lnSpc>
                <a:spcPct val="100000"/>
              </a:lnSpc>
            </a:pPr>
            <a:fld id="{926AFB01-1F17-4CE4-BD5F-32020D0BA6B3}"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25" name="TextShape 2"/>
          <p:cNvSpPr txBox="1"/>
          <p:nvPr/>
        </p:nvSpPr>
        <p:spPr>
          <a:xfrm>
            <a:off x="3884760" y="8685360"/>
            <a:ext cx="2971440" cy="456840"/>
          </a:xfrm>
          <a:prstGeom prst="rect">
            <a:avLst/>
          </a:prstGeom>
          <a:noFill/>
          <a:ln>
            <a:noFill/>
          </a:ln>
        </p:spPr>
        <p:txBody>
          <a:bodyPr anchor="b"/>
          <a:p>
            <a:pPr algn="r">
              <a:lnSpc>
                <a:spcPct val="100000"/>
              </a:lnSpc>
            </a:pPr>
            <a:fld id="{BB840AE7-A056-40F8-8644-39C54EC6249D}"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27" name="TextShape 2"/>
          <p:cNvSpPr txBox="1"/>
          <p:nvPr/>
        </p:nvSpPr>
        <p:spPr>
          <a:xfrm>
            <a:off x="3884760" y="8685360"/>
            <a:ext cx="2971440" cy="456840"/>
          </a:xfrm>
          <a:prstGeom prst="rect">
            <a:avLst/>
          </a:prstGeom>
          <a:noFill/>
          <a:ln>
            <a:noFill/>
          </a:ln>
        </p:spPr>
        <p:txBody>
          <a:bodyPr anchor="b"/>
          <a:p>
            <a:pPr algn="r">
              <a:lnSpc>
                <a:spcPct val="100000"/>
              </a:lnSpc>
            </a:pPr>
            <a:fld id="{9FB344D1-F7EE-4490-95CF-905580AF2519}"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29" name="TextShape 2"/>
          <p:cNvSpPr txBox="1"/>
          <p:nvPr/>
        </p:nvSpPr>
        <p:spPr>
          <a:xfrm>
            <a:off x="3884760" y="8685360"/>
            <a:ext cx="2971440" cy="456840"/>
          </a:xfrm>
          <a:prstGeom prst="rect">
            <a:avLst/>
          </a:prstGeom>
          <a:noFill/>
          <a:ln>
            <a:noFill/>
          </a:ln>
        </p:spPr>
        <p:txBody>
          <a:bodyPr anchor="b"/>
          <a:p>
            <a:pPr algn="r">
              <a:lnSpc>
                <a:spcPct val="100000"/>
              </a:lnSpc>
            </a:pPr>
            <a:fld id="{3FDCA066-CD00-4FA2-9BD4-0074B5EA71E0}"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31" name="TextShape 2"/>
          <p:cNvSpPr txBox="1"/>
          <p:nvPr/>
        </p:nvSpPr>
        <p:spPr>
          <a:xfrm>
            <a:off x="3884760" y="8685360"/>
            <a:ext cx="2971440" cy="456840"/>
          </a:xfrm>
          <a:prstGeom prst="rect">
            <a:avLst/>
          </a:prstGeom>
          <a:noFill/>
          <a:ln>
            <a:noFill/>
          </a:ln>
        </p:spPr>
        <p:txBody>
          <a:bodyPr anchor="b"/>
          <a:p>
            <a:pPr algn="r">
              <a:lnSpc>
                <a:spcPct val="100000"/>
              </a:lnSpc>
            </a:pPr>
            <a:fld id="{E5521920-9A80-4CC7-8442-432D9BC7BA42}"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33" name="TextShape 2"/>
          <p:cNvSpPr txBox="1"/>
          <p:nvPr/>
        </p:nvSpPr>
        <p:spPr>
          <a:xfrm>
            <a:off x="3884760" y="8685360"/>
            <a:ext cx="2971440" cy="456840"/>
          </a:xfrm>
          <a:prstGeom prst="rect">
            <a:avLst/>
          </a:prstGeom>
          <a:noFill/>
          <a:ln>
            <a:noFill/>
          </a:ln>
        </p:spPr>
        <p:txBody>
          <a:bodyPr anchor="b"/>
          <a:p>
            <a:pPr algn="r">
              <a:lnSpc>
                <a:spcPct val="100000"/>
              </a:lnSpc>
            </a:pPr>
            <a:fld id="{0B449867-0816-4071-AC49-9491D33C21CE}"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35" name="TextShape 2"/>
          <p:cNvSpPr txBox="1"/>
          <p:nvPr/>
        </p:nvSpPr>
        <p:spPr>
          <a:xfrm>
            <a:off x="3884760" y="8685360"/>
            <a:ext cx="2971440" cy="456840"/>
          </a:xfrm>
          <a:prstGeom prst="rect">
            <a:avLst/>
          </a:prstGeom>
          <a:noFill/>
          <a:ln>
            <a:noFill/>
          </a:ln>
        </p:spPr>
        <p:txBody>
          <a:bodyPr anchor="b"/>
          <a:p>
            <a:pPr algn="r">
              <a:lnSpc>
                <a:spcPct val="100000"/>
              </a:lnSpc>
            </a:pPr>
            <a:fld id="{543CEB65-6020-4EC4-AC46-80073B4A5077}"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37" name="TextShape 2"/>
          <p:cNvSpPr txBox="1"/>
          <p:nvPr/>
        </p:nvSpPr>
        <p:spPr>
          <a:xfrm>
            <a:off x="3884760" y="8685360"/>
            <a:ext cx="2971440" cy="456840"/>
          </a:xfrm>
          <a:prstGeom prst="rect">
            <a:avLst/>
          </a:prstGeom>
          <a:noFill/>
          <a:ln>
            <a:noFill/>
          </a:ln>
        </p:spPr>
        <p:txBody>
          <a:bodyPr anchor="b"/>
          <a:p>
            <a:pPr algn="r">
              <a:lnSpc>
                <a:spcPct val="100000"/>
              </a:lnSpc>
            </a:pPr>
            <a:fld id="{3DA5AD60-E67A-4713-84AE-7B63BC458A94}"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39" name="TextShape 2"/>
          <p:cNvSpPr txBox="1"/>
          <p:nvPr/>
        </p:nvSpPr>
        <p:spPr>
          <a:xfrm>
            <a:off x="3884760" y="8685360"/>
            <a:ext cx="2971440" cy="456840"/>
          </a:xfrm>
          <a:prstGeom prst="rect">
            <a:avLst/>
          </a:prstGeom>
          <a:noFill/>
          <a:ln>
            <a:noFill/>
          </a:ln>
        </p:spPr>
        <p:txBody>
          <a:bodyPr anchor="b"/>
          <a:p>
            <a:pPr algn="r">
              <a:lnSpc>
                <a:spcPct val="100000"/>
              </a:lnSpc>
            </a:pPr>
            <a:fld id="{C3C53E35-7F25-41CD-9CD3-01D6697AF91A}"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41" name="TextShape 2"/>
          <p:cNvSpPr txBox="1"/>
          <p:nvPr/>
        </p:nvSpPr>
        <p:spPr>
          <a:xfrm>
            <a:off x="3884760" y="8685360"/>
            <a:ext cx="2971440" cy="456840"/>
          </a:xfrm>
          <a:prstGeom prst="rect">
            <a:avLst/>
          </a:prstGeom>
          <a:noFill/>
          <a:ln>
            <a:noFill/>
          </a:ln>
        </p:spPr>
        <p:txBody>
          <a:bodyPr anchor="b"/>
          <a:p>
            <a:pPr algn="r">
              <a:lnSpc>
                <a:spcPct val="100000"/>
              </a:lnSpc>
            </a:pPr>
            <a:fld id="{87C513CA-67D0-4902-81E1-5E24D01FE118}"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43" name="TextShape 2"/>
          <p:cNvSpPr txBox="1"/>
          <p:nvPr/>
        </p:nvSpPr>
        <p:spPr>
          <a:xfrm>
            <a:off x="3884760" y="8685360"/>
            <a:ext cx="2971440" cy="456840"/>
          </a:xfrm>
          <a:prstGeom prst="rect">
            <a:avLst/>
          </a:prstGeom>
          <a:noFill/>
          <a:ln>
            <a:noFill/>
          </a:ln>
        </p:spPr>
        <p:txBody>
          <a:bodyPr anchor="b"/>
          <a:p>
            <a:pPr algn="r">
              <a:lnSpc>
                <a:spcPct val="100000"/>
              </a:lnSpc>
            </a:pPr>
            <a:fld id="{68E39E9E-43C7-439C-B046-095300542D93}"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45" name="TextShape 2"/>
          <p:cNvSpPr txBox="1"/>
          <p:nvPr/>
        </p:nvSpPr>
        <p:spPr>
          <a:xfrm>
            <a:off x="3884760" y="8685360"/>
            <a:ext cx="2971440" cy="456840"/>
          </a:xfrm>
          <a:prstGeom prst="rect">
            <a:avLst/>
          </a:prstGeom>
          <a:noFill/>
          <a:ln>
            <a:noFill/>
          </a:ln>
        </p:spPr>
        <p:txBody>
          <a:bodyPr anchor="b"/>
          <a:p>
            <a:pPr algn="r">
              <a:lnSpc>
                <a:spcPct val="100000"/>
              </a:lnSpc>
            </a:pPr>
            <a:fld id="{AFB6529A-35B6-45BD-B7AE-9AA598D1B860}"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47" name="TextShape 2"/>
          <p:cNvSpPr txBox="1"/>
          <p:nvPr/>
        </p:nvSpPr>
        <p:spPr>
          <a:xfrm>
            <a:off x="3884760" y="8685360"/>
            <a:ext cx="2971440" cy="456840"/>
          </a:xfrm>
          <a:prstGeom prst="rect">
            <a:avLst/>
          </a:prstGeom>
          <a:noFill/>
          <a:ln>
            <a:noFill/>
          </a:ln>
        </p:spPr>
        <p:txBody>
          <a:bodyPr anchor="b"/>
          <a:p>
            <a:pPr algn="r">
              <a:lnSpc>
                <a:spcPct val="100000"/>
              </a:lnSpc>
            </a:pPr>
            <a:fld id="{9C1DEAF3-7FB8-4CBD-A819-D08DD5917D08}"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49" name="TextShape 2"/>
          <p:cNvSpPr txBox="1"/>
          <p:nvPr/>
        </p:nvSpPr>
        <p:spPr>
          <a:xfrm>
            <a:off x="3884760" y="8685360"/>
            <a:ext cx="2971440" cy="456840"/>
          </a:xfrm>
          <a:prstGeom prst="rect">
            <a:avLst/>
          </a:prstGeom>
          <a:noFill/>
          <a:ln>
            <a:noFill/>
          </a:ln>
        </p:spPr>
        <p:txBody>
          <a:bodyPr anchor="b"/>
          <a:p>
            <a:pPr algn="r">
              <a:lnSpc>
                <a:spcPct val="100000"/>
              </a:lnSpc>
            </a:pPr>
            <a:fld id="{78551ABE-8F62-4CA8-B841-0807A70156F1}"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51" name="TextShape 2"/>
          <p:cNvSpPr txBox="1"/>
          <p:nvPr/>
        </p:nvSpPr>
        <p:spPr>
          <a:xfrm>
            <a:off x="3884760" y="8685360"/>
            <a:ext cx="2971440" cy="456840"/>
          </a:xfrm>
          <a:prstGeom prst="rect">
            <a:avLst/>
          </a:prstGeom>
          <a:noFill/>
          <a:ln>
            <a:noFill/>
          </a:ln>
        </p:spPr>
        <p:txBody>
          <a:bodyPr anchor="b"/>
          <a:p>
            <a:pPr algn="r">
              <a:lnSpc>
                <a:spcPct val="100000"/>
              </a:lnSpc>
            </a:pPr>
            <a:fld id="{578B6118-8E16-45F8-9D12-CFD2DDEA4731}"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53" name="TextShape 2"/>
          <p:cNvSpPr txBox="1"/>
          <p:nvPr/>
        </p:nvSpPr>
        <p:spPr>
          <a:xfrm>
            <a:off x="3884760" y="8685360"/>
            <a:ext cx="2971440" cy="456840"/>
          </a:xfrm>
          <a:prstGeom prst="rect">
            <a:avLst/>
          </a:prstGeom>
          <a:noFill/>
          <a:ln>
            <a:noFill/>
          </a:ln>
        </p:spPr>
        <p:txBody>
          <a:bodyPr anchor="b"/>
          <a:p>
            <a:pPr algn="r">
              <a:lnSpc>
                <a:spcPct val="100000"/>
              </a:lnSpc>
            </a:pPr>
            <a:fld id="{C8268E7A-4E6D-4EA2-AAE1-3C8EA33191B0}"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55" name="TextShape 2"/>
          <p:cNvSpPr txBox="1"/>
          <p:nvPr/>
        </p:nvSpPr>
        <p:spPr>
          <a:xfrm>
            <a:off x="3884760" y="8685360"/>
            <a:ext cx="2971440" cy="456840"/>
          </a:xfrm>
          <a:prstGeom prst="rect">
            <a:avLst/>
          </a:prstGeom>
          <a:noFill/>
          <a:ln>
            <a:noFill/>
          </a:ln>
        </p:spPr>
        <p:txBody>
          <a:bodyPr anchor="b"/>
          <a:p>
            <a:pPr algn="r">
              <a:lnSpc>
                <a:spcPct val="100000"/>
              </a:lnSpc>
            </a:pPr>
            <a:fld id="{C1A34EB4-3DDB-462C-91DF-5F42233C9995}"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57" name="TextShape 2"/>
          <p:cNvSpPr txBox="1"/>
          <p:nvPr/>
        </p:nvSpPr>
        <p:spPr>
          <a:xfrm>
            <a:off x="3884760" y="8685360"/>
            <a:ext cx="2971440" cy="456840"/>
          </a:xfrm>
          <a:prstGeom prst="rect">
            <a:avLst/>
          </a:prstGeom>
          <a:noFill/>
          <a:ln>
            <a:noFill/>
          </a:ln>
        </p:spPr>
        <p:txBody>
          <a:bodyPr anchor="b"/>
          <a:p>
            <a:pPr algn="r">
              <a:lnSpc>
                <a:spcPct val="100000"/>
              </a:lnSpc>
            </a:pPr>
            <a:fld id="{78C8F684-75E6-43D6-B2E2-74995775DBC7}"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59" name="TextShape 2"/>
          <p:cNvSpPr txBox="1"/>
          <p:nvPr/>
        </p:nvSpPr>
        <p:spPr>
          <a:xfrm>
            <a:off x="3884760" y="8685360"/>
            <a:ext cx="2971440" cy="456840"/>
          </a:xfrm>
          <a:prstGeom prst="rect">
            <a:avLst/>
          </a:prstGeom>
          <a:noFill/>
          <a:ln>
            <a:noFill/>
          </a:ln>
        </p:spPr>
        <p:txBody>
          <a:bodyPr anchor="b"/>
          <a:p>
            <a:pPr algn="r">
              <a:lnSpc>
                <a:spcPct val="100000"/>
              </a:lnSpc>
            </a:pPr>
            <a:fld id="{3941F4A0-5248-4B43-B301-F25CD5A3EBFF}"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61" name="TextShape 2"/>
          <p:cNvSpPr txBox="1"/>
          <p:nvPr/>
        </p:nvSpPr>
        <p:spPr>
          <a:xfrm>
            <a:off x="3884760" y="8685360"/>
            <a:ext cx="2971440" cy="456840"/>
          </a:xfrm>
          <a:prstGeom prst="rect">
            <a:avLst/>
          </a:prstGeom>
          <a:noFill/>
          <a:ln>
            <a:noFill/>
          </a:ln>
        </p:spPr>
        <p:txBody>
          <a:bodyPr anchor="b"/>
          <a:p>
            <a:pPr algn="r">
              <a:lnSpc>
                <a:spcPct val="100000"/>
              </a:lnSpc>
            </a:pPr>
            <a:fld id="{49694E41-EF73-4FEA-98DB-DA61FAE597B7}"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63" name="TextShape 2"/>
          <p:cNvSpPr txBox="1"/>
          <p:nvPr/>
        </p:nvSpPr>
        <p:spPr>
          <a:xfrm>
            <a:off x="3884760" y="8685360"/>
            <a:ext cx="2971440" cy="456840"/>
          </a:xfrm>
          <a:prstGeom prst="rect">
            <a:avLst/>
          </a:prstGeom>
          <a:noFill/>
          <a:ln>
            <a:noFill/>
          </a:ln>
        </p:spPr>
        <p:txBody>
          <a:bodyPr anchor="b"/>
          <a:p>
            <a:pPr algn="r">
              <a:lnSpc>
                <a:spcPct val="100000"/>
              </a:lnSpc>
            </a:pPr>
            <a:fld id="{01226D3C-F504-4583-BB28-F41032B9225C}"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65" name="TextShape 2"/>
          <p:cNvSpPr txBox="1"/>
          <p:nvPr/>
        </p:nvSpPr>
        <p:spPr>
          <a:xfrm>
            <a:off x="3884760" y="8685360"/>
            <a:ext cx="2971440" cy="456840"/>
          </a:xfrm>
          <a:prstGeom prst="rect">
            <a:avLst/>
          </a:prstGeom>
          <a:noFill/>
          <a:ln>
            <a:noFill/>
          </a:ln>
        </p:spPr>
        <p:txBody>
          <a:bodyPr anchor="b"/>
          <a:p>
            <a:pPr algn="r">
              <a:lnSpc>
                <a:spcPct val="100000"/>
              </a:lnSpc>
            </a:pPr>
            <a:fld id="{416BB672-6C15-40EF-82A5-ACE0D6005FBD}"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67" name="TextShape 2"/>
          <p:cNvSpPr txBox="1"/>
          <p:nvPr/>
        </p:nvSpPr>
        <p:spPr>
          <a:xfrm>
            <a:off x="3884760" y="8685360"/>
            <a:ext cx="2971440" cy="456840"/>
          </a:xfrm>
          <a:prstGeom prst="rect">
            <a:avLst/>
          </a:prstGeom>
          <a:noFill/>
          <a:ln>
            <a:noFill/>
          </a:ln>
        </p:spPr>
        <p:txBody>
          <a:bodyPr anchor="b"/>
          <a:p>
            <a:pPr algn="r">
              <a:lnSpc>
                <a:spcPct val="100000"/>
              </a:lnSpc>
            </a:pPr>
            <a:fld id="{4B60B4DF-D42B-49B1-8304-79F9996E98FE}"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69" name="TextShape 2"/>
          <p:cNvSpPr txBox="1"/>
          <p:nvPr/>
        </p:nvSpPr>
        <p:spPr>
          <a:xfrm>
            <a:off x="3884760" y="8685360"/>
            <a:ext cx="2971440" cy="456840"/>
          </a:xfrm>
          <a:prstGeom prst="rect">
            <a:avLst/>
          </a:prstGeom>
          <a:noFill/>
          <a:ln>
            <a:noFill/>
          </a:ln>
        </p:spPr>
        <p:txBody>
          <a:bodyPr anchor="b"/>
          <a:p>
            <a:pPr algn="r">
              <a:lnSpc>
                <a:spcPct val="100000"/>
              </a:lnSpc>
            </a:pPr>
            <a:fld id="{102DDD5D-CC25-4D11-8D63-0B25FDB60DE6}"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71" name="TextShape 2"/>
          <p:cNvSpPr txBox="1"/>
          <p:nvPr/>
        </p:nvSpPr>
        <p:spPr>
          <a:xfrm>
            <a:off x="3884760" y="8685360"/>
            <a:ext cx="2971440" cy="456840"/>
          </a:xfrm>
          <a:prstGeom prst="rect">
            <a:avLst/>
          </a:prstGeom>
          <a:noFill/>
          <a:ln>
            <a:noFill/>
          </a:ln>
        </p:spPr>
        <p:txBody>
          <a:bodyPr anchor="b"/>
          <a:p>
            <a:pPr algn="r">
              <a:lnSpc>
                <a:spcPct val="100000"/>
              </a:lnSpc>
            </a:pPr>
            <a:fld id="{6786CF10-03F0-446C-9CD8-FC738ED50C16}"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73" name="TextShape 2"/>
          <p:cNvSpPr txBox="1"/>
          <p:nvPr/>
        </p:nvSpPr>
        <p:spPr>
          <a:xfrm>
            <a:off x="3884760" y="8685360"/>
            <a:ext cx="2971440" cy="456840"/>
          </a:xfrm>
          <a:prstGeom prst="rect">
            <a:avLst/>
          </a:prstGeom>
          <a:noFill/>
          <a:ln>
            <a:noFill/>
          </a:ln>
        </p:spPr>
        <p:txBody>
          <a:bodyPr anchor="b"/>
          <a:p>
            <a:pPr algn="r">
              <a:lnSpc>
                <a:spcPct val="100000"/>
              </a:lnSpc>
            </a:pPr>
            <a:fld id="{FED9FAEC-BA7A-4E42-981F-E27F04D4769A}"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75" name="TextShape 2"/>
          <p:cNvSpPr txBox="1"/>
          <p:nvPr/>
        </p:nvSpPr>
        <p:spPr>
          <a:xfrm>
            <a:off x="3884760" y="8685360"/>
            <a:ext cx="2971440" cy="456840"/>
          </a:xfrm>
          <a:prstGeom prst="rect">
            <a:avLst/>
          </a:prstGeom>
          <a:noFill/>
          <a:ln>
            <a:noFill/>
          </a:ln>
        </p:spPr>
        <p:txBody>
          <a:bodyPr anchor="b"/>
          <a:p>
            <a:pPr algn="r">
              <a:lnSpc>
                <a:spcPct val="100000"/>
              </a:lnSpc>
            </a:pPr>
            <a:fld id="{4A7CF37C-21D2-4EFD-B8E6-BEE3DBE663E8}"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77" name="TextShape 2"/>
          <p:cNvSpPr txBox="1"/>
          <p:nvPr/>
        </p:nvSpPr>
        <p:spPr>
          <a:xfrm>
            <a:off x="3884760" y="8685360"/>
            <a:ext cx="2971440" cy="456840"/>
          </a:xfrm>
          <a:prstGeom prst="rect">
            <a:avLst/>
          </a:prstGeom>
          <a:noFill/>
          <a:ln>
            <a:noFill/>
          </a:ln>
        </p:spPr>
        <p:txBody>
          <a:bodyPr anchor="b"/>
          <a:p>
            <a:pPr algn="r">
              <a:lnSpc>
                <a:spcPct val="100000"/>
              </a:lnSpc>
            </a:pPr>
            <a:fld id="{E8E226FD-28EC-4FD9-B5E9-D035049528D4}"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79" name="TextShape 2"/>
          <p:cNvSpPr txBox="1"/>
          <p:nvPr/>
        </p:nvSpPr>
        <p:spPr>
          <a:xfrm>
            <a:off x="3884760" y="8685360"/>
            <a:ext cx="2971440" cy="456840"/>
          </a:xfrm>
          <a:prstGeom prst="rect">
            <a:avLst/>
          </a:prstGeom>
          <a:noFill/>
          <a:ln>
            <a:noFill/>
          </a:ln>
        </p:spPr>
        <p:txBody>
          <a:bodyPr anchor="b"/>
          <a:p>
            <a:pPr algn="r">
              <a:lnSpc>
                <a:spcPct val="100000"/>
              </a:lnSpc>
            </a:pPr>
            <a:fld id="{22232758-9CA9-43E9-94FD-7CA41173E463}"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81" name="TextShape 2"/>
          <p:cNvSpPr txBox="1"/>
          <p:nvPr/>
        </p:nvSpPr>
        <p:spPr>
          <a:xfrm>
            <a:off x="3884760" y="8685360"/>
            <a:ext cx="2971440" cy="456840"/>
          </a:xfrm>
          <a:prstGeom prst="rect">
            <a:avLst/>
          </a:prstGeom>
          <a:noFill/>
          <a:ln>
            <a:noFill/>
          </a:ln>
        </p:spPr>
        <p:txBody>
          <a:bodyPr anchor="b"/>
          <a:p>
            <a:pPr algn="r">
              <a:lnSpc>
                <a:spcPct val="100000"/>
              </a:lnSpc>
            </a:pPr>
            <a:fld id="{15E8369D-51FF-4DD5-8D8B-8004041250F2}"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83" name="TextShape 2"/>
          <p:cNvSpPr txBox="1"/>
          <p:nvPr/>
        </p:nvSpPr>
        <p:spPr>
          <a:xfrm>
            <a:off x="3884760" y="8685360"/>
            <a:ext cx="2971440" cy="456840"/>
          </a:xfrm>
          <a:prstGeom prst="rect">
            <a:avLst/>
          </a:prstGeom>
          <a:noFill/>
          <a:ln>
            <a:noFill/>
          </a:ln>
        </p:spPr>
        <p:txBody>
          <a:bodyPr anchor="b"/>
          <a:p>
            <a:pPr algn="r">
              <a:lnSpc>
                <a:spcPct val="100000"/>
              </a:lnSpc>
            </a:pPr>
            <a:fld id="{4DD31C60-4E1D-481E-A176-31B69390C2EF}"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85" name="TextShape 2"/>
          <p:cNvSpPr txBox="1"/>
          <p:nvPr/>
        </p:nvSpPr>
        <p:spPr>
          <a:xfrm>
            <a:off x="3884760" y="8685360"/>
            <a:ext cx="2971440" cy="456840"/>
          </a:xfrm>
          <a:prstGeom prst="rect">
            <a:avLst/>
          </a:prstGeom>
          <a:noFill/>
          <a:ln>
            <a:noFill/>
          </a:ln>
        </p:spPr>
        <p:txBody>
          <a:bodyPr anchor="b"/>
          <a:p>
            <a:pPr algn="r">
              <a:lnSpc>
                <a:spcPct val="100000"/>
              </a:lnSpc>
            </a:pPr>
            <a:fld id="{B15156EB-3C90-464C-B378-786134730119}"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87" name="TextShape 2"/>
          <p:cNvSpPr txBox="1"/>
          <p:nvPr/>
        </p:nvSpPr>
        <p:spPr>
          <a:xfrm>
            <a:off x="3884760" y="8685360"/>
            <a:ext cx="2971440" cy="456840"/>
          </a:xfrm>
          <a:prstGeom prst="rect">
            <a:avLst/>
          </a:prstGeom>
          <a:noFill/>
          <a:ln>
            <a:noFill/>
          </a:ln>
        </p:spPr>
        <p:txBody>
          <a:bodyPr anchor="b"/>
          <a:p>
            <a:pPr algn="r">
              <a:lnSpc>
                <a:spcPct val="100000"/>
              </a:lnSpc>
            </a:pPr>
            <a:fld id="{14128DEB-704E-4223-A098-91B372160275}"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89" name="TextShape 2"/>
          <p:cNvSpPr txBox="1"/>
          <p:nvPr/>
        </p:nvSpPr>
        <p:spPr>
          <a:xfrm>
            <a:off x="3884760" y="8685360"/>
            <a:ext cx="2971440" cy="456840"/>
          </a:xfrm>
          <a:prstGeom prst="rect">
            <a:avLst/>
          </a:prstGeom>
          <a:noFill/>
          <a:ln>
            <a:noFill/>
          </a:ln>
        </p:spPr>
        <p:txBody>
          <a:bodyPr anchor="b"/>
          <a:p>
            <a:pPr algn="r">
              <a:lnSpc>
                <a:spcPct val="100000"/>
              </a:lnSpc>
            </a:pPr>
            <a:fld id="{1AA4E139-1AE7-408C-9C54-177DE29F4426}"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91" name="TextShape 2"/>
          <p:cNvSpPr txBox="1"/>
          <p:nvPr/>
        </p:nvSpPr>
        <p:spPr>
          <a:xfrm>
            <a:off x="3884760" y="8685360"/>
            <a:ext cx="2971440" cy="456840"/>
          </a:xfrm>
          <a:prstGeom prst="rect">
            <a:avLst/>
          </a:prstGeom>
          <a:noFill/>
          <a:ln>
            <a:noFill/>
          </a:ln>
        </p:spPr>
        <p:txBody>
          <a:bodyPr anchor="b"/>
          <a:p>
            <a:pPr algn="r">
              <a:lnSpc>
                <a:spcPct val="100000"/>
              </a:lnSpc>
            </a:pPr>
            <a:fld id="{26A780F7-1EBA-4459-B794-962BD853A0B0}"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93" name="TextShape 2"/>
          <p:cNvSpPr txBox="1"/>
          <p:nvPr/>
        </p:nvSpPr>
        <p:spPr>
          <a:xfrm>
            <a:off x="3884760" y="8685360"/>
            <a:ext cx="2971440" cy="456840"/>
          </a:xfrm>
          <a:prstGeom prst="rect">
            <a:avLst/>
          </a:prstGeom>
          <a:noFill/>
          <a:ln>
            <a:noFill/>
          </a:ln>
        </p:spPr>
        <p:txBody>
          <a:bodyPr anchor="b"/>
          <a:p>
            <a:pPr algn="r">
              <a:lnSpc>
                <a:spcPct val="100000"/>
              </a:lnSpc>
            </a:pPr>
            <a:fld id="{C78FFEC3-2F41-41A5-A83F-C54B48D78CB8}"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95" name="TextShape 2"/>
          <p:cNvSpPr txBox="1"/>
          <p:nvPr/>
        </p:nvSpPr>
        <p:spPr>
          <a:xfrm>
            <a:off x="3884760" y="8685360"/>
            <a:ext cx="2971440" cy="456840"/>
          </a:xfrm>
          <a:prstGeom prst="rect">
            <a:avLst/>
          </a:prstGeom>
          <a:noFill/>
          <a:ln>
            <a:noFill/>
          </a:ln>
        </p:spPr>
        <p:txBody>
          <a:bodyPr anchor="b"/>
          <a:p>
            <a:pPr algn="r">
              <a:lnSpc>
                <a:spcPct val="100000"/>
              </a:lnSpc>
            </a:pPr>
            <a:fld id="{CD16979B-27F9-4E7C-BC5E-285DF6ABABF0}"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97" name="TextShape 2"/>
          <p:cNvSpPr txBox="1"/>
          <p:nvPr/>
        </p:nvSpPr>
        <p:spPr>
          <a:xfrm>
            <a:off x="3884760" y="8685360"/>
            <a:ext cx="2971440" cy="456840"/>
          </a:xfrm>
          <a:prstGeom prst="rect">
            <a:avLst/>
          </a:prstGeom>
          <a:noFill/>
          <a:ln>
            <a:noFill/>
          </a:ln>
        </p:spPr>
        <p:txBody>
          <a:bodyPr anchor="b"/>
          <a:p>
            <a:pPr algn="r">
              <a:lnSpc>
                <a:spcPct val="100000"/>
              </a:lnSpc>
            </a:pPr>
            <a:fld id="{7581BCB4-47D4-483E-A2DA-B61BFEF7FE8C}"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299" name="TextShape 2"/>
          <p:cNvSpPr txBox="1"/>
          <p:nvPr/>
        </p:nvSpPr>
        <p:spPr>
          <a:xfrm>
            <a:off x="3884760" y="8685360"/>
            <a:ext cx="2971440" cy="456840"/>
          </a:xfrm>
          <a:prstGeom prst="rect">
            <a:avLst/>
          </a:prstGeom>
          <a:noFill/>
          <a:ln>
            <a:noFill/>
          </a:ln>
        </p:spPr>
        <p:txBody>
          <a:bodyPr anchor="b"/>
          <a:p>
            <a:pPr algn="r">
              <a:lnSpc>
                <a:spcPct val="100000"/>
              </a:lnSpc>
            </a:pPr>
            <a:fld id="{6F8F9F45-BE6C-4465-9212-39D4783E5D51}"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01" name="TextShape 2"/>
          <p:cNvSpPr txBox="1"/>
          <p:nvPr/>
        </p:nvSpPr>
        <p:spPr>
          <a:xfrm>
            <a:off x="3884760" y="8685360"/>
            <a:ext cx="2971440" cy="456840"/>
          </a:xfrm>
          <a:prstGeom prst="rect">
            <a:avLst/>
          </a:prstGeom>
          <a:noFill/>
          <a:ln>
            <a:noFill/>
          </a:ln>
        </p:spPr>
        <p:txBody>
          <a:bodyPr anchor="b"/>
          <a:p>
            <a:pPr algn="r">
              <a:lnSpc>
                <a:spcPct val="100000"/>
              </a:lnSpc>
            </a:pPr>
            <a:fld id="{6E1D0DAA-B74F-4C59-AD01-642F81D76821}"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03" name="TextShape 2"/>
          <p:cNvSpPr txBox="1"/>
          <p:nvPr/>
        </p:nvSpPr>
        <p:spPr>
          <a:xfrm>
            <a:off x="3884760" y="8685360"/>
            <a:ext cx="2971440" cy="456840"/>
          </a:xfrm>
          <a:prstGeom prst="rect">
            <a:avLst/>
          </a:prstGeom>
          <a:noFill/>
          <a:ln>
            <a:noFill/>
          </a:ln>
        </p:spPr>
        <p:txBody>
          <a:bodyPr anchor="b"/>
          <a:p>
            <a:pPr algn="r">
              <a:lnSpc>
                <a:spcPct val="100000"/>
              </a:lnSpc>
            </a:pPr>
            <a:fld id="{FE7FE7F3-8C80-4563-BC4F-E13733A789EA}"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05" name="TextShape 2"/>
          <p:cNvSpPr txBox="1"/>
          <p:nvPr/>
        </p:nvSpPr>
        <p:spPr>
          <a:xfrm>
            <a:off x="3884760" y="8685360"/>
            <a:ext cx="2971440" cy="456840"/>
          </a:xfrm>
          <a:prstGeom prst="rect">
            <a:avLst/>
          </a:prstGeom>
          <a:noFill/>
          <a:ln>
            <a:noFill/>
          </a:ln>
        </p:spPr>
        <p:txBody>
          <a:bodyPr anchor="b"/>
          <a:p>
            <a:pPr algn="r">
              <a:lnSpc>
                <a:spcPct val="100000"/>
              </a:lnSpc>
            </a:pPr>
            <a:fld id="{889887F7-40C9-49C5-8DEE-4C80D6D6E519}"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07" name="TextShape 2"/>
          <p:cNvSpPr txBox="1"/>
          <p:nvPr/>
        </p:nvSpPr>
        <p:spPr>
          <a:xfrm>
            <a:off x="3884760" y="8685360"/>
            <a:ext cx="2971440" cy="456840"/>
          </a:xfrm>
          <a:prstGeom prst="rect">
            <a:avLst/>
          </a:prstGeom>
          <a:noFill/>
          <a:ln>
            <a:noFill/>
          </a:ln>
        </p:spPr>
        <p:txBody>
          <a:bodyPr anchor="b"/>
          <a:p>
            <a:pPr algn="r">
              <a:lnSpc>
                <a:spcPct val="100000"/>
              </a:lnSpc>
            </a:pPr>
            <a:fld id="{A0764C31-6B09-4C17-BC09-18A192731AD9}"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09" name="TextShape 2"/>
          <p:cNvSpPr txBox="1"/>
          <p:nvPr/>
        </p:nvSpPr>
        <p:spPr>
          <a:xfrm>
            <a:off x="3884760" y="8685360"/>
            <a:ext cx="2971440" cy="456840"/>
          </a:xfrm>
          <a:prstGeom prst="rect">
            <a:avLst/>
          </a:prstGeom>
          <a:noFill/>
          <a:ln>
            <a:noFill/>
          </a:ln>
        </p:spPr>
        <p:txBody>
          <a:bodyPr anchor="b"/>
          <a:p>
            <a:pPr algn="r">
              <a:lnSpc>
                <a:spcPct val="100000"/>
              </a:lnSpc>
            </a:pPr>
            <a:fld id="{01D8E1D7-FFB8-4833-BD89-64281078EB84}"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1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11" name="TextShape 2"/>
          <p:cNvSpPr txBox="1"/>
          <p:nvPr/>
        </p:nvSpPr>
        <p:spPr>
          <a:xfrm>
            <a:off x="3884760" y="8685360"/>
            <a:ext cx="2971440" cy="456840"/>
          </a:xfrm>
          <a:prstGeom prst="rect">
            <a:avLst/>
          </a:prstGeom>
          <a:noFill/>
          <a:ln>
            <a:noFill/>
          </a:ln>
        </p:spPr>
        <p:txBody>
          <a:bodyPr anchor="b"/>
          <a:p>
            <a:pPr algn="r">
              <a:lnSpc>
                <a:spcPct val="100000"/>
              </a:lnSpc>
            </a:pPr>
            <a:fld id="{5DE2FC98-5A83-4107-A8FE-675A9F6789BF}"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1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13" name="TextShape 2"/>
          <p:cNvSpPr txBox="1"/>
          <p:nvPr/>
        </p:nvSpPr>
        <p:spPr>
          <a:xfrm>
            <a:off x="3884760" y="8685360"/>
            <a:ext cx="2971440" cy="456840"/>
          </a:xfrm>
          <a:prstGeom prst="rect">
            <a:avLst/>
          </a:prstGeom>
          <a:noFill/>
          <a:ln>
            <a:noFill/>
          </a:ln>
        </p:spPr>
        <p:txBody>
          <a:bodyPr anchor="b"/>
          <a:p>
            <a:pPr algn="r">
              <a:lnSpc>
                <a:spcPct val="100000"/>
              </a:lnSpc>
            </a:pPr>
            <a:fld id="{CE9B3672-918B-4601-A683-F019D4178A73}"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1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15" name="TextShape 2"/>
          <p:cNvSpPr txBox="1"/>
          <p:nvPr/>
        </p:nvSpPr>
        <p:spPr>
          <a:xfrm>
            <a:off x="3884760" y="8685360"/>
            <a:ext cx="2971440" cy="456840"/>
          </a:xfrm>
          <a:prstGeom prst="rect">
            <a:avLst/>
          </a:prstGeom>
          <a:noFill/>
          <a:ln>
            <a:noFill/>
          </a:ln>
        </p:spPr>
        <p:txBody>
          <a:bodyPr anchor="b"/>
          <a:p>
            <a:pPr algn="r">
              <a:lnSpc>
                <a:spcPct val="100000"/>
              </a:lnSpc>
            </a:pPr>
            <a:fld id="{D7C3A968-EDB6-4D8A-8F09-8BD66E2B11C4}"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1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17" name="TextShape 2"/>
          <p:cNvSpPr txBox="1"/>
          <p:nvPr/>
        </p:nvSpPr>
        <p:spPr>
          <a:xfrm>
            <a:off x="3884760" y="8685360"/>
            <a:ext cx="2971440" cy="456840"/>
          </a:xfrm>
          <a:prstGeom prst="rect">
            <a:avLst/>
          </a:prstGeom>
          <a:noFill/>
          <a:ln>
            <a:noFill/>
          </a:ln>
        </p:spPr>
        <p:txBody>
          <a:bodyPr anchor="b"/>
          <a:p>
            <a:pPr algn="r">
              <a:lnSpc>
                <a:spcPct val="100000"/>
              </a:lnSpc>
            </a:pPr>
            <a:fld id="{2D6713F2-8C1B-48B5-8672-CDE11279702F}"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1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19" name="TextShape 2"/>
          <p:cNvSpPr txBox="1"/>
          <p:nvPr/>
        </p:nvSpPr>
        <p:spPr>
          <a:xfrm>
            <a:off x="3884760" y="8685360"/>
            <a:ext cx="2971440" cy="456840"/>
          </a:xfrm>
          <a:prstGeom prst="rect">
            <a:avLst/>
          </a:prstGeom>
          <a:noFill/>
          <a:ln>
            <a:noFill/>
          </a:ln>
        </p:spPr>
        <p:txBody>
          <a:bodyPr anchor="b"/>
          <a:p>
            <a:pPr algn="r">
              <a:lnSpc>
                <a:spcPct val="100000"/>
              </a:lnSpc>
            </a:pPr>
            <a:fld id="{C26C9618-D872-4110-8802-49CD280A277F}"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2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21" name="TextShape 2"/>
          <p:cNvSpPr txBox="1"/>
          <p:nvPr/>
        </p:nvSpPr>
        <p:spPr>
          <a:xfrm>
            <a:off x="3884760" y="8685360"/>
            <a:ext cx="2971440" cy="456840"/>
          </a:xfrm>
          <a:prstGeom prst="rect">
            <a:avLst/>
          </a:prstGeom>
          <a:noFill/>
          <a:ln>
            <a:noFill/>
          </a:ln>
        </p:spPr>
        <p:txBody>
          <a:bodyPr anchor="b"/>
          <a:p>
            <a:pPr algn="r">
              <a:lnSpc>
                <a:spcPct val="100000"/>
              </a:lnSpc>
            </a:pPr>
            <a:fld id="{81B826ED-7D1A-454A-AD3D-FA2018BDA1F7}"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2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23" name="TextShape 2"/>
          <p:cNvSpPr txBox="1"/>
          <p:nvPr/>
        </p:nvSpPr>
        <p:spPr>
          <a:xfrm>
            <a:off x="3884760" y="8685360"/>
            <a:ext cx="2971440" cy="456840"/>
          </a:xfrm>
          <a:prstGeom prst="rect">
            <a:avLst/>
          </a:prstGeom>
          <a:noFill/>
          <a:ln>
            <a:noFill/>
          </a:ln>
        </p:spPr>
        <p:txBody>
          <a:bodyPr anchor="b"/>
          <a:p>
            <a:pPr algn="r">
              <a:lnSpc>
                <a:spcPct val="100000"/>
              </a:lnSpc>
            </a:pPr>
            <a:fld id="{B9006EE1-6273-41B3-9919-5ADDEF200CCE}"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2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25" name="TextShape 2"/>
          <p:cNvSpPr txBox="1"/>
          <p:nvPr/>
        </p:nvSpPr>
        <p:spPr>
          <a:xfrm>
            <a:off x="3884760" y="8685360"/>
            <a:ext cx="2971440" cy="456840"/>
          </a:xfrm>
          <a:prstGeom prst="rect">
            <a:avLst/>
          </a:prstGeom>
          <a:noFill/>
          <a:ln>
            <a:noFill/>
          </a:ln>
        </p:spPr>
        <p:txBody>
          <a:bodyPr anchor="b"/>
          <a:p>
            <a:pPr algn="r">
              <a:lnSpc>
                <a:spcPct val="100000"/>
              </a:lnSpc>
            </a:pPr>
            <a:fld id="{01EA6A5B-2178-4969-8A6A-602FF9F8D813}"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2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27" name="TextShape 2"/>
          <p:cNvSpPr txBox="1"/>
          <p:nvPr/>
        </p:nvSpPr>
        <p:spPr>
          <a:xfrm>
            <a:off x="3884760" y="8685360"/>
            <a:ext cx="2971440" cy="456840"/>
          </a:xfrm>
          <a:prstGeom prst="rect">
            <a:avLst/>
          </a:prstGeom>
          <a:noFill/>
          <a:ln>
            <a:noFill/>
          </a:ln>
        </p:spPr>
        <p:txBody>
          <a:bodyPr anchor="b"/>
          <a:p>
            <a:pPr algn="r">
              <a:lnSpc>
                <a:spcPct val="100000"/>
              </a:lnSpc>
            </a:pPr>
            <a:fld id="{6F9415F5-A957-462C-9F64-6358CCF8ED86}"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2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29" name="TextShape 2"/>
          <p:cNvSpPr txBox="1"/>
          <p:nvPr/>
        </p:nvSpPr>
        <p:spPr>
          <a:xfrm>
            <a:off x="3884760" y="8685360"/>
            <a:ext cx="2971440" cy="456840"/>
          </a:xfrm>
          <a:prstGeom prst="rect">
            <a:avLst/>
          </a:prstGeom>
          <a:noFill/>
          <a:ln>
            <a:noFill/>
          </a:ln>
        </p:spPr>
        <p:txBody>
          <a:bodyPr anchor="b"/>
          <a:p>
            <a:pPr algn="r">
              <a:lnSpc>
                <a:spcPct val="100000"/>
              </a:lnSpc>
            </a:pPr>
            <a:fld id="{ECFF8646-D0B2-4B91-A34F-A28346C76404}"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3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31" name="TextShape 2"/>
          <p:cNvSpPr txBox="1"/>
          <p:nvPr/>
        </p:nvSpPr>
        <p:spPr>
          <a:xfrm>
            <a:off x="3884760" y="8685360"/>
            <a:ext cx="2971440" cy="456840"/>
          </a:xfrm>
          <a:prstGeom prst="rect">
            <a:avLst/>
          </a:prstGeom>
          <a:noFill/>
          <a:ln>
            <a:noFill/>
          </a:ln>
        </p:spPr>
        <p:txBody>
          <a:bodyPr anchor="b"/>
          <a:p>
            <a:pPr algn="r">
              <a:lnSpc>
                <a:spcPct val="100000"/>
              </a:lnSpc>
            </a:pPr>
            <a:fld id="{CDEC28CA-F7FE-4F9C-B99F-FE0B1FC39EBF}"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3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33" name="TextShape 2"/>
          <p:cNvSpPr txBox="1"/>
          <p:nvPr/>
        </p:nvSpPr>
        <p:spPr>
          <a:xfrm>
            <a:off x="3884760" y="8685360"/>
            <a:ext cx="2971440" cy="456840"/>
          </a:xfrm>
          <a:prstGeom prst="rect">
            <a:avLst/>
          </a:prstGeom>
          <a:noFill/>
          <a:ln>
            <a:noFill/>
          </a:ln>
        </p:spPr>
        <p:txBody>
          <a:bodyPr anchor="b"/>
          <a:p>
            <a:pPr algn="r">
              <a:lnSpc>
                <a:spcPct val="100000"/>
              </a:lnSpc>
            </a:pPr>
            <a:fld id="{573DC1BC-7969-4C9D-BABE-D4026F8BADBC}"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3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35" name="TextShape 2"/>
          <p:cNvSpPr txBox="1"/>
          <p:nvPr/>
        </p:nvSpPr>
        <p:spPr>
          <a:xfrm>
            <a:off x="3884760" y="8685360"/>
            <a:ext cx="2971440" cy="456840"/>
          </a:xfrm>
          <a:prstGeom prst="rect">
            <a:avLst/>
          </a:prstGeom>
          <a:noFill/>
          <a:ln>
            <a:noFill/>
          </a:ln>
        </p:spPr>
        <p:txBody>
          <a:bodyPr anchor="b"/>
          <a:p>
            <a:pPr algn="r">
              <a:lnSpc>
                <a:spcPct val="100000"/>
              </a:lnSpc>
            </a:pPr>
            <a:fld id="{877D185E-0AA4-49B6-A5FD-FA62928ABB42}"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3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37" name="TextShape 2"/>
          <p:cNvSpPr txBox="1"/>
          <p:nvPr/>
        </p:nvSpPr>
        <p:spPr>
          <a:xfrm>
            <a:off x="3884760" y="8685360"/>
            <a:ext cx="2971440" cy="456840"/>
          </a:xfrm>
          <a:prstGeom prst="rect">
            <a:avLst/>
          </a:prstGeom>
          <a:noFill/>
          <a:ln>
            <a:noFill/>
          </a:ln>
        </p:spPr>
        <p:txBody>
          <a:bodyPr anchor="b"/>
          <a:p>
            <a:pPr algn="r">
              <a:lnSpc>
                <a:spcPct val="100000"/>
              </a:lnSpc>
            </a:pPr>
            <a:fld id="{F4C8922A-823A-430D-9D3D-5CA80177D0A5}"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3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39" name="TextShape 2"/>
          <p:cNvSpPr txBox="1"/>
          <p:nvPr/>
        </p:nvSpPr>
        <p:spPr>
          <a:xfrm>
            <a:off x="3884760" y="8685360"/>
            <a:ext cx="2971440" cy="456840"/>
          </a:xfrm>
          <a:prstGeom prst="rect">
            <a:avLst/>
          </a:prstGeom>
          <a:noFill/>
          <a:ln>
            <a:noFill/>
          </a:ln>
        </p:spPr>
        <p:txBody>
          <a:bodyPr anchor="b"/>
          <a:p>
            <a:pPr algn="r">
              <a:lnSpc>
                <a:spcPct val="100000"/>
              </a:lnSpc>
            </a:pPr>
            <a:fld id="{D719179A-F8B1-41AE-A994-250F77CF888C}"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4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41" name="TextShape 2"/>
          <p:cNvSpPr txBox="1"/>
          <p:nvPr/>
        </p:nvSpPr>
        <p:spPr>
          <a:xfrm>
            <a:off x="3884760" y="8685360"/>
            <a:ext cx="2971440" cy="456840"/>
          </a:xfrm>
          <a:prstGeom prst="rect">
            <a:avLst/>
          </a:prstGeom>
          <a:noFill/>
          <a:ln>
            <a:noFill/>
          </a:ln>
        </p:spPr>
        <p:txBody>
          <a:bodyPr anchor="b"/>
          <a:p>
            <a:pPr algn="r">
              <a:lnSpc>
                <a:spcPct val="100000"/>
              </a:lnSpc>
            </a:pPr>
            <a:fld id="{C1BD16EE-F813-4FF9-BC56-2DD072E1D7BA}"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4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43" name="TextShape 2"/>
          <p:cNvSpPr txBox="1"/>
          <p:nvPr/>
        </p:nvSpPr>
        <p:spPr>
          <a:xfrm>
            <a:off x="3884760" y="8685360"/>
            <a:ext cx="2971440" cy="456840"/>
          </a:xfrm>
          <a:prstGeom prst="rect">
            <a:avLst/>
          </a:prstGeom>
          <a:noFill/>
          <a:ln>
            <a:noFill/>
          </a:ln>
        </p:spPr>
        <p:txBody>
          <a:bodyPr anchor="b"/>
          <a:p>
            <a:pPr algn="r">
              <a:lnSpc>
                <a:spcPct val="100000"/>
              </a:lnSpc>
            </a:pPr>
            <a:fld id="{995E2426-D496-41DA-AFC1-31517EEA28FF}"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4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45" name="TextShape 2"/>
          <p:cNvSpPr txBox="1"/>
          <p:nvPr/>
        </p:nvSpPr>
        <p:spPr>
          <a:xfrm>
            <a:off x="3884760" y="8685360"/>
            <a:ext cx="2971440" cy="456840"/>
          </a:xfrm>
          <a:prstGeom prst="rect">
            <a:avLst/>
          </a:prstGeom>
          <a:noFill/>
          <a:ln>
            <a:noFill/>
          </a:ln>
        </p:spPr>
        <p:txBody>
          <a:bodyPr anchor="b"/>
          <a:p>
            <a:pPr algn="r">
              <a:lnSpc>
                <a:spcPct val="100000"/>
              </a:lnSpc>
            </a:pPr>
            <a:fld id="{CF41D46E-5A06-4D00-971A-5DFED7AA1FFD}"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2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4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47" name="TextShape 2"/>
          <p:cNvSpPr txBox="1"/>
          <p:nvPr/>
        </p:nvSpPr>
        <p:spPr>
          <a:xfrm>
            <a:off x="3884760" y="8685360"/>
            <a:ext cx="2971440" cy="456840"/>
          </a:xfrm>
          <a:prstGeom prst="rect">
            <a:avLst/>
          </a:prstGeom>
          <a:noFill/>
          <a:ln>
            <a:noFill/>
          </a:ln>
        </p:spPr>
        <p:txBody>
          <a:bodyPr anchor="b"/>
          <a:p>
            <a:pPr algn="r">
              <a:lnSpc>
                <a:spcPct val="100000"/>
              </a:lnSpc>
            </a:pPr>
            <a:fld id="{4580EA56-7D3C-4775-A2C5-F383B13FFCDF}"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4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49" name="TextShape 2"/>
          <p:cNvSpPr txBox="1"/>
          <p:nvPr/>
        </p:nvSpPr>
        <p:spPr>
          <a:xfrm>
            <a:off x="3884760" y="8685360"/>
            <a:ext cx="2971440" cy="456840"/>
          </a:xfrm>
          <a:prstGeom prst="rect">
            <a:avLst/>
          </a:prstGeom>
          <a:noFill/>
          <a:ln>
            <a:noFill/>
          </a:ln>
        </p:spPr>
        <p:txBody>
          <a:bodyPr anchor="b"/>
          <a:p>
            <a:pPr algn="r">
              <a:lnSpc>
                <a:spcPct val="100000"/>
              </a:lnSpc>
            </a:pPr>
            <a:fld id="{C8091786-E18F-463D-8764-10E3570684C5}"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2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5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51" name="TextShape 2"/>
          <p:cNvSpPr txBox="1"/>
          <p:nvPr/>
        </p:nvSpPr>
        <p:spPr>
          <a:xfrm>
            <a:off x="3884760" y="8685360"/>
            <a:ext cx="2971440" cy="456840"/>
          </a:xfrm>
          <a:prstGeom prst="rect">
            <a:avLst/>
          </a:prstGeom>
          <a:noFill/>
          <a:ln>
            <a:noFill/>
          </a:ln>
        </p:spPr>
        <p:txBody>
          <a:bodyPr anchor="b"/>
          <a:p>
            <a:pPr algn="r">
              <a:lnSpc>
                <a:spcPct val="100000"/>
              </a:lnSpc>
            </a:pPr>
            <a:fld id="{8473EF9E-A3DC-4EE4-92CA-3B3387B23D1A}"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2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5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53" name="TextShape 2"/>
          <p:cNvSpPr txBox="1"/>
          <p:nvPr/>
        </p:nvSpPr>
        <p:spPr>
          <a:xfrm>
            <a:off x="3884760" y="8685360"/>
            <a:ext cx="2971440" cy="456840"/>
          </a:xfrm>
          <a:prstGeom prst="rect">
            <a:avLst/>
          </a:prstGeom>
          <a:noFill/>
          <a:ln>
            <a:noFill/>
          </a:ln>
        </p:spPr>
        <p:txBody>
          <a:bodyPr anchor="b"/>
          <a:p>
            <a:pPr algn="r">
              <a:lnSpc>
                <a:spcPct val="100000"/>
              </a:lnSpc>
            </a:pPr>
            <a:fld id="{7BB4F76C-EA58-4576-9C56-3B7FC4079418}"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2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5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55" name="TextShape 2"/>
          <p:cNvSpPr txBox="1"/>
          <p:nvPr/>
        </p:nvSpPr>
        <p:spPr>
          <a:xfrm>
            <a:off x="3884760" y="8685360"/>
            <a:ext cx="2971440" cy="456840"/>
          </a:xfrm>
          <a:prstGeom prst="rect">
            <a:avLst/>
          </a:prstGeom>
          <a:noFill/>
          <a:ln>
            <a:noFill/>
          </a:ln>
        </p:spPr>
        <p:txBody>
          <a:bodyPr anchor="b"/>
          <a:p>
            <a:pPr algn="r">
              <a:lnSpc>
                <a:spcPct val="100000"/>
              </a:lnSpc>
            </a:pPr>
            <a:fld id="{14F9F0AD-922A-4B1A-8721-B717CD0117F4}"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2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5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57" name="TextShape 2"/>
          <p:cNvSpPr txBox="1"/>
          <p:nvPr/>
        </p:nvSpPr>
        <p:spPr>
          <a:xfrm>
            <a:off x="3884760" y="8685360"/>
            <a:ext cx="2971440" cy="456840"/>
          </a:xfrm>
          <a:prstGeom prst="rect">
            <a:avLst/>
          </a:prstGeom>
          <a:noFill/>
          <a:ln>
            <a:noFill/>
          </a:ln>
        </p:spPr>
        <p:txBody>
          <a:bodyPr anchor="b"/>
          <a:p>
            <a:pPr algn="r">
              <a:lnSpc>
                <a:spcPct val="100000"/>
              </a:lnSpc>
            </a:pPr>
            <a:fld id="{29AE3CE8-B2B3-4552-A142-5473CC3D9EDF}"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2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5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59" name="TextShape 2"/>
          <p:cNvSpPr txBox="1"/>
          <p:nvPr/>
        </p:nvSpPr>
        <p:spPr>
          <a:xfrm>
            <a:off x="3884760" y="8685360"/>
            <a:ext cx="2971440" cy="456840"/>
          </a:xfrm>
          <a:prstGeom prst="rect">
            <a:avLst/>
          </a:prstGeom>
          <a:noFill/>
          <a:ln>
            <a:noFill/>
          </a:ln>
        </p:spPr>
        <p:txBody>
          <a:bodyPr anchor="b"/>
          <a:p>
            <a:pPr algn="r">
              <a:lnSpc>
                <a:spcPct val="100000"/>
              </a:lnSpc>
            </a:pPr>
            <a:fld id="{AD41B040-F6C3-40A9-BE0E-0E32DA919E4F}"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2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6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61" name="TextShape 2"/>
          <p:cNvSpPr txBox="1"/>
          <p:nvPr/>
        </p:nvSpPr>
        <p:spPr>
          <a:xfrm>
            <a:off x="3884760" y="8685360"/>
            <a:ext cx="2971440" cy="456840"/>
          </a:xfrm>
          <a:prstGeom prst="rect">
            <a:avLst/>
          </a:prstGeom>
          <a:noFill/>
          <a:ln>
            <a:noFill/>
          </a:ln>
        </p:spPr>
        <p:txBody>
          <a:bodyPr anchor="b"/>
          <a:p>
            <a:pPr algn="r">
              <a:lnSpc>
                <a:spcPct val="100000"/>
              </a:lnSpc>
            </a:pPr>
            <a:fld id="{8336712D-D499-47E7-B512-5EF8F5F0D27B}"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2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6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63" name="TextShape 2"/>
          <p:cNvSpPr txBox="1"/>
          <p:nvPr/>
        </p:nvSpPr>
        <p:spPr>
          <a:xfrm>
            <a:off x="3884760" y="8685360"/>
            <a:ext cx="2971440" cy="456840"/>
          </a:xfrm>
          <a:prstGeom prst="rect">
            <a:avLst/>
          </a:prstGeom>
          <a:noFill/>
          <a:ln>
            <a:noFill/>
          </a:ln>
        </p:spPr>
        <p:txBody>
          <a:bodyPr anchor="b"/>
          <a:p>
            <a:pPr algn="r">
              <a:lnSpc>
                <a:spcPct val="100000"/>
              </a:lnSpc>
            </a:pPr>
            <a:fld id="{74DCC69E-9309-4DD8-ACA6-40ACA0B46E0F}"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3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6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65" name="TextShape 2"/>
          <p:cNvSpPr txBox="1"/>
          <p:nvPr/>
        </p:nvSpPr>
        <p:spPr>
          <a:xfrm>
            <a:off x="3884760" y="8685360"/>
            <a:ext cx="2971440" cy="456840"/>
          </a:xfrm>
          <a:prstGeom prst="rect">
            <a:avLst/>
          </a:prstGeom>
          <a:noFill/>
          <a:ln>
            <a:noFill/>
          </a:ln>
        </p:spPr>
        <p:txBody>
          <a:bodyPr anchor="b"/>
          <a:p>
            <a:pPr algn="r">
              <a:lnSpc>
                <a:spcPct val="100000"/>
              </a:lnSpc>
            </a:pPr>
            <a:fld id="{E2C2FFC8-05BF-4D1F-9DE9-5A4089080393}"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3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6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67" name="TextShape 2"/>
          <p:cNvSpPr txBox="1"/>
          <p:nvPr/>
        </p:nvSpPr>
        <p:spPr>
          <a:xfrm>
            <a:off x="3884760" y="8685360"/>
            <a:ext cx="2971440" cy="456840"/>
          </a:xfrm>
          <a:prstGeom prst="rect">
            <a:avLst/>
          </a:prstGeom>
          <a:noFill/>
          <a:ln>
            <a:noFill/>
          </a:ln>
        </p:spPr>
        <p:txBody>
          <a:bodyPr anchor="b"/>
          <a:p>
            <a:pPr algn="r">
              <a:lnSpc>
                <a:spcPct val="100000"/>
              </a:lnSpc>
            </a:pPr>
            <a:fld id="{F8651D84-9A0D-4A88-9D45-81662EF14259}"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3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6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69" name="TextShape 2"/>
          <p:cNvSpPr txBox="1"/>
          <p:nvPr/>
        </p:nvSpPr>
        <p:spPr>
          <a:xfrm>
            <a:off x="3884760" y="8685360"/>
            <a:ext cx="2971440" cy="456840"/>
          </a:xfrm>
          <a:prstGeom prst="rect">
            <a:avLst/>
          </a:prstGeom>
          <a:noFill/>
          <a:ln>
            <a:noFill/>
          </a:ln>
        </p:spPr>
        <p:txBody>
          <a:bodyPr anchor="b"/>
          <a:p>
            <a:pPr algn="r">
              <a:lnSpc>
                <a:spcPct val="100000"/>
              </a:lnSpc>
            </a:pPr>
            <a:fld id="{B37F4BC2-105F-4DED-A40A-97AE4E80193A}"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3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71" name="TextShape 2"/>
          <p:cNvSpPr txBox="1"/>
          <p:nvPr/>
        </p:nvSpPr>
        <p:spPr>
          <a:xfrm>
            <a:off x="3884760" y="8685360"/>
            <a:ext cx="2971440" cy="456840"/>
          </a:xfrm>
          <a:prstGeom prst="rect">
            <a:avLst/>
          </a:prstGeom>
          <a:noFill/>
          <a:ln>
            <a:noFill/>
          </a:ln>
        </p:spPr>
        <p:txBody>
          <a:bodyPr anchor="b"/>
          <a:p>
            <a:pPr algn="r">
              <a:lnSpc>
                <a:spcPct val="100000"/>
              </a:lnSpc>
            </a:pPr>
            <a:fld id="{E9575423-1F3C-4D9F-AECE-E0A4B727E5C1}"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3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73" name="TextShape 2"/>
          <p:cNvSpPr txBox="1"/>
          <p:nvPr/>
        </p:nvSpPr>
        <p:spPr>
          <a:xfrm>
            <a:off x="3884760" y="8685360"/>
            <a:ext cx="2971440" cy="456840"/>
          </a:xfrm>
          <a:prstGeom prst="rect">
            <a:avLst/>
          </a:prstGeom>
          <a:noFill/>
          <a:ln>
            <a:noFill/>
          </a:ln>
        </p:spPr>
        <p:txBody>
          <a:bodyPr anchor="b"/>
          <a:p>
            <a:pPr algn="r">
              <a:lnSpc>
                <a:spcPct val="100000"/>
              </a:lnSpc>
            </a:pPr>
            <a:fld id="{B2FAA85C-4631-4E89-A3F5-059C016ECB11}"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3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75" name="TextShape 2"/>
          <p:cNvSpPr txBox="1"/>
          <p:nvPr/>
        </p:nvSpPr>
        <p:spPr>
          <a:xfrm>
            <a:off x="3884760" y="8685360"/>
            <a:ext cx="2971440" cy="456840"/>
          </a:xfrm>
          <a:prstGeom prst="rect">
            <a:avLst/>
          </a:prstGeom>
          <a:noFill/>
          <a:ln>
            <a:noFill/>
          </a:ln>
        </p:spPr>
        <p:txBody>
          <a:bodyPr anchor="b"/>
          <a:p>
            <a:pPr algn="r">
              <a:lnSpc>
                <a:spcPct val="100000"/>
              </a:lnSpc>
            </a:pPr>
            <a:fld id="{41DEDD85-0BB2-44ED-A9B2-E2F5F12E357B}"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3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77" name="TextShape 2"/>
          <p:cNvSpPr txBox="1"/>
          <p:nvPr/>
        </p:nvSpPr>
        <p:spPr>
          <a:xfrm>
            <a:off x="3884760" y="8685360"/>
            <a:ext cx="2971440" cy="456840"/>
          </a:xfrm>
          <a:prstGeom prst="rect">
            <a:avLst/>
          </a:prstGeom>
          <a:noFill/>
          <a:ln>
            <a:noFill/>
          </a:ln>
        </p:spPr>
        <p:txBody>
          <a:bodyPr anchor="b"/>
          <a:p>
            <a:pPr algn="r">
              <a:lnSpc>
                <a:spcPct val="100000"/>
              </a:lnSpc>
            </a:pPr>
            <a:fld id="{110B3264-E3BD-4BD8-94C3-7E87AED2FB7C}"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3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79" name="TextShape 2"/>
          <p:cNvSpPr txBox="1"/>
          <p:nvPr/>
        </p:nvSpPr>
        <p:spPr>
          <a:xfrm>
            <a:off x="3884760" y="8685360"/>
            <a:ext cx="2971440" cy="456840"/>
          </a:xfrm>
          <a:prstGeom prst="rect">
            <a:avLst/>
          </a:prstGeom>
          <a:noFill/>
          <a:ln>
            <a:noFill/>
          </a:ln>
        </p:spPr>
        <p:txBody>
          <a:bodyPr anchor="b"/>
          <a:p>
            <a:pPr algn="r">
              <a:lnSpc>
                <a:spcPct val="100000"/>
              </a:lnSpc>
            </a:pPr>
            <a:fld id="{F526D10F-9F89-4E0F-9305-266D34F68FF4}"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3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8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81" name="TextShape 2"/>
          <p:cNvSpPr txBox="1"/>
          <p:nvPr/>
        </p:nvSpPr>
        <p:spPr>
          <a:xfrm>
            <a:off x="3884760" y="8685360"/>
            <a:ext cx="2971440" cy="456840"/>
          </a:xfrm>
          <a:prstGeom prst="rect">
            <a:avLst/>
          </a:prstGeom>
          <a:noFill/>
          <a:ln>
            <a:noFill/>
          </a:ln>
        </p:spPr>
        <p:txBody>
          <a:bodyPr anchor="b"/>
          <a:p>
            <a:pPr algn="r">
              <a:lnSpc>
                <a:spcPct val="100000"/>
              </a:lnSpc>
            </a:pPr>
            <a:fld id="{9A568092-60CA-4400-AFB5-013EB44E3BC6}"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3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8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83" name="TextShape 2"/>
          <p:cNvSpPr txBox="1"/>
          <p:nvPr/>
        </p:nvSpPr>
        <p:spPr>
          <a:xfrm>
            <a:off x="3884760" y="8685360"/>
            <a:ext cx="2971440" cy="456840"/>
          </a:xfrm>
          <a:prstGeom prst="rect">
            <a:avLst/>
          </a:prstGeom>
          <a:noFill/>
          <a:ln>
            <a:noFill/>
          </a:ln>
        </p:spPr>
        <p:txBody>
          <a:bodyPr anchor="b"/>
          <a:p>
            <a:pPr algn="r">
              <a:lnSpc>
                <a:spcPct val="100000"/>
              </a:lnSpc>
            </a:pPr>
            <a:fld id="{DAB9C8F2-41F7-4C1E-B428-D0819DE719B4}"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4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8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85" name="TextShape 2"/>
          <p:cNvSpPr txBox="1"/>
          <p:nvPr/>
        </p:nvSpPr>
        <p:spPr>
          <a:xfrm>
            <a:off x="3884760" y="8685360"/>
            <a:ext cx="2971440" cy="456840"/>
          </a:xfrm>
          <a:prstGeom prst="rect">
            <a:avLst/>
          </a:prstGeom>
          <a:noFill/>
          <a:ln>
            <a:noFill/>
          </a:ln>
        </p:spPr>
        <p:txBody>
          <a:bodyPr anchor="b"/>
          <a:p>
            <a:pPr algn="r">
              <a:lnSpc>
                <a:spcPct val="100000"/>
              </a:lnSpc>
            </a:pPr>
            <a:fld id="{264DD789-69E7-4E11-82D0-877947E56C65}"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4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8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87" name="TextShape 2"/>
          <p:cNvSpPr txBox="1"/>
          <p:nvPr/>
        </p:nvSpPr>
        <p:spPr>
          <a:xfrm>
            <a:off x="3884760" y="8685360"/>
            <a:ext cx="2971440" cy="456840"/>
          </a:xfrm>
          <a:prstGeom prst="rect">
            <a:avLst/>
          </a:prstGeom>
          <a:noFill/>
          <a:ln>
            <a:noFill/>
          </a:ln>
        </p:spPr>
        <p:txBody>
          <a:bodyPr anchor="b"/>
          <a:p>
            <a:pPr algn="r">
              <a:lnSpc>
                <a:spcPct val="100000"/>
              </a:lnSpc>
            </a:pPr>
            <a:fld id="{35C4A885-E117-4A5E-A6CC-556F07B0689F}"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4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8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89" name="TextShape 2"/>
          <p:cNvSpPr txBox="1"/>
          <p:nvPr/>
        </p:nvSpPr>
        <p:spPr>
          <a:xfrm>
            <a:off x="3884760" y="8685360"/>
            <a:ext cx="2971440" cy="456840"/>
          </a:xfrm>
          <a:prstGeom prst="rect">
            <a:avLst/>
          </a:prstGeom>
          <a:noFill/>
          <a:ln>
            <a:noFill/>
          </a:ln>
        </p:spPr>
        <p:txBody>
          <a:bodyPr anchor="b"/>
          <a:p>
            <a:pPr algn="r">
              <a:lnSpc>
                <a:spcPct val="100000"/>
              </a:lnSpc>
            </a:pPr>
            <a:fld id="{9E638879-B862-4595-915E-C9B396576FE7}"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4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9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91" name="TextShape 2"/>
          <p:cNvSpPr txBox="1"/>
          <p:nvPr/>
        </p:nvSpPr>
        <p:spPr>
          <a:xfrm>
            <a:off x="3884760" y="8685360"/>
            <a:ext cx="2971440" cy="456840"/>
          </a:xfrm>
          <a:prstGeom prst="rect">
            <a:avLst/>
          </a:prstGeom>
          <a:noFill/>
          <a:ln>
            <a:noFill/>
          </a:ln>
        </p:spPr>
        <p:txBody>
          <a:bodyPr anchor="b"/>
          <a:p>
            <a:pPr algn="r">
              <a:lnSpc>
                <a:spcPct val="100000"/>
              </a:lnSpc>
            </a:pPr>
            <a:fld id="{87657B91-DA93-4545-B947-83F82F6B4064}"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4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9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93" name="TextShape 2"/>
          <p:cNvSpPr txBox="1"/>
          <p:nvPr/>
        </p:nvSpPr>
        <p:spPr>
          <a:xfrm>
            <a:off x="3884760" y="8685360"/>
            <a:ext cx="2971440" cy="456840"/>
          </a:xfrm>
          <a:prstGeom prst="rect">
            <a:avLst/>
          </a:prstGeom>
          <a:noFill/>
          <a:ln>
            <a:noFill/>
          </a:ln>
        </p:spPr>
        <p:txBody>
          <a:bodyPr anchor="b"/>
          <a:p>
            <a:pPr algn="r">
              <a:lnSpc>
                <a:spcPct val="100000"/>
              </a:lnSpc>
            </a:pPr>
            <a:fld id="{8EFD9FF9-6C08-4576-A543-7E872BA3361C}"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4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9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95" name="TextShape 2"/>
          <p:cNvSpPr txBox="1"/>
          <p:nvPr/>
        </p:nvSpPr>
        <p:spPr>
          <a:xfrm>
            <a:off x="3884760" y="8685360"/>
            <a:ext cx="2971440" cy="456840"/>
          </a:xfrm>
          <a:prstGeom prst="rect">
            <a:avLst/>
          </a:prstGeom>
          <a:noFill/>
          <a:ln>
            <a:noFill/>
          </a:ln>
        </p:spPr>
        <p:txBody>
          <a:bodyPr anchor="b"/>
          <a:p>
            <a:pPr algn="r">
              <a:lnSpc>
                <a:spcPct val="100000"/>
              </a:lnSpc>
            </a:pPr>
            <a:fld id="{A9D05C9C-8204-4EE1-8F3B-4F4761E276AB}"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4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9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97" name="TextShape 2"/>
          <p:cNvSpPr txBox="1"/>
          <p:nvPr/>
        </p:nvSpPr>
        <p:spPr>
          <a:xfrm>
            <a:off x="3884760" y="8685360"/>
            <a:ext cx="2971440" cy="456840"/>
          </a:xfrm>
          <a:prstGeom prst="rect">
            <a:avLst/>
          </a:prstGeom>
          <a:noFill/>
          <a:ln>
            <a:noFill/>
          </a:ln>
        </p:spPr>
        <p:txBody>
          <a:bodyPr anchor="b"/>
          <a:p>
            <a:pPr algn="r">
              <a:lnSpc>
                <a:spcPct val="100000"/>
              </a:lnSpc>
            </a:pPr>
            <a:fld id="{7C2E7FC4-60A4-46C3-960F-BABF2405400E}"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4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9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399" name="TextShape 2"/>
          <p:cNvSpPr txBox="1"/>
          <p:nvPr/>
        </p:nvSpPr>
        <p:spPr>
          <a:xfrm>
            <a:off x="3884760" y="8685360"/>
            <a:ext cx="2971440" cy="456840"/>
          </a:xfrm>
          <a:prstGeom prst="rect">
            <a:avLst/>
          </a:prstGeom>
          <a:noFill/>
          <a:ln>
            <a:noFill/>
          </a:ln>
        </p:spPr>
        <p:txBody>
          <a:bodyPr anchor="b"/>
          <a:p>
            <a:pPr algn="r">
              <a:lnSpc>
                <a:spcPct val="100000"/>
              </a:lnSpc>
            </a:pPr>
            <a:fld id="{4FB9BBDD-2162-4A2B-89F7-7E5EB890ABC7}"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4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0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01" name="TextShape 2"/>
          <p:cNvSpPr txBox="1"/>
          <p:nvPr/>
        </p:nvSpPr>
        <p:spPr>
          <a:xfrm>
            <a:off x="3884760" y="8685360"/>
            <a:ext cx="2971440" cy="456840"/>
          </a:xfrm>
          <a:prstGeom prst="rect">
            <a:avLst/>
          </a:prstGeom>
          <a:noFill/>
          <a:ln>
            <a:noFill/>
          </a:ln>
        </p:spPr>
        <p:txBody>
          <a:bodyPr anchor="b"/>
          <a:p>
            <a:pPr algn="r">
              <a:lnSpc>
                <a:spcPct val="100000"/>
              </a:lnSpc>
            </a:pPr>
            <a:fld id="{320754C7-4BCD-4149-92F2-EE1405F116A6}"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4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0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03" name="TextShape 2"/>
          <p:cNvSpPr txBox="1"/>
          <p:nvPr/>
        </p:nvSpPr>
        <p:spPr>
          <a:xfrm>
            <a:off x="3884760" y="8685360"/>
            <a:ext cx="2971440" cy="456840"/>
          </a:xfrm>
          <a:prstGeom prst="rect">
            <a:avLst/>
          </a:prstGeom>
          <a:noFill/>
          <a:ln>
            <a:noFill/>
          </a:ln>
        </p:spPr>
        <p:txBody>
          <a:bodyPr anchor="b"/>
          <a:p>
            <a:pPr algn="r">
              <a:lnSpc>
                <a:spcPct val="100000"/>
              </a:lnSpc>
            </a:pPr>
            <a:fld id="{0417FC38-5650-4EC3-A232-94F64D1BA9DB}"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5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0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05" name="TextShape 2"/>
          <p:cNvSpPr txBox="1"/>
          <p:nvPr/>
        </p:nvSpPr>
        <p:spPr>
          <a:xfrm>
            <a:off x="3884760" y="8685360"/>
            <a:ext cx="2971440" cy="456840"/>
          </a:xfrm>
          <a:prstGeom prst="rect">
            <a:avLst/>
          </a:prstGeom>
          <a:noFill/>
          <a:ln>
            <a:noFill/>
          </a:ln>
        </p:spPr>
        <p:txBody>
          <a:bodyPr anchor="b"/>
          <a:p>
            <a:pPr algn="r">
              <a:lnSpc>
                <a:spcPct val="100000"/>
              </a:lnSpc>
            </a:pPr>
            <a:fld id="{3632C2C3-B02F-40D3-BB8A-5084C62D75B7}"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5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0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07" name="TextShape 2"/>
          <p:cNvSpPr txBox="1"/>
          <p:nvPr/>
        </p:nvSpPr>
        <p:spPr>
          <a:xfrm>
            <a:off x="3884760" y="8685360"/>
            <a:ext cx="2971440" cy="456840"/>
          </a:xfrm>
          <a:prstGeom prst="rect">
            <a:avLst/>
          </a:prstGeom>
          <a:noFill/>
          <a:ln>
            <a:noFill/>
          </a:ln>
        </p:spPr>
        <p:txBody>
          <a:bodyPr anchor="b"/>
          <a:p>
            <a:pPr algn="r">
              <a:lnSpc>
                <a:spcPct val="100000"/>
              </a:lnSpc>
            </a:pPr>
            <a:fld id="{191A5DB0-67F4-425C-8B17-0C2468DFEE28}"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5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0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09" name="TextShape 2"/>
          <p:cNvSpPr txBox="1"/>
          <p:nvPr/>
        </p:nvSpPr>
        <p:spPr>
          <a:xfrm>
            <a:off x="3884760" y="8685360"/>
            <a:ext cx="2971440" cy="456840"/>
          </a:xfrm>
          <a:prstGeom prst="rect">
            <a:avLst/>
          </a:prstGeom>
          <a:noFill/>
          <a:ln>
            <a:noFill/>
          </a:ln>
        </p:spPr>
        <p:txBody>
          <a:bodyPr anchor="b"/>
          <a:p>
            <a:pPr algn="r">
              <a:lnSpc>
                <a:spcPct val="100000"/>
              </a:lnSpc>
            </a:pPr>
            <a:fld id="{031B51F8-4E41-4AF0-9A2D-FF61B8E330E7}"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5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1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11" name="TextShape 2"/>
          <p:cNvSpPr txBox="1"/>
          <p:nvPr/>
        </p:nvSpPr>
        <p:spPr>
          <a:xfrm>
            <a:off x="3884760" y="8685360"/>
            <a:ext cx="2971440" cy="456840"/>
          </a:xfrm>
          <a:prstGeom prst="rect">
            <a:avLst/>
          </a:prstGeom>
          <a:noFill/>
          <a:ln>
            <a:noFill/>
          </a:ln>
        </p:spPr>
        <p:txBody>
          <a:bodyPr anchor="b"/>
          <a:p>
            <a:pPr algn="r">
              <a:lnSpc>
                <a:spcPct val="100000"/>
              </a:lnSpc>
            </a:pPr>
            <a:fld id="{B6F89034-00DD-4A68-8AB5-8F86C928F3B2}"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5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1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13" name="TextShape 2"/>
          <p:cNvSpPr txBox="1"/>
          <p:nvPr/>
        </p:nvSpPr>
        <p:spPr>
          <a:xfrm>
            <a:off x="3884760" y="8685360"/>
            <a:ext cx="2971440" cy="456840"/>
          </a:xfrm>
          <a:prstGeom prst="rect">
            <a:avLst/>
          </a:prstGeom>
          <a:noFill/>
          <a:ln>
            <a:noFill/>
          </a:ln>
        </p:spPr>
        <p:txBody>
          <a:bodyPr anchor="b"/>
          <a:p>
            <a:pPr algn="r">
              <a:lnSpc>
                <a:spcPct val="100000"/>
              </a:lnSpc>
            </a:pPr>
            <a:fld id="{2162D533-19AB-4BFA-972E-2F27D3976FE8}"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5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1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15" name="TextShape 2"/>
          <p:cNvSpPr txBox="1"/>
          <p:nvPr/>
        </p:nvSpPr>
        <p:spPr>
          <a:xfrm>
            <a:off x="3884760" y="8685360"/>
            <a:ext cx="2971440" cy="456840"/>
          </a:xfrm>
          <a:prstGeom prst="rect">
            <a:avLst/>
          </a:prstGeom>
          <a:noFill/>
          <a:ln>
            <a:noFill/>
          </a:ln>
        </p:spPr>
        <p:txBody>
          <a:bodyPr anchor="b"/>
          <a:p>
            <a:pPr algn="r">
              <a:lnSpc>
                <a:spcPct val="100000"/>
              </a:lnSpc>
            </a:pPr>
            <a:fld id="{85E489C2-E8A2-471E-A92C-07E33F7AEF9A}"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5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1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17" name="TextShape 2"/>
          <p:cNvSpPr txBox="1"/>
          <p:nvPr/>
        </p:nvSpPr>
        <p:spPr>
          <a:xfrm>
            <a:off x="3884760" y="8685360"/>
            <a:ext cx="2971440" cy="456840"/>
          </a:xfrm>
          <a:prstGeom prst="rect">
            <a:avLst/>
          </a:prstGeom>
          <a:noFill/>
          <a:ln>
            <a:noFill/>
          </a:ln>
        </p:spPr>
        <p:txBody>
          <a:bodyPr anchor="b"/>
          <a:p>
            <a:pPr algn="r">
              <a:lnSpc>
                <a:spcPct val="100000"/>
              </a:lnSpc>
            </a:pPr>
            <a:fld id="{C703347B-1522-4933-835D-2C6A0707C71E}"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5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1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19" name="TextShape 2"/>
          <p:cNvSpPr txBox="1"/>
          <p:nvPr/>
        </p:nvSpPr>
        <p:spPr>
          <a:xfrm>
            <a:off x="3884760" y="8685360"/>
            <a:ext cx="2971440" cy="456840"/>
          </a:xfrm>
          <a:prstGeom prst="rect">
            <a:avLst/>
          </a:prstGeom>
          <a:noFill/>
          <a:ln>
            <a:noFill/>
          </a:ln>
        </p:spPr>
        <p:txBody>
          <a:bodyPr anchor="b"/>
          <a:p>
            <a:pPr algn="r">
              <a:lnSpc>
                <a:spcPct val="100000"/>
              </a:lnSpc>
            </a:pPr>
            <a:fld id="{6E416283-30C1-45B7-8B5A-682AFA1D4B09}"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5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2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21" name="TextShape 2"/>
          <p:cNvSpPr txBox="1"/>
          <p:nvPr/>
        </p:nvSpPr>
        <p:spPr>
          <a:xfrm>
            <a:off x="3884760" y="8685360"/>
            <a:ext cx="2971440" cy="456840"/>
          </a:xfrm>
          <a:prstGeom prst="rect">
            <a:avLst/>
          </a:prstGeom>
          <a:noFill/>
          <a:ln>
            <a:noFill/>
          </a:ln>
        </p:spPr>
        <p:txBody>
          <a:bodyPr anchor="b"/>
          <a:p>
            <a:pPr algn="r">
              <a:lnSpc>
                <a:spcPct val="100000"/>
              </a:lnSpc>
            </a:pPr>
            <a:fld id="{FD798AEA-0A04-4927-AD84-9F2B09AB5A6B}"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5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2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23" name="TextShape 2"/>
          <p:cNvSpPr txBox="1"/>
          <p:nvPr/>
        </p:nvSpPr>
        <p:spPr>
          <a:xfrm>
            <a:off x="3884760" y="8685360"/>
            <a:ext cx="2971440" cy="456840"/>
          </a:xfrm>
          <a:prstGeom prst="rect">
            <a:avLst/>
          </a:prstGeom>
          <a:noFill/>
          <a:ln>
            <a:noFill/>
          </a:ln>
        </p:spPr>
        <p:txBody>
          <a:bodyPr anchor="b"/>
          <a:p>
            <a:pPr algn="r">
              <a:lnSpc>
                <a:spcPct val="100000"/>
              </a:lnSpc>
            </a:pPr>
            <a:fld id="{51FC75A4-BF57-422D-9CAD-01FDBD14B770}"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6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2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25" name="TextShape 2"/>
          <p:cNvSpPr txBox="1"/>
          <p:nvPr/>
        </p:nvSpPr>
        <p:spPr>
          <a:xfrm>
            <a:off x="3884760" y="8685360"/>
            <a:ext cx="2971440" cy="456840"/>
          </a:xfrm>
          <a:prstGeom prst="rect">
            <a:avLst/>
          </a:prstGeom>
          <a:noFill/>
          <a:ln>
            <a:noFill/>
          </a:ln>
        </p:spPr>
        <p:txBody>
          <a:bodyPr anchor="b"/>
          <a:p>
            <a:pPr algn="r">
              <a:lnSpc>
                <a:spcPct val="100000"/>
              </a:lnSpc>
            </a:pPr>
            <a:fld id="{ED78C3FB-5EBF-4CCE-977D-077F7153FB70}"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6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2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27" name="TextShape 2"/>
          <p:cNvSpPr txBox="1"/>
          <p:nvPr/>
        </p:nvSpPr>
        <p:spPr>
          <a:xfrm>
            <a:off x="3884760" y="8685360"/>
            <a:ext cx="2971440" cy="456840"/>
          </a:xfrm>
          <a:prstGeom prst="rect">
            <a:avLst/>
          </a:prstGeom>
          <a:noFill/>
          <a:ln>
            <a:noFill/>
          </a:ln>
        </p:spPr>
        <p:txBody>
          <a:bodyPr anchor="b"/>
          <a:p>
            <a:pPr algn="r">
              <a:lnSpc>
                <a:spcPct val="100000"/>
              </a:lnSpc>
            </a:pPr>
            <a:fld id="{5A26A51C-3403-4CD2-A3A2-56C08E350251}"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6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2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29" name="TextShape 2"/>
          <p:cNvSpPr txBox="1"/>
          <p:nvPr/>
        </p:nvSpPr>
        <p:spPr>
          <a:xfrm>
            <a:off x="3884760" y="8685360"/>
            <a:ext cx="2971440" cy="456840"/>
          </a:xfrm>
          <a:prstGeom prst="rect">
            <a:avLst/>
          </a:prstGeom>
          <a:noFill/>
          <a:ln>
            <a:noFill/>
          </a:ln>
        </p:spPr>
        <p:txBody>
          <a:bodyPr anchor="b"/>
          <a:p>
            <a:pPr algn="r">
              <a:lnSpc>
                <a:spcPct val="100000"/>
              </a:lnSpc>
            </a:pPr>
            <a:fld id="{8047B23A-F461-4E2A-ACCF-373EE4DC595B}"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6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3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31" name="TextShape 2"/>
          <p:cNvSpPr txBox="1"/>
          <p:nvPr/>
        </p:nvSpPr>
        <p:spPr>
          <a:xfrm>
            <a:off x="3884760" y="8685360"/>
            <a:ext cx="2971440" cy="456840"/>
          </a:xfrm>
          <a:prstGeom prst="rect">
            <a:avLst/>
          </a:prstGeom>
          <a:noFill/>
          <a:ln>
            <a:noFill/>
          </a:ln>
        </p:spPr>
        <p:txBody>
          <a:bodyPr anchor="b"/>
          <a:p>
            <a:pPr algn="r">
              <a:lnSpc>
                <a:spcPct val="100000"/>
              </a:lnSpc>
            </a:pPr>
            <a:fld id="{9F8C3AF6-4666-44CD-8121-A3E5FF39923F}"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6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3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33" name="TextShape 2"/>
          <p:cNvSpPr txBox="1"/>
          <p:nvPr/>
        </p:nvSpPr>
        <p:spPr>
          <a:xfrm>
            <a:off x="3884760" y="8685360"/>
            <a:ext cx="2971440" cy="456840"/>
          </a:xfrm>
          <a:prstGeom prst="rect">
            <a:avLst/>
          </a:prstGeom>
          <a:noFill/>
          <a:ln>
            <a:noFill/>
          </a:ln>
        </p:spPr>
        <p:txBody>
          <a:bodyPr anchor="b"/>
          <a:p>
            <a:pPr algn="r">
              <a:lnSpc>
                <a:spcPct val="100000"/>
              </a:lnSpc>
            </a:pPr>
            <a:fld id="{E66BCB65-9B86-4A0B-9577-DF8FE1176B97}"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6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3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35" name="TextShape 2"/>
          <p:cNvSpPr txBox="1"/>
          <p:nvPr/>
        </p:nvSpPr>
        <p:spPr>
          <a:xfrm>
            <a:off x="3884760" y="8685360"/>
            <a:ext cx="2971440" cy="456840"/>
          </a:xfrm>
          <a:prstGeom prst="rect">
            <a:avLst/>
          </a:prstGeom>
          <a:noFill/>
          <a:ln>
            <a:noFill/>
          </a:ln>
        </p:spPr>
        <p:txBody>
          <a:bodyPr anchor="b"/>
          <a:p>
            <a:pPr algn="r">
              <a:lnSpc>
                <a:spcPct val="100000"/>
              </a:lnSpc>
            </a:pPr>
            <a:fld id="{11214F82-4A11-4882-A4A3-EE023E850E43}"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6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3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37" name="TextShape 2"/>
          <p:cNvSpPr txBox="1"/>
          <p:nvPr/>
        </p:nvSpPr>
        <p:spPr>
          <a:xfrm>
            <a:off x="3884760" y="8685360"/>
            <a:ext cx="2971440" cy="456840"/>
          </a:xfrm>
          <a:prstGeom prst="rect">
            <a:avLst/>
          </a:prstGeom>
          <a:noFill/>
          <a:ln>
            <a:noFill/>
          </a:ln>
        </p:spPr>
        <p:txBody>
          <a:bodyPr anchor="b"/>
          <a:p>
            <a:pPr algn="r">
              <a:lnSpc>
                <a:spcPct val="100000"/>
              </a:lnSpc>
            </a:pPr>
            <a:fld id="{03C453AE-D98A-4FEB-977F-2A4B286AC111}"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6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3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39" name="TextShape 2"/>
          <p:cNvSpPr txBox="1"/>
          <p:nvPr/>
        </p:nvSpPr>
        <p:spPr>
          <a:xfrm>
            <a:off x="3884760" y="8685360"/>
            <a:ext cx="2971440" cy="456840"/>
          </a:xfrm>
          <a:prstGeom prst="rect">
            <a:avLst/>
          </a:prstGeom>
          <a:noFill/>
          <a:ln>
            <a:noFill/>
          </a:ln>
        </p:spPr>
        <p:txBody>
          <a:bodyPr anchor="b"/>
          <a:p>
            <a:pPr algn="r">
              <a:lnSpc>
                <a:spcPct val="100000"/>
              </a:lnSpc>
            </a:pPr>
            <a:fld id="{DB7A7BCA-CE99-44B2-BC0F-5D533B3A09B7}"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6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4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41" name="TextShape 2"/>
          <p:cNvSpPr txBox="1"/>
          <p:nvPr/>
        </p:nvSpPr>
        <p:spPr>
          <a:xfrm>
            <a:off x="3884760" y="8685360"/>
            <a:ext cx="2971440" cy="456840"/>
          </a:xfrm>
          <a:prstGeom prst="rect">
            <a:avLst/>
          </a:prstGeom>
          <a:noFill/>
          <a:ln>
            <a:noFill/>
          </a:ln>
        </p:spPr>
        <p:txBody>
          <a:bodyPr anchor="b"/>
          <a:p>
            <a:pPr algn="r">
              <a:lnSpc>
                <a:spcPct val="100000"/>
              </a:lnSpc>
            </a:pPr>
            <a:fld id="{BE0EE7FE-6A3A-4FFE-BE05-221122B5D1D9}"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6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4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43" name="TextShape 2"/>
          <p:cNvSpPr txBox="1"/>
          <p:nvPr/>
        </p:nvSpPr>
        <p:spPr>
          <a:xfrm>
            <a:off x="3884760" y="8685360"/>
            <a:ext cx="2971440" cy="456840"/>
          </a:xfrm>
          <a:prstGeom prst="rect">
            <a:avLst/>
          </a:prstGeom>
          <a:noFill/>
          <a:ln>
            <a:noFill/>
          </a:ln>
        </p:spPr>
        <p:txBody>
          <a:bodyPr anchor="b"/>
          <a:p>
            <a:pPr algn="r">
              <a:lnSpc>
                <a:spcPct val="100000"/>
              </a:lnSpc>
            </a:pPr>
            <a:fld id="{772998AE-B02E-48FA-8CEC-C5DE329132D1}"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7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4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45" name="TextShape 2"/>
          <p:cNvSpPr txBox="1"/>
          <p:nvPr/>
        </p:nvSpPr>
        <p:spPr>
          <a:xfrm>
            <a:off x="3884760" y="8685360"/>
            <a:ext cx="2971440" cy="456840"/>
          </a:xfrm>
          <a:prstGeom prst="rect">
            <a:avLst/>
          </a:prstGeom>
          <a:noFill/>
          <a:ln>
            <a:noFill/>
          </a:ln>
        </p:spPr>
        <p:txBody>
          <a:bodyPr anchor="b"/>
          <a:p>
            <a:pPr algn="r">
              <a:lnSpc>
                <a:spcPct val="100000"/>
              </a:lnSpc>
            </a:pPr>
            <a:fld id="{B1B351B3-A1AE-4817-86CF-5A455DEFED6F}"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7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4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47" name="TextShape 2"/>
          <p:cNvSpPr txBox="1"/>
          <p:nvPr/>
        </p:nvSpPr>
        <p:spPr>
          <a:xfrm>
            <a:off x="3884760" y="8685360"/>
            <a:ext cx="2971440" cy="456840"/>
          </a:xfrm>
          <a:prstGeom prst="rect">
            <a:avLst/>
          </a:prstGeom>
          <a:noFill/>
          <a:ln>
            <a:noFill/>
          </a:ln>
        </p:spPr>
        <p:txBody>
          <a:bodyPr anchor="b"/>
          <a:p>
            <a:pPr algn="r">
              <a:lnSpc>
                <a:spcPct val="100000"/>
              </a:lnSpc>
            </a:pPr>
            <a:fld id="{0E68A95D-2ECE-4277-85C1-1627287FC030}"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7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4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49" name="TextShape 2"/>
          <p:cNvSpPr txBox="1"/>
          <p:nvPr/>
        </p:nvSpPr>
        <p:spPr>
          <a:xfrm>
            <a:off x="3884760" y="8685360"/>
            <a:ext cx="2971440" cy="456840"/>
          </a:xfrm>
          <a:prstGeom prst="rect">
            <a:avLst/>
          </a:prstGeom>
          <a:noFill/>
          <a:ln>
            <a:noFill/>
          </a:ln>
        </p:spPr>
        <p:txBody>
          <a:bodyPr anchor="b"/>
          <a:p>
            <a:pPr algn="r">
              <a:lnSpc>
                <a:spcPct val="100000"/>
              </a:lnSpc>
            </a:pPr>
            <a:fld id="{F51F46AC-232B-4A46-A8BF-DF1BFC9C7176}"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7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5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51" name="TextShape 2"/>
          <p:cNvSpPr txBox="1"/>
          <p:nvPr/>
        </p:nvSpPr>
        <p:spPr>
          <a:xfrm>
            <a:off x="3884760" y="8685360"/>
            <a:ext cx="2971440" cy="456840"/>
          </a:xfrm>
          <a:prstGeom prst="rect">
            <a:avLst/>
          </a:prstGeom>
          <a:noFill/>
          <a:ln>
            <a:noFill/>
          </a:ln>
        </p:spPr>
        <p:txBody>
          <a:bodyPr anchor="b"/>
          <a:p>
            <a:pPr algn="r">
              <a:lnSpc>
                <a:spcPct val="100000"/>
              </a:lnSpc>
            </a:pPr>
            <a:fld id="{19AF2D03-7E11-4D10-AA0A-69A6AEBDC4D6}"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7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5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53" name="TextShape 2"/>
          <p:cNvSpPr txBox="1"/>
          <p:nvPr/>
        </p:nvSpPr>
        <p:spPr>
          <a:xfrm>
            <a:off x="3884760" y="8685360"/>
            <a:ext cx="2971440" cy="456840"/>
          </a:xfrm>
          <a:prstGeom prst="rect">
            <a:avLst/>
          </a:prstGeom>
          <a:noFill/>
          <a:ln>
            <a:noFill/>
          </a:ln>
        </p:spPr>
        <p:txBody>
          <a:bodyPr anchor="b"/>
          <a:p>
            <a:pPr algn="r">
              <a:lnSpc>
                <a:spcPct val="100000"/>
              </a:lnSpc>
            </a:pPr>
            <a:fld id="{034EAD6C-C178-488B-BFED-55BFFD2DA4A6}"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7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5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55" name="TextShape 2"/>
          <p:cNvSpPr txBox="1"/>
          <p:nvPr/>
        </p:nvSpPr>
        <p:spPr>
          <a:xfrm>
            <a:off x="3884760" y="8685360"/>
            <a:ext cx="2971440" cy="456840"/>
          </a:xfrm>
          <a:prstGeom prst="rect">
            <a:avLst/>
          </a:prstGeom>
          <a:noFill/>
          <a:ln>
            <a:noFill/>
          </a:ln>
        </p:spPr>
        <p:txBody>
          <a:bodyPr anchor="b"/>
          <a:p>
            <a:pPr algn="r">
              <a:lnSpc>
                <a:spcPct val="100000"/>
              </a:lnSpc>
            </a:pPr>
            <a:fld id="{07845FE8-B79A-493A-9C33-8A93888B319A}"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7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5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57" name="TextShape 2"/>
          <p:cNvSpPr txBox="1"/>
          <p:nvPr/>
        </p:nvSpPr>
        <p:spPr>
          <a:xfrm>
            <a:off x="3884760" y="8685360"/>
            <a:ext cx="2971440" cy="456840"/>
          </a:xfrm>
          <a:prstGeom prst="rect">
            <a:avLst/>
          </a:prstGeom>
          <a:noFill/>
          <a:ln>
            <a:noFill/>
          </a:ln>
        </p:spPr>
        <p:txBody>
          <a:bodyPr anchor="b"/>
          <a:p>
            <a:pPr algn="r">
              <a:lnSpc>
                <a:spcPct val="100000"/>
              </a:lnSpc>
            </a:pPr>
            <a:fld id="{45DA3083-81A9-46A0-9C77-03963D69F124}"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7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5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59" name="TextShape 2"/>
          <p:cNvSpPr txBox="1"/>
          <p:nvPr/>
        </p:nvSpPr>
        <p:spPr>
          <a:xfrm>
            <a:off x="3884760" y="8685360"/>
            <a:ext cx="2971440" cy="456840"/>
          </a:xfrm>
          <a:prstGeom prst="rect">
            <a:avLst/>
          </a:prstGeom>
          <a:noFill/>
          <a:ln>
            <a:noFill/>
          </a:ln>
        </p:spPr>
        <p:txBody>
          <a:bodyPr anchor="b"/>
          <a:p>
            <a:pPr algn="r">
              <a:lnSpc>
                <a:spcPct val="100000"/>
              </a:lnSpc>
            </a:pPr>
            <a:fld id="{16EFB8A5-1CB4-4288-844A-E59D028E5A22}"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7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6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61" name="TextShape 2"/>
          <p:cNvSpPr txBox="1"/>
          <p:nvPr/>
        </p:nvSpPr>
        <p:spPr>
          <a:xfrm>
            <a:off x="3884760" y="8685360"/>
            <a:ext cx="2971440" cy="456840"/>
          </a:xfrm>
          <a:prstGeom prst="rect">
            <a:avLst/>
          </a:prstGeom>
          <a:noFill/>
          <a:ln>
            <a:noFill/>
          </a:ln>
        </p:spPr>
        <p:txBody>
          <a:bodyPr anchor="b"/>
          <a:p>
            <a:pPr algn="r">
              <a:lnSpc>
                <a:spcPct val="100000"/>
              </a:lnSpc>
            </a:pPr>
            <a:fld id="{1D82EF06-8875-4DC2-8BCA-0E613819738D}"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7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6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63" name="TextShape 2"/>
          <p:cNvSpPr txBox="1"/>
          <p:nvPr/>
        </p:nvSpPr>
        <p:spPr>
          <a:xfrm>
            <a:off x="3884760" y="8685360"/>
            <a:ext cx="2971440" cy="456840"/>
          </a:xfrm>
          <a:prstGeom prst="rect">
            <a:avLst/>
          </a:prstGeom>
          <a:noFill/>
          <a:ln>
            <a:noFill/>
          </a:ln>
        </p:spPr>
        <p:txBody>
          <a:bodyPr anchor="b"/>
          <a:p>
            <a:pPr algn="r">
              <a:lnSpc>
                <a:spcPct val="100000"/>
              </a:lnSpc>
            </a:pPr>
            <a:fld id="{18B4981D-9077-47D5-A18D-4B96964DB71B}"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8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6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65" name="TextShape 2"/>
          <p:cNvSpPr txBox="1"/>
          <p:nvPr/>
        </p:nvSpPr>
        <p:spPr>
          <a:xfrm>
            <a:off x="3884760" y="8685360"/>
            <a:ext cx="2971440" cy="456840"/>
          </a:xfrm>
          <a:prstGeom prst="rect">
            <a:avLst/>
          </a:prstGeom>
          <a:noFill/>
          <a:ln>
            <a:noFill/>
          </a:ln>
        </p:spPr>
        <p:txBody>
          <a:bodyPr anchor="b"/>
          <a:p>
            <a:pPr algn="r">
              <a:lnSpc>
                <a:spcPct val="100000"/>
              </a:lnSpc>
            </a:pPr>
            <a:fld id="{C02493E6-2C03-47B3-BBFA-3021A0B28408}"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8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6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67" name="TextShape 2"/>
          <p:cNvSpPr txBox="1"/>
          <p:nvPr/>
        </p:nvSpPr>
        <p:spPr>
          <a:xfrm>
            <a:off x="3884760" y="8685360"/>
            <a:ext cx="2971440" cy="456840"/>
          </a:xfrm>
          <a:prstGeom prst="rect">
            <a:avLst/>
          </a:prstGeom>
          <a:noFill/>
          <a:ln>
            <a:noFill/>
          </a:ln>
        </p:spPr>
        <p:txBody>
          <a:bodyPr anchor="b"/>
          <a:p>
            <a:pPr algn="r">
              <a:lnSpc>
                <a:spcPct val="100000"/>
              </a:lnSpc>
            </a:pPr>
            <a:fld id="{F77EC6E3-F1E1-4A20-A893-701170C2E406}"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8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6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69" name="TextShape 2"/>
          <p:cNvSpPr txBox="1"/>
          <p:nvPr/>
        </p:nvSpPr>
        <p:spPr>
          <a:xfrm>
            <a:off x="3884760" y="8685360"/>
            <a:ext cx="2971440" cy="456840"/>
          </a:xfrm>
          <a:prstGeom prst="rect">
            <a:avLst/>
          </a:prstGeom>
          <a:noFill/>
          <a:ln>
            <a:noFill/>
          </a:ln>
        </p:spPr>
        <p:txBody>
          <a:bodyPr anchor="b"/>
          <a:p>
            <a:pPr algn="r">
              <a:lnSpc>
                <a:spcPct val="100000"/>
              </a:lnSpc>
            </a:pPr>
            <a:fld id="{4E671D3B-D49E-41FD-8306-1F2BF015F152}"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8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7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71" name="TextShape 2"/>
          <p:cNvSpPr txBox="1"/>
          <p:nvPr/>
        </p:nvSpPr>
        <p:spPr>
          <a:xfrm>
            <a:off x="3884760" y="8685360"/>
            <a:ext cx="2971440" cy="456840"/>
          </a:xfrm>
          <a:prstGeom prst="rect">
            <a:avLst/>
          </a:prstGeom>
          <a:noFill/>
          <a:ln>
            <a:noFill/>
          </a:ln>
        </p:spPr>
        <p:txBody>
          <a:bodyPr anchor="b"/>
          <a:p>
            <a:pPr algn="r">
              <a:lnSpc>
                <a:spcPct val="100000"/>
              </a:lnSpc>
            </a:pPr>
            <a:fld id="{D2BFA90A-D8C3-4163-90A0-7F634C324849}"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8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7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73" name="TextShape 2"/>
          <p:cNvSpPr txBox="1"/>
          <p:nvPr/>
        </p:nvSpPr>
        <p:spPr>
          <a:xfrm>
            <a:off x="3884760" y="8685360"/>
            <a:ext cx="2971440" cy="456840"/>
          </a:xfrm>
          <a:prstGeom prst="rect">
            <a:avLst/>
          </a:prstGeom>
          <a:noFill/>
          <a:ln>
            <a:noFill/>
          </a:ln>
        </p:spPr>
        <p:txBody>
          <a:bodyPr anchor="b"/>
          <a:p>
            <a:pPr algn="r">
              <a:lnSpc>
                <a:spcPct val="100000"/>
              </a:lnSpc>
            </a:pPr>
            <a:fld id="{5A687B6B-9A7D-4050-88BD-12863006306E}"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8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7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75" name="TextShape 2"/>
          <p:cNvSpPr txBox="1"/>
          <p:nvPr/>
        </p:nvSpPr>
        <p:spPr>
          <a:xfrm>
            <a:off x="3884760" y="8685360"/>
            <a:ext cx="2971440" cy="456840"/>
          </a:xfrm>
          <a:prstGeom prst="rect">
            <a:avLst/>
          </a:prstGeom>
          <a:noFill/>
          <a:ln>
            <a:noFill/>
          </a:ln>
        </p:spPr>
        <p:txBody>
          <a:bodyPr anchor="b"/>
          <a:p>
            <a:pPr algn="r">
              <a:lnSpc>
                <a:spcPct val="100000"/>
              </a:lnSpc>
            </a:pPr>
            <a:fld id="{A288A2A6-3A57-4F6E-9135-86AE62F4A87E}"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8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7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77" name="TextShape 2"/>
          <p:cNvSpPr txBox="1"/>
          <p:nvPr/>
        </p:nvSpPr>
        <p:spPr>
          <a:xfrm>
            <a:off x="3884760" y="8685360"/>
            <a:ext cx="2971440" cy="456840"/>
          </a:xfrm>
          <a:prstGeom prst="rect">
            <a:avLst/>
          </a:prstGeom>
          <a:noFill/>
          <a:ln>
            <a:noFill/>
          </a:ln>
        </p:spPr>
        <p:txBody>
          <a:bodyPr anchor="b"/>
          <a:p>
            <a:pPr algn="r">
              <a:lnSpc>
                <a:spcPct val="100000"/>
              </a:lnSpc>
            </a:pPr>
            <a:fld id="{6F4B882D-CE11-4396-B663-FDD2A55263AE}"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8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7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79" name="TextShape 2"/>
          <p:cNvSpPr txBox="1"/>
          <p:nvPr/>
        </p:nvSpPr>
        <p:spPr>
          <a:xfrm>
            <a:off x="3884760" y="8685360"/>
            <a:ext cx="2971440" cy="456840"/>
          </a:xfrm>
          <a:prstGeom prst="rect">
            <a:avLst/>
          </a:prstGeom>
          <a:noFill/>
          <a:ln>
            <a:noFill/>
          </a:ln>
        </p:spPr>
        <p:txBody>
          <a:bodyPr anchor="b"/>
          <a:p>
            <a:pPr algn="r">
              <a:lnSpc>
                <a:spcPct val="100000"/>
              </a:lnSpc>
            </a:pPr>
            <a:fld id="{FC58CABA-803E-4794-B3A7-EBD2A151BA41}"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8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8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81" name="TextShape 2"/>
          <p:cNvSpPr txBox="1"/>
          <p:nvPr/>
        </p:nvSpPr>
        <p:spPr>
          <a:xfrm>
            <a:off x="3884760" y="8685360"/>
            <a:ext cx="2971440" cy="456840"/>
          </a:xfrm>
          <a:prstGeom prst="rect">
            <a:avLst/>
          </a:prstGeom>
          <a:noFill/>
          <a:ln>
            <a:noFill/>
          </a:ln>
        </p:spPr>
        <p:txBody>
          <a:bodyPr anchor="b"/>
          <a:p>
            <a:pPr algn="r">
              <a:lnSpc>
                <a:spcPct val="100000"/>
              </a:lnSpc>
            </a:pPr>
            <a:fld id="{847A51DA-401E-4936-BDB6-0C6CE022C161}"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8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8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83" name="TextShape 2"/>
          <p:cNvSpPr txBox="1"/>
          <p:nvPr/>
        </p:nvSpPr>
        <p:spPr>
          <a:xfrm>
            <a:off x="3884760" y="8685360"/>
            <a:ext cx="2971440" cy="456840"/>
          </a:xfrm>
          <a:prstGeom prst="rect">
            <a:avLst/>
          </a:prstGeom>
          <a:noFill/>
          <a:ln>
            <a:noFill/>
          </a:ln>
        </p:spPr>
        <p:txBody>
          <a:bodyPr anchor="b"/>
          <a:p>
            <a:pPr algn="r">
              <a:lnSpc>
                <a:spcPct val="100000"/>
              </a:lnSpc>
            </a:pPr>
            <a:fld id="{12D652EE-AA5B-44E6-8DCF-A0CDBA4E8432}"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9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8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85" name="TextShape 2"/>
          <p:cNvSpPr txBox="1"/>
          <p:nvPr/>
        </p:nvSpPr>
        <p:spPr>
          <a:xfrm>
            <a:off x="3884760" y="8685360"/>
            <a:ext cx="2971440" cy="456840"/>
          </a:xfrm>
          <a:prstGeom prst="rect">
            <a:avLst/>
          </a:prstGeom>
          <a:noFill/>
          <a:ln>
            <a:noFill/>
          </a:ln>
        </p:spPr>
        <p:txBody>
          <a:bodyPr anchor="b"/>
          <a:p>
            <a:pPr algn="r">
              <a:lnSpc>
                <a:spcPct val="100000"/>
              </a:lnSpc>
            </a:pPr>
            <a:fld id="{63AD31CE-6974-4E70-96BE-E7CA4A0876E3}"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9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8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87" name="TextShape 2"/>
          <p:cNvSpPr txBox="1"/>
          <p:nvPr/>
        </p:nvSpPr>
        <p:spPr>
          <a:xfrm>
            <a:off x="3884760" y="8685360"/>
            <a:ext cx="2971440" cy="456840"/>
          </a:xfrm>
          <a:prstGeom prst="rect">
            <a:avLst/>
          </a:prstGeom>
          <a:noFill/>
          <a:ln>
            <a:noFill/>
          </a:ln>
        </p:spPr>
        <p:txBody>
          <a:bodyPr anchor="b"/>
          <a:p>
            <a:pPr algn="r">
              <a:lnSpc>
                <a:spcPct val="100000"/>
              </a:lnSpc>
            </a:pPr>
            <a:fld id="{0D580D2B-BDA4-4DE2-804E-D8DB5B906E6D}"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9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8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89" name="TextShape 2"/>
          <p:cNvSpPr txBox="1"/>
          <p:nvPr/>
        </p:nvSpPr>
        <p:spPr>
          <a:xfrm>
            <a:off x="3884760" y="8685360"/>
            <a:ext cx="2971440" cy="456840"/>
          </a:xfrm>
          <a:prstGeom prst="rect">
            <a:avLst/>
          </a:prstGeom>
          <a:noFill/>
          <a:ln>
            <a:noFill/>
          </a:ln>
        </p:spPr>
        <p:txBody>
          <a:bodyPr anchor="b"/>
          <a:p>
            <a:pPr algn="r">
              <a:lnSpc>
                <a:spcPct val="100000"/>
              </a:lnSpc>
            </a:pPr>
            <a:fld id="{E46843A3-AA93-46A0-A871-EBF23EFB1345}"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9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9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91" name="TextShape 2"/>
          <p:cNvSpPr txBox="1"/>
          <p:nvPr/>
        </p:nvSpPr>
        <p:spPr>
          <a:xfrm>
            <a:off x="3884760" y="8685360"/>
            <a:ext cx="2971440" cy="456840"/>
          </a:xfrm>
          <a:prstGeom prst="rect">
            <a:avLst/>
          </a:prstGeom>
          <a:noFill/>
          <a:ln>
            <a:noFill/>
          </a:ln>
        </p:spPr>
        <p:txBody>
          <a:bodyPr anchor="b"/>
          <a:p>
            <a:pPr algn="r">
              <a:lnSpc>
                <a:spcPct val="100000"/>
              </a:lnSpc>
            </a:pPr>
            <a:fld id="{1FC9438A-14AD-4AA2-A566-14939496922C}"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9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9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93" name="TextShape 2"/>
          <p:cNvSpPr txBox="1"/>
          <p:nvPr/>
        </p:nvSpPr>
        <p:spPr>
          <a:xfrm>
            <a:off x="3884760" y="8685360"/>
            <a:ext cx="2971440" cy="456840"/>
          </a:xfrm>
          <a:prstGeom prst="rect">
            <a:avLst/>
          </a:prstGeom>
          <a:noFill/>
          <a:ln>
            <a:noFill/>
          </a:ln>
        </p:spPr>
        <p:txBody>
          <a:bodyPr anchor="b"/>
          <a:p>
            <a:pPr algn="r">
              <a:lnSpc>
                <a:spcPct val="100000"/>
              </a:lnSpc>
            </a:pPr>
            <a:fld id="{B9A4730D-D2BF-43B5-A318-67E7CD9C92CF}"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9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9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95" name="TextShape 2"/>
          <p:cNvSpPr txBox="1"/>
          <p:nvPr/>
        </p:nvSpPr>
        <p:spPr>
          <a:xfrm>
            <a:off x="3884760" y="8685360"/>
            <a:ext cx="2971440" cy="456840"/>
          </a:xfrm>
          <a:prstGeom prst="rect">
            <a:avLst/>
          </a:prstGeom>
          <a:noFill/>
          <a:ln>
            <a:noFill/>
          </a:ln>
        </p:spPr>
        <p:txBody>
          <a:bodyPr anchor="b"/>
          <a:p>
            <a:pPr algn="r">
              <a:lnSpc>
                <a:spcPct val="100000"/>
              </a:lnSpc>
            </a:pPr>
            <a:fld id="{9D10299D-621A-403F-AECB-713DDCFD0B1C}"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9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9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97" name="TextShape 2"/>
          <p:cNvSpPr txBox="1"/>
          <p:nvPr/>
        </p:nvSpPr>
        <p:spPr>
          <a:xfrm>
            <a:off x="3884760" y="8685360"/>
            <a:ext cx="2971440" cy="456840"/>
          </a:xfrm>
          <a:prstGeom prst="rect">
            <a:avLst/>
          </a:prstGeom>
          <a:noFill/>
          <a:ln>
            <a:noFill/>
          </a:ln>
        </p:spPr>
        <p:txBody>
          <a:bodyPr anchor="b"/>
          <a:p>
            <a:pPr algn="r">
              <a:lnSpc>
                <a:spcPct val="100000"/>
              </a:lnSpc>
            </a:pPr>
            <a:fld id="{2E92EB57-191A-4F62-A9C9-41599E711ED9}"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9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9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499" name="TextShape 2"/>
          <p:cNvSpPr txBox="1"/>
          <p:nvPr/>
        </p:nvSpPr>
        <p:spPr>
          <a:xfrm>
            <a:off x="3884760" y="8685360"/>
            <a:ext cx="2971440" cy="456840"/>
          </a:xfrm>
          <a:prstGeom prst="rect">
            <a:avLst/>
          </a:prstGeom>
          <a:noFill/>
          <a:ln>
            <a:noFill/>
          </a:ln>
        </p:spPr>
        <p:txBody>
          <a:bodyPr anchor="b"/>
          <a:p>
            <a:pPr algn="r">
              <a:lnSpc>
                <a:spcPct val="100000"/>
              </a:lnSpc>
            </a:pPr>
            <a:fld id="{86D73692-9B48-4E2D-B8C7-8BF4FC92BDFE}"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9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0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01" name="TextShape 2"/>
          <p:cNvSpPr txBox="1"/>
          <p:nvPr/>
        </p:nvSpPr>
        <p:spPr>
          <a:xfrm>
            <a:off x="3884760" y="8685360"/>
            <a:ext cx="2971440" cy="456840"/>
          </a:xfrm>
          <a:prstGeom prst="rect">
            <a:avLst/>
          </a:prstGeom>
          <a:noFill/>
          <a:ln>
            <a:noFill/>
          </a:ln>
        </p:spPr>
        <p:txBody>
          <a:bodyPr anchor="b"/>
          <a:p>
            <a:pPr algn="r">
              <a:lnSpc>
                <a:spcPct val="100000"/>
              </a:lnSpc>
            </a:pPr>
            <a:fld id="{32B88347-AF88-4FF4-995D-F1D607E096EF}"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19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0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03" name="TextShape 2"/>
          <p:cNvSpPr txBox="1"/>
          <p:nvPr/>
        </p:nvSpPr>
        <p:spPr>
          <a:xfrm>
            <a:off x="3884760" y="8685360"/>
            <a:ext cx="2971440" cy="456840"/>
          </a:xfrm>
          <a:prstGeom prst="rect">
            <a:avLst/>
          </a:prstGeom>
          <a:noFill/>
          <a:ln>
            <a:noFill/>
          </a:ln>
        </p:spPr>
        <p:txBody>
          <a:bodyPr anchor="b"/>
          <a:p>
            <a:pPr algn="r">
              <a:lnSpc>
                <a:spcPct val="100000"/>
              </a:lnSpc>
            </a:pPr>
            <a:fld id="{64E278F2-8835-4530-8450-026BC9C8DEA0}"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0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0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05" name="TextShape 2"/>
          <p:cNvSpPr txBox="1"/>
          <p:nvPr/>
        </p:nvSpPr>
        <p:spPr>
          <a:xfrm>
            <a:off x="3884760" y="8685360"/>
            <a:ext cx="2971440" cy="456840"/>
          </a:xfrm>
          <a:prstGeom prst="rect">
            <a:avLst/>
          </a:prstGeom>
          <a:noFill/>
          <a:ln>
            <a:noFill/>
          </a:ln>
        </p:spPr>
        <p:txBody>
          <a:bodyPr anchor="b"/>
          <a:p>
            <a:pPr algn="r">
              <a:lnSpc>
                <a:spcPct val="100000"/>
              </a:lnSpc>
            </a:pPr>
            <a:fld id="{7D089320-57B1-45B0-81DA-8B700B5A553D}"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0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0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07" name="TextShape 2"/>
          <p:cNvSpPr txBox="1"/>
          <p:nvPr/>
        </p:nvSpPr>
        <p:spPr>
          <a:xfrm>
            <a:off x="3884760" y="8685360"/>
            <a:ext cx="2971440" cy="456840"/>
          </a:xfrm>
          <a:prstGeom prst="rect">
            <a:avLst/>
          </a:prstGeom>
          <a:noFill/>
          <a:ln>
            <a:noFill/>
          </a:ln>
        </p:spPr>
        <p:txBody>
          <a:bodyPr anchor="b"/>
          <a:p>
            <a:pPr algn="r">
              <a:lnSpc>
                <a:spcPct val="100000"/>
              </a:lnSpc>
            </a:pPr>
            <a:fld id="{231B94C5-6F19-4477-B168-4D70631D1CC4}"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0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0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09" name="TextShape 2"/>
          <p:cNvSpPr txBox="1"/>
          <p:nvPr/>
        </p:nvSpPr>
        <p:spPr>
          <a:xfrm>
            <a:off x="3884760" y="8685360"/>
            <a:ext cx="2971440" cy="456840"/>
          </a:xfrm>
          <a:prstGeom prst="rect">
            <a:avLst/>
          </a:prstGeom>
          <a:noFill/>
          <a:ln>
            <a:noFill/>
          </a:ln>
        </p:spPr>
        <p:txBody>
          <a:bodyPr anchor="b"/>
          <a:p>
            <a:pPr algn="r">
              <a:lnSpc>
                <a:spcPct val="100000"/>
              </a:lnSpc>
            </a:pPr>
            <a:fld id="{573A01CB-2C1D-40BE-81AB-BFA0CC7C440E}"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0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1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11" name="TextShape 2"/>
          <p:cNvSpPr txBox="1"/>
          <p:nvPr/>
        </p:nvSpPr>
        <p:spPr>
          <a:xfrm>
            <a:off x="3884760" y="8685360"/>
            <a:ext cx="2971440" cy="456840"/>
          </a:xfrm>
          <a:prstGeom prst="rect">
            <a:avLst/>
          </a:prstGeom>
          <a:noFill/>
          <a:ln>
            <a:noFill/>
          </a:ln>
        </p:spPr>
        <p:txBody>
          <a:bodyPr anchor="b"/>
          <a:p>
            <a:pPr algn="r">
              <a:lnSpc>
                <a:spcPct val="100000"/>
              </a:lnSpc>
            </a:pPr>
            <a:fld id="{24A1AF0C-67B0-46D3-A970-44620147810C}"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0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1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13" name="TextShape 2"/>
          <p:cNvSpPr txBox="1"/>
          <p:nvPr/>
        </p:nvSpPr>
        <p:spPr>
          <a:xfrm>
            <a:off x="3884760" y="8685360"/>
            <a:ext cx="2971440" cy="456840"/>
          </a:xfrm>
          <a:prstGeom prst="rect">
            <a:avLst/>
          </a:prstGeom>
          <a:noFill/>
          <a:ln>
            <a:noFill/>
          </a:ln>
        </p:spPr>
        <p:txBody>
          <a:bodyPr anchor="b"/>
          <a:p>
            <a:pPr algn="r">
              <a:lnSpc>
                <a:spcPct val="100000"/>
              </a:lnSpc>
            </a:pPr>
            <a:fld id="{226AEF3C-33D8-486F-9CBC-6750A503F749}"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0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1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15" name="TextShape 2"/>
          <p:cNvSpPr txBox="1"/>
          <p:nvPr/>
        </p:nvSpPr>
        <p:spPr>
          <a:xfrm>
            <a:off x="3884760" y="8685360"/>
            <a:ext cx="2971440" cy="456840"/>
          </a:xfrm>
          <a:prstGeom prst="rect">
            <a:avLst/>
          </a:prstGeom>
          <a:noFill/>
          <a:ln>
            <a:noFill/>
          </a:ln>
        </p:spPr>
        <p:txBody>
          <a:bodyPr anchor="b"/>
          <a:p>
            <a:pPr algn="r">
              <a:lnSpc>
                <a:spcPct val="100000"/>
              </a:lnSpc>
            </a:pPr>
            <a:fld id="{551F0D00-0C0D-4C0D-89B4-A36F6E0F9A53}"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0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1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17" name="TextShape 2"/>
          <p:cNvSpPr txBox="1"/>
          <p:nvPr/>
        </p:nvSpPr>
        <p:spPr>
          <a:xfrm>
            <a:off x="3884760" y="8685360"/>
            <a:ext cx="2971440" cy="456840"/>
          </a:xfrm>
          <a:prstGeom prst="rect">
            <a:avLst/>
          </a:prstGeom>
          <a:noFill/>
          <a:ln>
            <a:noFill/>
          </a:ln>
        </p:spPr>
        <p:txBody>
          <a:bodyPr anchor="b"/>
          <a:p>
            <a:pPr algn="r">
              <a:lnSpc>
                <a:spcPct val="100000"/>
              </a:lnSpc>
            </a:pPr>
            <a:fld id="{33D23431-4B90-4BD2-812C-5137C53BAC43}"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0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1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19" name="TextShape 2"/>
          <p:cNvSpPr txBox="1"/>
          <p:nvPr/>
        </p:nvSpPr>
        <p:spPr>
          <a:xfrm>
            <a:off x="3884760" y="8685360"/>
            <a:ext cx="2971440" cy="456840"/>
          </a:xfrm>
          <a:prstGeom prst="rect">
            <a:avLst/>
          </a:prstGeom>
          <a:noFill/>
          <a:ln>
            <a:noFill/>
          </a:ln>
        </p:spPr>
        <p:txBody>
          <a:bodyPr anchor="b"/>
          <a:p>
            <a:pPr algn="r">
              <a:lnSpc>
                <a:spcPct val="100000"/>
              </a:lnSpc>
            </a:pPr>
            <a:fld id="{2CD9CB04-207B-49EC-ABB4-42523714C080}"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0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2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21" name="TextShape 2"/>
          <p:cNvSpPr txBox="1"/>
          <p:nvPr/>
        </p:nvSpPr>
        <p:spPr>
          <a:xfrm>
            <a:off x="3884760" y="8685360"/>
            <a:ext cx="2971440" cy="456840"/>
          </a:xfrm>
          <a:prstGeom prst="rect">
            <a:avLst/>
          </a:prstGeom>
          <a:noFill/>
          <a:ln>
            <a:noFill/>
          </a:ln>
        </p:spPr>
        <p:txBody>
          <a:bodyPr anchor="b"/>
          <a:p>
            <a:pPr algn="r">
              <a:lnSpc>
                <a:spcPct val="100000"/>
              </a:lnSpc>
            </a:pPr>
            <a:fld id="{A7431F2A-FE7F-498C-9616-029E95102306}"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0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2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23" name="TextShape 2"/>
          <p:cNvSpPr txBox="1"/>
          <p:nvPr/>
        </p:nvSpPr>
        <p:spPr>
          <a:xfrm>
            <a:off x="3884760" y="8685360"/>
            <a:ext cx="2971440" cy="456840"/>
          </a:xfrm>
          <a:prstGeom prst="rect">
            <a:avLst/>
          </a:prstGeom>
          <a:noFill/>
          <a:ln>
            <a:noFill/>
          </a:ln>
        </p:spPr>
        <p:txBody>
          <a:bodyPr anchor="b"/>
          <a:p>
            <a:pPr algn="r">
              <a:lnSpc>
                <a:spcPct val="100000"/>
              </a:lnSpc>
            </a:pPr>
            <a:fld id="{D8FBA0A4-B8B5-446E-8C7B-DD578FAA0927}"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2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25" name="TextShape 2"/>
          <p:cNvSpPr txBox="1"/>
          <p:nvPr/>
        </p:nvSpPr>
        <p:spPr>
          <a:xfrm>
            <a:off x="3884760" y="8685360"/>
            <a:ext cx="2971440" cy="456840"/>
          </a:xfrm>
          <a:prstGeom prst="rect">
            <a:avLst/>
          </a:prstGeom>
          <a:noFill/>
          <a:ln>
            <a:noFill/>
          </a:ln>
        </p:spPr>
        <p:txBody>
          <a:bodyPr anchor="b"/>
          <a:p>
            <a:pPr algn="r">
              <a:lnSpc>
                <a:spcPct val="100000"/>
              </a:lnSpc>
            </a:pPr>
            <a:fld id="{F9F8691E-DC16-46BF-B490-A337A037D789}"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2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27" name="TextShape 2"/>
          <p:cNvSpPr txBox="1"/>
          <p:nvPr/>
        </p:nvSpPr>
        <p:spPr>
          <a:xfrm>
            <a:off x="3884760" y="8685360"/>
            <a:ext cx="2971440" cy="456840"/>
          </a:xfrm>
          <a:prstGeom prst="rect">
            <a:avLst/>
          </a:prstGeom>
          <a:noFill/>
          <a:ln>
            <a:noFill/>
          </a:ln>
        </p:spPr>
        <p:txBody>
          <a:bodyPr anchor="b"/>
          <a:p>
            <a:pPr algn="r">
              <a:lnSpc>
                <a:spcPct val="100000"/>
              </a:lnSpc>
            </a:pPr>
            <a:fld id="{F99C5098-0FC8-4467-BB85-06BFE7A524DA}"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2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29" name="TextShape 2"/>
          <p:cNvSpPr txBox="1"/>
          <p:nvPr/>
        </p:nvSpPr>
        <p:spPr>
          <a:xfrm>
            <a:off x="3884760" y="8685360"/>
            <a:ext cx="2971440" cy="456840"/>
          </a:xfrm>
          <a:prstGeom prst="rect">
            <a:avLst/>
          </a:prstGeom>
          <a:noFill/>
          <a:ln>
            <a:noFill/>
          </a:ln>
        </p:spPr>
        <p:txBody>
          <a:bodyPr anchor="b"/>
          <a:p>
            <a:pPr algn="r">
              <a:lnSpc>
                <a:spcPct val="100000"/>
              </a:lnSpc>
            </a:pPr>
            <a:fld id="{0E62AF31-7B56-4ABF-9B36-B25A06A46FA0}"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3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31" name="TextShape 2"/>
          <p:cNvSpPr txBox="1"/>
          <p:nvPr/>
        </p:nvSpPr>
        <p:spPr>
          <a:xfrm>
            <a:off x="3884760" y="8685360"/>
            <a:ext cx="2971440" cy="456840"/>
          </a:xfrm>
          <a:prstGeom prst="rect">
            <a:avLst/>
          </a:prstGeom>
          <a:noFill/>
          <a:ln>
            <a:noFill/>
          </a:ln>
        </p:spPr>
        <p:txBody>
          <a:bodyPr anchor="b"/>
          <a:p>
            <a:pPr algn="r">
              <a:lnSpc>
                <a:spcPct val="100000"/>
              </a:lnSpc>
            </a:pPr>
            <a:fld id="{CE979DC7-2947-4BC6-8E12-DBF15B510DFB}"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3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33" name="TextShape 2"/>
          <p:cNvSpPr txBox="1"/>
          <p:nvPr/>
        </p:nvSpPr>
        <p:spPr>
          <a:xfrm>
            <a:off x="3884760" y="8685360"/>
            <a:ext cx="2971440" cy="456840"/>
          </a:xfrm>
          <a:prstGeom prst="rect">
            <a:avLst/>
          </a:prstGeom>
          <a:noFill/>
          <a:ln>
            <a:noFill/>
          </a:ln>
        </p:spPr>
        <p:txBody>
          <a:bodyPr anchor="b"/>
          <a:p>
            <a:pPr algn="r">
              <a:lnSpc>
                <a:spcPct val="100000"/>
              </a:lnSpc>
            </a:pPr>
            <a:fld id="{89ABC0DE-9C6A-4169-95FF-A2DED5CE3733}"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3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35" name="TextShape 2"/>
          <p:cNvSpPr txBox="1"/>
          <p:nvPr/>
        </p:nvSpPr>
        <p:spPr>
          <a:xfrm>
            <a:off x="3884760" y="8685360"/>
            <a:ext cx="2971440" cy="456840"/>
          </a:xfrm>
          <a:prstGeom prst="rect">
            <a:avLst/>
          </a:prstGeom>
          <a:noFill/>
          <a:ln>
            <a:noFill/>
          </a:ln>
        </p:spPr>
        <p:txBody>
          <a:bodyPr anchor="b"/>
          <a:p>
            <a:pPr algn="r">
              <a:lnSpc>
                <a:spcPct val="100000"/>
              </a:lnSpc>
            </a:pPr>
            <a:fld id="{EC4C7D93-488D-4D40-9BDD-F52A0B512089}"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1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3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37" name="TextShape 2"/>
          <p:cNvSpPr txBox="1"/>
          <p:nvPr/>
        </p:nvSpPr>
        <p:spPr>
          <a:xfrm>
            <a:off x="3884760" y="8685360"/>
            <a:ext cx="2971440" cy="456840"/>
          </a:xfrm>
          <a:prstGeom prst="rect">
            <a:avLst/>
          </a:prstGeom>
          <a:noFill/>
          <a:ln>
            <a:noFill/>
          </a:ln>
        </p:spPr>
        <p:txBody>
          <a:bodyPr anchor="b"/>
          <a:p>
            <a:pPr algn="r">
              <a:lnSpc>
                <a:spcPct val="100000"/>
              </a:lnSpc>
            </a:pPr>
            <a:fld id="{212986E5-B4B6-451D-B855-73DC03CD0C49}"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1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3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39" name="TextShape 2"/>
          <p:cNvSpPr txBox="1"/>
          <p:nvPr/>
        </p:nvSpPr>
        <p:spPr>
          <a:xfrm>
            <a:off x="3884760" y="8685360"/>
            <a:ext cx="2971440" cy="456840"/>
          </a:xfrm>
          <a:prstGeom prst="rect">
            <a:avLst/>
          </a:prstGeom>
          <a:noFill/>
          <a:ln>
            <a:noFill/>
          </a:ln>
        </p:spPr>
        <p:txBody>
          <a:bodyPr anchor="b"/>
          <a:p>
            <a:pPr algn="r">
              <a:lnSpc>
                <a:spcPct val="100000"/>
              </a:lnSpc>
            </a:pPr>
            <a:fld id="{44A32D13-E2C0-4441-996B-04E1A0FB6367}"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1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4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41" name="TextShape 2"/>
          <p:cNvSpPr txBox="1"/>
          <p:nvPr/>
        </p:nvSpPr>
        <p:spPr>
          <a:xfrm>
            <a:off x="3884760" y="8685360"/>
            <a:ext cx="2971440" cy="456840"/>
          </a:xfrm>
          <a:prstGeom prst="rect">
            <a:avLst/>
          </a:prstGeom>
          <a:noFill/>
          <a:ln>
            <a:noFill/>
          </a:ln>
        </p:spPr>
        <p:txBody>
          <a:bodyPr anchor="b"/>
          <a:p>
            <a:pPr algn="r">
              <a:lnSpc>
                <a:spcPct val="100000"/>
              </a:lnSpc>
            </a:pPr>
            <a:fld id="{D368C5F3-067B-48F1-B59D-9974DFF8C7CC}"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1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4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43" name="TextShape 2"/>
          <p:cNvSpPr txBox="1"/>
          <p:nvPr/>
        </p:nvSpPr>
        <p:spPr>
          <a:xfrm>
            <a:off x="3884760" y="8685360"/>
            <a:ext cx="2971440" cy="456840"/>
          </a:xfrm>
          <a:prstGeom prst="rect">
            <a:avLst/>
          </a:prstGeom>
          <a:noFill/>
          <a:ln>
            <a:noFill/>
          </a:ln>
        </p:spPr>
        <p:txBody>
          <a:bodyPr anchor="b"/>
          <a:p>
            <a:pPr algn="r">
              <a:lnSpc>
                <a:spcPct val="100000"/>
              </a:lnSpc>
            </a:pPr>
            <a:fld id="{95C3CA86-011F-47D2-9183-E11ED8907EA8}"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2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4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45" name="TextShape 2"/>
          <p:cNvSpPr txBox="1"/>
          <p:nvPr/>
        </p:nvSpPr>
        <p:spPr>
          <a:xfrm>
            <a:off x="3884760" y="8685360"/>
            <a:ext cx="2971440" cy="456840"/>
          </a:xfrm>
          <a:prstGeom prst="rect">
            <a:avLst/>
          </a:prstGeom>
          <a:noFill/>
          <a:ln>
            <a:noFill/>
          </a:ln>
        </p:spPr>
        <p:txBody>
          <a:bodyPr anchor="b"/>
          <a:p>
            <a:pPr algn="r">
              <a:lnSpc>
                <a:spcPct val="100000"/>
              </a:lnSpc>
            </a:pPr>
            <a:fld id="{D199F53D-7B58-4E2D-AD35-D50B57FE0490}"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2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4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47" name="TextShape 2"/>
          <p:cNvSpPr txBox="1"/>
          <p:nvPr/>
        </p:nvSpPr>
        <p:spPr>
          <a:xfrm>
            <a:off x="3884760" y="8685360"/>
            <a:ext cx="2971440" cy="456840"/>
          </a:xfrm>
          <a:prstGeom prst="rect">
            <a:avLst/>
          </a:prstGeom>
          <a:noFill/>
          <a:ln>
            <a:noFill/>
          </a:ln>
        </p:spPr>
        <p:txBody>
          <a:bodyPr anchor="b"/>
          <a:p>
            <a:pPr algn="r">
              <a:lnSpc>
                <a:spcPct val="100000"/>
              </a:lnSpc>
            </a:pPr>
            <a:fld id="{69E08202-EF7C-42BF-AFA4-222F1343110E}"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2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4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49" name="TextShape 2"/>
          <p:cNvSpPr txBox="1"/>
          <p:nvPr/>
        </p:nvSpPr>
        <p:spPr>
          <a:xfrm>
            <a:off x="3884760" y="8685360"/>
            <a:ext cx="2971440" cy="456840"/>
          </a:xfrm>
          <a:prstGeom prst="rect">
            <a:avLst/>
          </a:prstGeom>
          <a:noFill/>
          <a:ln>
            <a:noFill/>
          </a:ln>
        </p:spPr>
        <p:txBody>
          <a:bodyPr anchor="b"/>
          <a:p>
            <a:pPr algn="r">
              <a:lnSpc>
                <a:spcPct val="100000"/>
              </a:lnSpc>
            </a:pPr>
            <a:fld id="{E1565210-906A-43F5-84FC-701995FF755F}"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2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5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51" name="TextShape 2"/>
          <p:cNvSpPr txBox="1"/>
          <p:nvPr/>
        </p:nvSpPr>
        <p:spPr>
          <a:xfrm>
            <a:off x="3884760" y="8685360"/>
            <a:ext cx="2971440" cy="456840"/>
          </a:xfrm>
          <a:prstGeom prst="rect">
            <a:avLst/>
          </a:prstGeom>
          <a:noFill/>
          <a:ln>
            <a:noFill/>
          </a:ln>
        </p:spPr>
        <p:txBody>
          <a:bodyPr anchor="b"/>
          <a:p>
            <a:pPr algn="r">
              <a:lnSpc>
                <a:spcPct val="100000"/>
              </a:lnSpc>
            </a:pPr>
            <a:fld id="{F9EE876B-7700-4E94-A20A-B24009FA5BB0}"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2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5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53" name="TextShape 2"/>
          <p:cNvSpPr txBox="1"/>
          <p:nvPr/>
        </p:nvSpPr>
        <p:spPr>
          <a:xfrm>
            <a:off x="3884760" y="8685360"/>
            <a:ext cx="2971440" cy="456840"/>
          </a:xfrm>
          <a:prstGeom prst="rect">
            <a:avLst/>
          </a:prstGeom>
          <a:noFill/>
          <a:ln>
            <a:noFill/>
          </a:ln>
        </p:spPr>
        <p:txBody>
          <a:bodyPr anchor="b"/>
          <a:p>
            <a:pPr algn="r">
              <a:lnSpc>
                <a:spcPct val="100000"/>
              </a:lnSpc>
            </a:pPr>
            <a:fld id="{79D62A6A-5B08-4A85-97B1-CDB6A707C2AC}"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2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5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55" name="TextShape 2"/>
          <p:cNvSpPr txBox="1"/>
          <p:nvPr/>
        </p:nvSpPr>
        <p:spPr>
          <a:xfrm>
            <a:off x="3884760" y="8685360"/>
            <a:ext cx="2971440" cy="456840"/>
          </a:xfrm>
          <a:prstGeom prst="rect">
            <a:avLst/>
          </a:prstGeom>
          <a:noFill/>
          <a:ln>
            <a:noFill/>
          </a:ln>
        </p:spPr>
        <p:txBody>
          <a:bodyPr anchor="b"/>
          <a:p>
            <a:pPr algn="r">
              <a:lnSpc>
                <a:spcPct val="100000"/>
              </a:lnSpc>
            </a:pPr>
            <a:fld id="{AC0E7D40-9D76-4EF4-8389-53CA53ED8447}"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2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5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57" name="TextShape 2"/>
          <p:cNvSpPr txBox="1"/>
          <p:nvPr/>
        </p:nvSpPr>
        <p:spPr>
          <a:xfrm>
            <a:off x="3884760" y="8685360"/>
            <a:ext cx="2971440" cy="456840"/>
          </a:xfrm>
          <a:prstGeom prst="rect">
            <a:avLst/>
          </a:prstGeom>
          <a:noFill/>
          <a:ln>
            <a:noFill/>
          </a:ln>
        </p:spPr>
        <p:txBody>
          <a:bodyPr anchor="b"/>
          <a:p>
            <a:pPr algn="r">
              <a:lnSpc>
                <a:spcPct val="100000"/>
              </a:lnSpc>
            </a:pPr>
            <a:fld id="{7C4175BA-86CC-40F4-9666-4D00B839C5DA}"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2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5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59" name="TextShape 2"/>
          <p:cNvSpPr txBox="1"/>
          <p:nvPr/>
        </p:nvSpPr>
        <p:spPr>
          <a:xfrm>
            <a:off x="3884760" y="8685360"/>
            <a:ext cx="2971440" cy="456840"/>
          </a:xfrm>
          <a:prstGeom prst="rect">
            <a:avLst/>
          </a:prstGeom>
          <a:noFill/>
          <a:ln>
            <a:noFill/>
          </a:ln>
        </p:spPr>
        <p:txBody>
          <a:bodyPr anchor="b"/>
          <a:p>
            <a:pPr algn="r">
              <a:lnSpc>
                <a:spcPct val="100000"/>
              </a:lnSpc>
            </a:pPr>
            <a:fld id="{F3CAE67F-0906-4157-9F32-8FC1B8EBF0DE}"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2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6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61" name="TextShape 2"/>
          <p:cNvSpPr txBox="1"/>
          <p:nvPr/>
        </p:nvSpPr>
        <p:spPr>
          <a:xfrm>
            <a:off x="3884760" y="8685360"/>
            <a:ext cx="2971440" cy="456840"/>
          </a:xfrm>
          <a:prstGeom prst="rect">
            <a:avLst/>
          </a:prstGeom>
          <a:noFill/>
          <a:ln>
            <a:noFill/>
          </a:ln>
        </p:spPr>
        <p:txBody>
          <a:bodyPr anchor="b"/>
          <a:p>
            <a:pPr algn="r">
              <a:lnSpc>
                <a:spcPct val="100000"/>
              </a:lnSpc>
            </a:pPr>
            <a:fld id="{6BEA453C-A14B-449E-A7E8-3AC09F345754}"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2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6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63" name="TextShape 2"/>
          <p:cNvSpPr txBox="1"/>
          <p:nvPr/>
        </p:nvSpPr>
        <p:spPr>
          <a:xfrm>
            <a:off x="3884760" y="8685360"/>
            <a:ext cx="2971440" cy="456840"/>
          </a:xfrm>
          <a:prstGeom prst="rect">
            <a:avLst/>
          </a:prstGeom>
          <a:noFill/>
          <a:ln>
            <a:noFill/>
          </a:ln>
        </p:spPr>
        <p:txBody>
          <a:bodyPr anchor="b"/>
          <a:p>
            <a:pPr algn="r">
              <a:lnSpc>
                <a:spcPct val="100000"/>
              </a:lnSpc>
            </a:pPr>
            <a:fld id="{30AC592E-02C7-4C30-9F2C-62954FF87F28}"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3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6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65" name="TextShape 2"/>
          <p:cNvSpPr txBox="1"/>
          <p:nvPr/>
        </p:nvSpPr>
        <p:spPr>
          <a:xfrm>
            <a:off x="3884760" y="8685360"/>
            <a:ext cx="2971440" cy="456840"/>
          </a:xfrm>
          <a:prstGeom prst="rect">
            <a:avLst/>
          </a:prstGeom>
          <a:noFill/>
          <a:ln>
            <a:noFill/>
          </a:ln>
        </p:spPr>
        <p:txBody>
          <a:bodyPr anchor="b"/>
          <a:p>
            <a:pPr algn="r">
              <a:lnSpc>
                <a:spcPct val="100000"/>
              </a:lnSpc>
            </a:pPr>
            <a:fld id="{1ACB0805-C8D2-4CB3-B30A-C7D4EBAEB788}"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3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6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67" name="TextShape 2"/>
          <p:cNvSpPr txBox="1"/>
          <p:nvPr/>
        </p:nvSpPr>
        <p:spPr>
          <a:xfrm>
            <a:off x="3884760" y="8685360"/>
            <a:ext cx="2971440" cy="456840"/>
          </a:xfrm>
          <a:prstGeom prst="rect">
            <a:avLst/>
          </a:prstGeom>
          <a:noFill/>
          <a:ln>
            <a:noFill/>
          </a:ln>
        </p:spPr>
        <p:txBody>
          <a:bodyPr anchor="b"/>
          <a:p>
            <a:pPr algn="r">
              <a:lnSpc>
                <a:spcPct val="100000"/>
              </a:lnSpc>
            </a:pPr>
            <a:fld id="{774AA084-B099-4E18-8313-BEEFF3704572}"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3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6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69" name="TextShape 2"/>
          <p:cNvSpPr txBox="1"/>
          <p:nvPr/>
        </p:nvSpPr>
        <p:spPr>
          <a:xfrm>
            <a:off x="3884760" y="8685360"/>
            <a:ext cx="2971440" cy="456840"/>
          </a:xfrm>
          <a:prstGeom prst="rect">
            <a:avLst/>
          </a:prstGeom>
          <a:noFill/>
          <a:ln>
            <a:noFill/>
          </a:ln>
        </p:spPr>
        <p:txBody>
          <a:bodyPr anchor="b"/>
          <a:p>
            <a:pPr algn="r">
              <a:lnSpc>
                <a:spcPct val="100000"/>
              </a:lnSpc>
            </a:pPr>
            <a:fld id="{A452ECCC-7179-41C1-AD50-2AECF6033F3A}"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3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7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71" name="TextShape 2"/>
          <p:cNvSpPr txBox="1"/>
          <p:nvPr/>
        </p:nvSpPr>
        <p:spPr>
          <a:xfrm>
            <a:off x="3884760" y="8685360"/>
            <a:ext cx="2971440" cy="456840"/>
          </a:xfrm>
          <a:prstGeom prst="rect">
            <a:avLst/>
          </a:prstGeom>
          <a:noFill/>
          <a:ln>
            <a:noFill/>
          </a:ln>
        </p:spPr>
        <p:txBody>
          <a:bodyPr anchor="b"/>
          <a:p>
            <a:pPr algn="r">
              <a:lnSpc>
                <a:spcPct val="100000"/>
              </a:lnSpc>
            </a:pPr>
            <a:fld id="{085D8998-D7B3-4597-BA6F-A05695E8A3FA}"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3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7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73" name="TextShape 2"/>
          <p:cNvSpPr txBox="1"/>
          <p:nvPr/>
        </p:nvSpPr>
        <p:spPr>
          <a:xfrm>
            <a:off x="3884760" y="8685360"/>
            <a:ext cx="2971440" cy="456840"/>
          </a:xfrm>
          <a:prstGeom prst="rect">
            <a:avLst/>
          </a:prstGeom>
          <a:noFill/>
          <a:ln>
            <a:noFill/>
          </a:ln>
        </p:spPr>
        <p:txBody>
          <a:bodyPr anchor="b"/>
          <a:p>
            <a:pPr algn="r">
              <a:lnSpc>
                <a:spcPct val="100000"/>
              </a:lnSpc>
            </a:pPr>
            <a:fld id="{FDD5D790-B6B8-408F-9058-93ABC341FEEA}"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3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7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75" name="TextShape 2"/>
          <p:cNvSpPr txBox="1"/>
          <p:nvPr/>
        </p:nvSpPr>
        <p:spPr>
          <a:xfrm>
            <a:off x="3884760" y="8685360"/>
            <a:ext cx="2971440" cy="456840"/>
          </a:xfrm>
          <a:prstGeom prst="rect">
            <a:avLst/>
          </a:prstGeom>
          <a:noFill/>
          <a:ln>
            <a:noFill/>
          </a:ln>
        </p:spPr>
        <p:txBody>
          <a:bodyPr anchor="b"/>
          <a:p>
            <a:pPr algn="r">
              <a:lnSpc>
                <a:spcPct val="100000"/>
              </a:lnSpc>
            </a:pPr>
            <a:fld id="{2FE9FF5B-9829-4DC1-A445-7E13F1DFC2A9}"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3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7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77" name="TextShape 2"/>
          <p:cNvSpPr txBox="1"/>
          <p:nvPr/>
        </p:nvSpPr>
        <p:spPr>
          <a:xfrm>
            <a:off x="3884760" y="8685360"/>
            <a:ext cx="2971440" cy="456840"/>
          </a:xfrm>
          <a:prstGeom prst="rect">
            <a:avLst/>
          </a:prstGeom>
          <a:noFill/>
          <a:ln>
            <a:noFill/>
          </a:ln>
        </p:spPr>
        <p:txBody>
          <a:bodyPr anchor="b"/>
          <a:p>
            <a:pPr algn="r">
              <a:lnSpc>
                <a:spcPct val="100000"/>
              </a:lnSpc>
            </a:pPr>
            <a:fld id="{6FB320CD-1DDE-4091-90E2-6B665C2FEB6F}"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3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7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79" name="TextShape 2"/>
          <p:cNvSpPr txBox="1"/>
          <p:nvPr/>
        </p:nvSpPr>
        <p:spPr>
          <a:xfrm>
            <a:off x="3884760" y="8685360"/>
            <a:ext cx="2971440" cy="456840"/>
          </a:xfrm>
          <a:prstGeom prst="rect">
            <a:avLst/>
          </a:prstGeom>
          <a:noFill/>
          <a:ln>
            <a:noFill/>
          </a:ln>
        </p:spPr>
        <p:txBody>
          <a:bodyPr anchor="b"/>
          <a:p>
            <a:pPr algn="r">
              <a:lnSpc>
                <a:spcPct val="100000"/>
              </a:lnSpc>
            </a:pPr>
            <a:fld id="{AAF40F21-E028-4EEE-A5BA-90A97FFAD0B8}"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3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8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81" name="TextShape 2"/>
          <p:cNvSpPr txBox="1"/>
          <p:nvPr/>
        </p:nvSpPr>
        <p:spPr>
          <a:xfrm>
            <a:off x="3884760" y="8685360"/>
            <a:ext cx="2971440" cy="456840"/>
          </a:xfrm>
          <a:prstGeom prst="rect">
            <a:avLst/>
          </a:prstGeom>
          <a:noFill/>
          <a:ln>
            <a:noFill/>
          </a:ln>
        </p:spPr>
        <p:txBody>
          <a:bodyPr anchor="b"/>
          <a:p>
            <a:pPr algn="r">
              <a:lnSpc>
                <a:spcPct val="100000"/>
              </a:lnSpc>
            </a:pPr>
            <a:fld id="{7B36913E-B29E-4795-BE49-48AA81915ED8}"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3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8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83" name="TextShape 2"/>
          <p:cNvSpPr txBox="1"/>
          <p:nvPr/>
        </p:nvSpPr>
        <p:spPr>
          <a:xfrm>
            <a:off x="3884760" y="8685360"/>
            <a:ext cx="2971440" cy="456840"/>
          </a:xfrm>
          <a:prstGeom prst="rect">
            <a:avLst/>
          </a:prstGeom>
          <a:noFill/>
          <a:ln>
            <a:noFill/>
          </a:ln>
        </p:spPr>
        <p:txBody>
          <a:bodyPr anchor="b"/>
          <a:p>
            <a:pPr algn="r">
              <a:lnSpc>
                <a:spcPct val="100000"/>
              </a:lnSpc>
            </a:pPr>
            <a:fld id="{810D5C7A-20A7-4477-84D2-EB7674BA9212}"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4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8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85" name="TextShape 2"/>
          <p:cNvSpPr txBox="1"/>
          <p:nvPr/>
        </p:nvSpPr>
        <p:spPr>
          <a:xfrm>
            <a:off x="3884760" y="8685360"/>
            <a:ext cx="2971440" cy="456840"/>
          </a:xfrm>
          <a:prstGeom prst="rect">
            <a:avLst/>
          </a:prstGeom>
          <a:noFill/>
          <a:ln>
            <a:noFill/>
          </a:ln>
        </p:spPr>
        <p:txBody>
          <a:bodyPr anchor="b"/>
          <a:p>
            <a:pPr algn="r">
              <a:lnSpc>
                <a:spcPct val="100000"/>
              </a:lnSpc>
            </a:pPr>
            <a:fld id="{A9829F63-3A05-497F-9F6B-6377C3628A67}"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4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8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87" name="TextShape 2"/>
          <p:cNvSpPr txBox="1"/>
          <p:nvPr/>
        </p:nvSpPr>
        <p:spPr>
          <a:xfrm>
            <a:off x="3884760" y="8685360"/>
            <a:ext cx="2971440" cy="456840"/>
          </a:xfrm>
          <a:prstGeom prst="rect">
            <a:avLst/>
          </a:prstGeom>
          <a:noFill/>
          <a:ln>
            <a:noFill/>
          </a:ln>
        </p:spPr>
        <p:txBody>
          <a:bodyPr anchor="b"/>
          <a:p>
            <a:pPr algn="r">
              <a:lnSpc>
                <a:spcPct val="100000"/>
              </a:lnSpc>
            </a:pPr>
            <a:fld id="{EE3B827B-8B51-43AF-A0B4-2B99F2B09D03}"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4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8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89" name="TextShape 2"/>
          <p:cNvSpPr txBox="1"/>
          <p:nvPr/>
        </p:nvSpPr>
        <p:spPr>
          <a:xfrm>
            <a:off x="3884760" y="8685360"/>
            <a:ext cx="2971440" cy="456840"/>
          </a:xfrm>
          <a:prstGeom prst="rect">
            <a:avLst/>
          </a:prstGeom>
          <a:noFill/>
          <a:ln>
            <a:noFill/>
          </a:ln>
        </p:spPr>
        <p:txBody>
          <a:bodyPr anchor="b"/>
          <a:p>
            <a:pPr algn="r">
              <a:lnSpc>
                <a:spcPct val="100000"/>
              </a:lnSpc>
            </a:pPr>
            <a:fld id="{602ACBC1-4573-4FE0-8C04-1A1C2B9EADBA}"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4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9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91" name="TextShape 2"/>
          <p:cNvSpPr txBox="1"/>
          <p:nvPr/>
        </p:nvSpPr>
        <p:spPr>
          <a:xfrm>
            <a:off x="3884760" y="8685360"/>
            <a:ext cx="2971440" cy="456840"/>
          </a:xfrm>
          <a:prstGeom prst="rect">
            <a:avLst/>
          </a:prstGeom>
          <a:noFill/>
          <a:ln>
            <a:noFill/>
          </a:ln>
        </p:spPr>
        <p:txBody>
          <a:bodyPr anchor="b"/>
          <a:p>
            <a:pPr algn="r">
              <a:lnSpc>
                <a:spcPct val="100000"/>
              </a:lnSpc>
            </a:pPr>
            <a:fld id="{2BE06734-F5CF-42B7-92FF-5A02F170D44D}"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4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9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93" name="TextShape 2"/>
          <p:cNvSpPr txBox="1"/>
          <p:nvPr/>
        </p:nvSpPr>
        <p:spPr>
          <a:xfrm>
            <a:off x="3884760" y="8685360"/>
            <a:ext cx="2971440" cy="456840"/>
          </a:xfrm>
          <a:prstGeom prst="rect">
            <a:avLst/>
          </a:prstGeom>
          <a:noFill/>
          <a:ln>
            <a:noFill/>
          </a:ln>
        </p:spPr>
        <p:txBody>
          <a:bodyPr anchor="b"/>
          <a:p>
            <a:pPr algn="r">
              <a:lnSpc>
                <a:spcPct val="100000"/>
              </a:lnSpc>
            </a:pPr>
            <a:fld id="{401CD124-2EB2-4C5D-A1FA-8925648E5468}"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4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9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95" name="TextShape 2"/>
          <p:cNvSpPr txBox="1"/>
          <p:nvPr/>
        </p:nvSpPr>
        <p:spPr>
          <a:xfrm>
            <a:off x="3884760" y="8685360"/>
            <a:ext cx="2971440" cy="456840"/>
          </a:xfrm>
          <a:prstGeom prst="rect">
            <a:avLst/>
          </a:prstGeom>
          <a:noFill/>
          <a:ln>
            <a:noFill/>
          </a:ln>
        </p:spPr>
        <p:txBody>
          <a:bodyPr anchor="b"/>
          <a:p>
            <a:pPr algn="r">
              <a:lnSpc>
                <a:spcPct val="100000"/>
              </a:lnSpc>
            </a:pPr>
            <a:fld id="{14D271B7-F584-4C0D-91CF-156C2E6174B4}"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4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9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97" name="TextShape 2"/>
          <p:cNvSpPr txBox="1"/>
          <p:nvPr/>
        </p:nvSpPr>
        <p:spPr>
          <a:xfrm>
            <a:off x="3884760" y="8685360"/>
            <a:ext cx="2971440" cy="456840"/>
          </a:xfrm>
          <a:prstGeom prst="rect">
            <a:avLst/>
          </a:prstGeom>
          <a:noFill/>
          <a:ln>
            <a:noFill/>
          </a:ln>
        </p:spPr>
        <p:txBody>
          <a:bodyPr anchor="b"/>
          <a:p>
            <a:pPr algn="r">
              <a:lnSpc>
                <a:spcPct val="100000"/>
              </a:lnSpc>
            </a:pPr>
            <a:fld id="{1916CA58-643C-4198-9E51-52D322EF1ACF}"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4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9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599" name="TextShape 2"/>
          <p:cNvSpPr txBox="1"/>
          <p:nvPr/>
        </p:nvSpPr>
        <p:spPr>
          <a:xfrm>
            <a:off x="3884760" y="8685360"/>
            <a:ext cx="2971440" cy="456840"/>
          </a:xfrm>
          <a:prstGeom prst="rect">
            <a:avLst/>
          </a:prstGeom>
          <a:noFill/>
          <a:ln>
            <a:noFill/>
          </a:ln>
        </p:spPr>
        <p:txBody>
          <a:bodyPr anchor="b"/>
          <a:p>
            <a:pPr algn="r">
              <a:lnSpc>
                <a:spcPct val="100000"/>
              </a:lnSpc>
            </a:pPr>
            <a:fld id="{D87133AB-8DB9-493B-9F71-3D00219177A1}"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4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0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01" name="TextShape 2"/>
          <p:cNvSpPr txBox="1"/>
          <p:nvPr/>
        </p:nvSpPr>
        <p:spPr>
          <a:xfrm>
            <a:off x="3884760" y="8685360"/>
            <a:ext cx="2971440" cy="456840"/>
          </a:xfrm>
          <a:prstGeom prst="rect">
            <a:avLst/>
          </a:prstGeom>
          <a:noFill/>
          <a:ln>
            <a:noFill/>
          </a:ln>
        </p:spPr>
        <p:txBody>
          <a:bodyPr anchor="b"/>
          <a:p>
            <a:pPr algn="r">
              <a:lnSpc>
                <a:spcPct val="100000"/>
              </a:lnSpc>
            </a:pPr>
            <a:fld id="{17829A7D-2F13-443C-9C67-170B3B171858}"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4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0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03" name="TextShape 2"/>
          <p:cNvSpPr txBox="1"/>
          <p:nvPr/>
        </p:nvSpPr>
        <p:spPr>
          <a:xfrm>
            <a:off x="3884760" y="8685360"/>
            <a:ext cx="2971440" cy="456840"/>
          </a:xfrm>
          <a:prstGeom prst="rect">
            <a:avLst/>
          </a:prstGeom>
          <a:noFill/>
          <a:ln>
            <a:noFill/>
          </a:ln>
        </p:spPr>
        <p:txBody>
          <a:bodyPr anchor="b"/>
          <a:p>
            <a:pPr algn="r">
              <a:lnSpc>
                <a:spcPct val="100000"/>
              </a:lnSpc>
            </a:pPr>
            <a:fld id="{518CBF3E-DEAB-40AF-B848-A2DFAD78860F}"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5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0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05" name="TextShape 2"/>
          <p:cNvSpPr txBox="1"/>
          <p:nvPr/>
        </p:nvSpPr>
        <p:spPr>
          <a:xfrm>
            <a:off x="3884760" y="8685360"/>
            <a:ext cx="2971440" cy="456840"/>
          </a:xfrm>
          <a:prstGeom prst="rect">
            <a:avLst/>
          </a:prstGeom>
          <a:noFill/>
          <a:ln>
            <a:noFill/>
          </a:ln>
        </p:spPr>
        <p:txBody>
          <a:bodyPr anchor="b"/>
          <a:p>
            <a:pPr algn="r">
              <a:lnSpc>
                <a:spcPct val="100000"/>
              </a:lnSpc>
            </a:pPr>
            <a:fld id="{D74D00B3-B99D-4E7D-B7F4-5B93894406E7}"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5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0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07" name="TextShape 2"/>
          <p:cNvSpPr txBox="1"/>
          <p:nvPr/>
        </p:nvSpPr>
        <p:spPr>
          <a:xfrm>
            <a:off x="3884760" y="8685360"/>
            <a:ext cx="2971440" cy="456840"/>
          </a:xfrm>
          <a:prstGeom prst="rect">
            <a:avLst/>
          </a:prstGeom>
          <a:noFill/>
          <a:ln>
            <a:noFill/>
          </a:ln>
        </p:spPr>
        <p:txBody>
          <a:bodyPr anchor="b"/>
          <a:p>
            <a:pPr algn="r">
              <a:lnSpc>
                <a:spcPct val="100000"/>
              </a:lnSpc>
            </a:pPr>
            <a:fld id="{FF115256-3C6B-4A5C-B508-9F857C9A9CA4}"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5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0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09" name="TextShape 2"/>
          <p:cNvSpPr txBox="1"/>
          <p:nvPr/>
        </p:nvSpPr>
        <p:spPr>
          <a:xfrm>
            <a:off x="3884760" y="8685360"/>
            <a:ext cx="2971440" cy="456840"/>
          </a:xfrm>
          <a:prstGeom prst="rect">
            <a:avLst/>
          </a:prstGeom>
          <a:noFill/>
          <a:ln>
            <a:noFill/>
          </a:ln>
        </p:spPr>
        <p:txBody>
          <a:bodyPr anchor="b"/>
          <a:p>
            <a:pPr algn="r">
              <a:lnSpc>
                <a:spcPct val="100000"/>
              </a:lnSpc>
            </a:pPr>
            <a:fld id="{B65126BB-E0A8-453D-826E-7B79CD558618}"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5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1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11" name="TextShape 2"/>
          <p:cNvSpPr txBox="1"/>
          <p:nvPr/>
        </p:nvSpPr>
        <p:spPr>
          <a:xfrm>
            <a:off x="3884760" y="8685360"/>
            <a:ext cx="2971440" cy="456840"/>
          </a:xfrm>
          <a:prstGeom prst="rect">
            <a:avLst/>
          </a:prstGeom>
          <a:noFill/>
          <a:ln>
            <a:noFill/>
          </a:ln>
        </p:spPr>
        <p:txBody>
          <a:bodyPr anchor="b"/>
          <a:p>
            <a:pPr algn="r">
              <a:lnSpc>
                <a:spcPct val="100000"/>
              </a:lnSpc>
            </a:pPr>
            <a:fld id="{BFB2CBAB-87DD-41F5-BD14-A54706641B9D}"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5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1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13" name="TextShape 2"/>
          <p:cNvSpPr txBox="1"/>
          <p:nvPr/>
        </p:nvSpPr>
        <p:spPr>
          <a:xfrm>
            <a:off x="3884760" y="8685360"/>
            <a:ext cx="2971440" cy="456840"/>
          </a:xfrm>
          <a:prstGeom prst="rect">
            <a:avLst/>
          </a:prstGeom>
          <a:noFill/>
          <a:ln>
            <a:noFill/>
          </a:ln>
        </p:spPr>
        <p:txBody>
          <a:bodyPr anchor="b"/>
          <a:p>
            <a:pPr algn="r">
              <a:lnSpc>
                <a:spcPct val="100000"/>
              </a:lnSpc>
            </a:pPr>
            <a:fld id="{800F73CB-30D1-4606-9C41-E7EF0ADD7C7A}"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5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1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15" name="TextShape 2"/>
          <p:cNvSpPr txBox="1"/>
          <p:nvPr/>
        </p:nvSpPr>
        <p:spPr>
          <a:xfrm>
            <a:off x="3884760" y="8685360"/>
            <a:ext cx="2971440" cy="456840"/>
          </a:xfrm>
          <a:prstGeom prst="rect">
            <a:avLst/>
          </a:prstGeom>
          <a:noFill/>
          <a:ln>
            <a:noFill/>
          </a:ln>
        </p:spPr>
        <p:txBody>
          <a:bodyPr anchor="b"/>
          <a:p>
            <a:pPr algn="r">
              <a:lnSpc>
                <a:spcPct val="100000"/>
              </a:lnSpc>
            </a:pPr>
            <a:fld id="{D9A75366-C592-4C6E-8288-DE00CB282441}"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5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1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17" name="TextShape 2"/>
          <p:cNvSpPr txBox="1"/>
          <p:nvPr/>
        </p:nvSpPr>
        <p:spPr>
          <a:xfrm>
            <a:off x="3884760" y="8685360"/>
            <a:ext cx="2971440" cy="456840"/>
          </a:xfrm>
          <a:prstGeom prst="rect">
            <a:avLst/>
          </a:prstGeom>
          <a:noFill/>
          <a:ln>
            <a:noFill/>
          </a:ln>
        </p:spPr>
        <p:txBody>
          <a:bodyPr anchor="b"/>
          <a:p>
            <a:pPr algn="r">
              <a:lnSpc>
                <a:spcPct val="100000"/>
              </a:lnSpc>
            </a:pPr>
            <a:fld id="{C0C80FEA-250D-4426-A269-E5D046A33A16}"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5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1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19" name="TextShape 2"/>
          <p:cNvSpPr txBox="1"/>
          <p:nvPr/>
        </p:nvSpPr>
        <p:spPr>
          <a:xfrm>
            <a:off x="3884760" y="8685360"/>
            <a:ext cx="2971440" cy="456840"/>
          </a:xfrm>
          <a:prstGeom prst="rect">
            <a:avLst/>
          </a:prstGeom>
          <a:noFill/>
          <a:ln>
            <a:noFill/>
          </a:ln>
        </p:spPr>
        <p:txBody>
          <a:bodyPr anchor="b"/>
          <a:p>
            <a:pPr algn="r">
              <a:lnSpc>
                <a:spcPct val="100000"/>
              </a:lnSpc>
            </a:pPr>
            <a:fld id="{EA5968D2-8919-413C-AFFC-2DBE081EDED2}"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5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2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21" name="TextShape 2"/>
          <p:cNvSpPr txBox="1"/>
          <p:nvPr/>
        </p:nvSpPr>
        <p:spPr>
          <a:xfrm>
            <a:off x="3884760" y="8685360"/>
            <a:ext cx="2971440" cy="456840"/>
          </a:xfrm>
          <a:prstGeom prst="rect">
            <a:avLst/>
          </a:prstGeom>
          <a:noFill/>
          <a:ln>
            <a:noFill/>
          </a:ln>
        </p:spPr>
        <p:txBody>
          <a:bodyPr anchor="b"/>
          <a:p>
            <a:pPr algn="r">
              <a:lnSpc>
                <a:spcPct val="100000"/>
              </a:lnSpc>
            </a:pPr>
            <a:fld id="{25B3B8B4-40CF-456E-964B-CE8C00D0E371}"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5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2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23" name="TextShape 2"/>
          <p:cNvSpPr txBox="1"/>
          <p:nvPr/>
        </p:nvSpPr>
        <p:spPr>
          <a:xfrm>
            <a:off x="3884760" y="8685360"/>
            <a:ext cx="2971440" cy="456840"/>
          </a:xfrm>
          <a:prstGeom prst="rect">
            <a:avLst/>
          </a:prstGeom>
          <a:noFill/>
          <a:ln>
            <a:noFill/>
          </a:ln>
        </p:spPr>
        <p:txBody>
          <a:bodyPr anchor="b"/>
          <a:p>
            <a:pPr algn="r">
              <a:lnSpc>
                <a:spcPct val="100000"/>
              </a:lnSpc>
            </a:pPr>
            <a:fld id="{EEA52858-57EC-4F72-84E4-DFFDFE7A45CA}"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6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2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25" name="TextShape 2"/>
          <p:cNvSpPr txBox="1"/>
          <p:nvPr/>
        </p:nvSpPr>
        <p:spPr>
          <a:xfrm>
            <a:off x="3884760" y="8685360"/>
            <a:ext cx="2971440" cy="456840"/>
          </a:xfrm>
          <a:prstGeom prst="rect">
            <a:avLst/>
          </a:prstGeom>
          <a:noFill/>
          <a:ln>
            <a:noFill/>
          </a:ln>
        </p:spPr>
        <p:txBody>
          <a:bodyPr anchor="b"/>
          <a:p>
            <a:pPr algn="r">
              <a:lnSpc>
                <a:spcPct val="100000"/>
              </a:lnSpc>
            </a:pPr>
            <a:fld id="{A33A63C0-F985-4189-BD83-988FBD8B4FD8}"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6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2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27" name="TextShape 2"/>
          <p:cNvSpPr txBox="1"/>
          <p:nvPr/>
        </p:nvSpPr>
        <p:spPr>
          <a:xfrm>
            <a:off x="3884760" y="8685360"/>
            <a:ext cx="2971440" cy="456840"/>
          </a:xfrm>
          <a:prstGeom prst="rect">
            <a:avLst/>
          </a:prstGeom>
          <a:noFill/>
          <a:ln>
            <a:noFill/>
          </a:ln>
        </p:spPr>
        <p:txBody>
          <a:bodyPr anchor="b"/>
          <a:p>
            <a:pPr algn="r">
              <a:lnSpc>
                <a:spcPct val="100000"/>
              </a:lnSpc>
            </a:pPr>
            <a:fld id="{6E31755D-CF6C-4207-98A3-AF808F98D360}"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6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2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29" name="TextShape 2"/>
          <p:cNvSpPr txBox="1"/>
          <p:nvPr/>
        </p:nvSpPr>
        <p:spPr>
          <a:xfrm>
            <a:off x="3884760" y="8685360"/>
            <a:ext cx="2971440" cy="456840"/>
          </a:xfrm>
          <a:prstGeom prst="rect">
            <a:avLst/>
          </a:prstGeom>
          <a:noFill/>
          <a:ln>
            <a:noFill/>
          </a:ln>
        </p:spPr>
        <p:txBody>
          <a:bodyPr anchor="b"/>
          <a:p>
            <a:pPr algn="r">
              <a:lnSpc>
                <a:spcPct val="100000"/>
              </a:lnSpc>
            </a:pPr>
            <a:fld id="{00CEDE6B-B442-4098-B3CC-FF0E41EB6FA5}"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6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3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31" name="TextShape 2"/>
          <p:cNvSpPr txBox="1"/>
          <p:nvPr/>
        </p:nvSpPr>
        <p:spPr>
          <a:xfrm>
            <a:off x="3884760" y="8685360"/>
            <a:ext cx="2971440" cy="456840"/>
          </a:xfrm>
          <a:prstGeom prst="rect">
            <a:avLst/>
          </a:prstGeom>
          <a:noFill/>
          <a:ln>
            <a:noFill/>
          </a:ln>
        </p:spPr>
        <p:txBody>
          <a:bodyPr anchor="b"/>
          <a:p>
            <a:pPr algn="r">
              <a:lnSpc>
                <a:spcPct val="100000"/>
              </a:lnSpc>
            </a:pPr>
            <a:fld id="{D99F054E-3646-4303-BAF1-E141977A05C2}"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6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3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33" name="TextShape 2"/>
          <p:cNvSpPr txBox="1"/>
          <p:nvPr/>
        </p:nvSpPr>
        <p:spPr>
          <a:xfrm>
            <a:off x="3884760" y="8685360"/>
            <a:ext cx="2971440" cy="456840"/>
          </a:xfrm>
          <a:prstGeom prst="rect">
            <a:avLst/>
          </a:prstGeom>
          <a:noFill/>
          <a:ln>
            <a:noFill/>
          </a:ln>
        </p:spPr>
        <p:txBody>
          <a:bodyPr anchor="b"/>
          <a:p>
            <a:pPr algn="r">
              <a:lnSpc>
                <a:spcPct val="100000"/>
              </a:lnSpc>
            </a:pPr>
            <a:fld id="{CE1AF140-517C-4D6A-8E3D-948200074554}"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6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3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35" name="TextShape 2"/>
          <p:cNvSpPr txBox="1"/>
          <p:nvPr/>
        </p:nvSpPr>
        <p:spPr>
          <a:xfrm>
            <a:off x="3884760" y="8685360"/>
            <a:ext cx="2971440" cy="456840"/>
          </a:xfrm>
          <a:prstGeom prst="rect">
            <a:avLst/>
          </a:prstGeom>
          <a:noFill/>
          <a:ln>
            <a:noFill/>
          </a:ln>
        </p:spPr>
        <p:txBody>
          <a:bodyPr anchor="b"/>
          <a:p>
            <a:pPr algn="r">
              <a:lnSpc>
                <a:spcPct val="100000"/>
              </a:lnSpc>
            </a:pPr>
            <a:fld id="{3FBA8D55-0626-45B4-A406-B61B98AE1049}"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6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3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37" name="TextShape 2"/>
          <p:cNvSpPr txBox="1"/>
          <p:nvPr/>
        </p:nvSpPr>
        <p:spPr>
          <a:xfrm>
            <a:off x="3884760" y="8685360"/>
            <a:ext cx="2971440" cy="456840"/>
          </a:xfrm>
          <a:prstGeom prst="rect">
            <a:avLst/>
          </a:prstGeom>
          <a:noFill/>
          <a:ln>
            <a:noFill/>
          </a:ln>
        </p:spPr>
        <p:txBody>
          <a:bodyPr anchor="b"/>
          <a:p>
            <a:pPr algn="r">
              <a:lnSpc>
                <a:spcPct val="100000"/>
              </a:lnSpc>
            </a:pPr>
            <a:fld id="{A0A56E37-B04E-412D-B17B-F9DDFE3EC80C}"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6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3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39" name="TextShape 2"/>
          <p:cNvSpPr txBox="1"/>
          <p:nvPr/>
        </p:nvSpPr>
        <p:spPr>
          <a:xfrm>
            <a:off x="3884760" y="8685360"/>
            <a:ext cx="2971440" cy="456840"/>
          </a:xfrm>
          <a:prstGeom prst="rect">
            <a:avLst/>
          </a:prstGeom>
          <a:noFill/>
          <a:ln>
            <a:noFill/>
          </a:ln>
        </p:spPr>
        <p:txBody>
          <a:bodyPr anchor="b"/>
          <a:p>
            <a:pPr algn="r">
              <a:lnSpc>
                <a:spcPct val="100000"/>
              </a:lnSpc>
            </a:pPr>
            <a:fld id="{24E39F4C-D0C2-44C8-97BD-936CEFF6480E}"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6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4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41" name="TextShape 2"/>
          <p:cNvSpPr txBox="1"/>
          <p:nvPr/>
        </p:nvSpPr>
        <p:spPr>
          <a:xfrm>
            <a:off x="3884760" y="8685360"/>
            <a:ext cx="2971440" cy="456840"/>
          </a:xfrm>
          <a:prstGeom prst="rect">
            <a:avLst/>
          </a:prstGeom>
          <a:noFill/>
          <a:ln>
            <a:noFill/>
          </a:ln>
        </p:spPr>
        <p:txBody>
          <a:bodyPr anchor="b"/>
          <a:p>
            <a:pPr algn="r">
              <a:lnSpc>
                <a:spcPct val="100000"/>
              </a:lnSpc>
            </a:pPr>
            <a:fld id="{B4CAFA94-B513-4049-969F-E0EC3C8CE564}"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6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4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43" name="TextShape 2"/>
          <p:cNvSpPr txBox="1"/>
          <p:nvPr/>
        </p:nvSpPr>
        <p:spPr>
          <a:xfrm>
            <a:off x="3884760" y="8685360"/>
            <a:ext cx="2971440" cy="456840"/>
          </a:xfrm>
          <a:prstGeom prst="rect">
            <a:avLst/>
          </a:prstGeom>
          <a:noFill/>
          <a:ln>
            <a:noFill/>
          </a:ln>
        </p:spPr>
        <p:txBody>
          <a:bodyPr anchor="b"/>
          <a:p>
            <a:pPr algn="r">
              <a:lnSpc>
                <a:spcPct val="100000"/>
              </a:lnSpc>
            </a:pPr>
            <a:fld id="{46343D1B-94AD-4C03-86CA-8ADDE3DD0911}"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7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4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45" name="TextShape 2"/>
          <p:cNvSpPr txBox="1"/>
          <p:nvPr/>
        </p:nvSpPr>
        <p:spPr>
          <a:xfrm>
            <a:off x="3884760" y="8685360"/>
            <a:ext cx="2971440" cy="456840"/>
          </a:xfrm>
          <a:prstGeom prst="rect">
            <a:avLst/>
          </a:prstGeom>
          <a:noFill/>
          <a:ln>
            <a:noFill/>
          </a:ln>
        </p:spPr>
        <p:txBody>
          <a:bodyPr anchor="b"/>
          <a:p>
            <a:pPr algn="r">
              <a:lnSpc>
                <a:spcPct val="100000"/>
              </a:lnSpc>
            </a:pPr>
            <a:fld id="{0B421C6B-7F33-423D-B73D-2E3B383433C0}"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7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4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47" name="TextShape 2"/>
          <p:cNvSpPr txBox="1"/>
          <p:nvPr/>
        </p:nvSpPr>
        <p:spPr>
          <a:xfrm>
            <a:off x="3884760" y="8685360"/>
            <a:ext cx="2971440" cy="456840"/>
          </a:xfrm>
          <a:prstGeom prst="rect">
            <a:avLst/>
          </a:prstGeom>
          <a:noFill/>
          <a:ln>
            <a:noFill/>
          </a:ln>
        </p:spPr>
        <p:txBody>
          <a:bodyPr anchor="b"/>
          <a:p>
            <a:pPr algn="r">
              <a:lnSpc>
                <a:spcPct val="100000"/>
              </a:lnSpc>
            </a:pPr>
            <a:fld id="{141ED5EF-98A0-47C9-A21D-6EC7BDC28963}"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7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4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49" name="TextShape 2"/>
          <p:cNvSpPr txBox="1"/>
          <p:nvPr/>
        </p:nvSpPr>
        <p:spPr>
          <a:xfrm>
            <a:off x="3884760" y="8685360"/>
            <a:ext cx="2971440" cy="456840"/>
          </a:xfrm>
          <a:prstGeom prst="rect">
            <a:avLst/>
          </a:prstGeom>
          <a:noFill/>
          <a:ln>
            <a:noFill/>
          </a:ln>
        </p:spPr>
        <p:txBody>
          <a:bodyPr anchor="b"/>
          <a:p>
            <a:pPr algn="r">
              <a:lnSpc>
                <a:spcPct val="100000"/>
              </a:lnSpc>
            </a:pPr>
            <a:fld id="{93A43562-EAAB-4787-ABF4-BFD83271A705}"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7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5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51" name="TextShape 2"/>
          <p:cNvSpPr txBox="1"/>
          <p:nvPr/>
        </p:nvSpPr>
        <p:spPr>
          <a:xfrm>
            <a:off x="3884760" y="8685360"/>
            <a:ext cx="2971440" cy="456840"/>
          </a:xfrm>
          <a:prstGeom prst="rect">
            <a:avLst/>
          </a:prstGeom>
          <a:noFill/>
          <a:ln>
            <a:noFill/>
          </a:ln>
        </p:spPr>
        <p:txBody>
          <a:bodyPr anchor="b"/>
          <a:p>
            <a:pPr algn="r">
              <a:lnSpc>
                <a:spcPct val="100000"/>
              </a:lnSpc>
            </a:pPr>
            <a:fld id="{0CA78AF8-A655-458E-ACFE-6D6B8F67D20B}"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7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5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53" name="TextShape 2"/>
          <p:cNvSpPr txBox="1"/>
          <p:nvPr/>
        </p:nvSpPr>
        <p:spPr>
          <a:xfrm>
            <a:off x="3884760" y="8685360"/>
            <a:ext cx="2971440" cy="456840"/>
          </a:xfrm>
          <a:prstGeom prst="rect">
            <a:avLst/>
          </a:prstGeom>
          <a:noFill/>
          <a:ln>
            <a:noFill/>
          </a:ln>
        </p:spPr>
        <p:txBody>
          <a:bodyPr anchor="b"/>
          <a:p>
            <a:pPr algn="r">
              <a:lnSpc>
                <a:spcPct val="100000"/>
              </a:lnSpc>
            </a:pPr>
            <a:fld id="{EF1466FB-D006-4B78-8C4F-E253B6D6DA7A}"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7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5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55" name="TextShape 2"/>
          <p:cNvSpPr txBox="1"/>
          <p:nvPr/>
        </p:nvSpPr>
        <p:spPr>
          <a:xfrm>
            <a:off x="3884760" y="8685360"/>
            <a:ext cx="2971440" cy="456840"/>
          </a:xfrm>
          <a:prstGeom prst="rect">
            <a:avLst/>
          </a:prstGeom>
          <a:noFill/>
          <a:ln>
            <a:noFill/>
          </a:ln>
        </p:spPr>
        <p:txBody>
          <a:bodyPr anchor="b"/>
          <a:p>
            <a:pPr algn="r">
              <a:lnSpc>
                <a:spcPct val="100000"/>
              </a:lnSpc>
            </a:pPr>
            <a:fld id="{D601C06C-1121-4E83-8281-B31AD599F78B}"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7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5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57" name="TextShape 2"/>
          <p:cNvSpPr txBox="1"/>
          <p:nvPr/>
        </p:nvSpPr>
        <p:spPr>
          <a:xfrm>
            <a:off x="3884760" y="8685360"/>
            <a:ext cx="2971440" cy="456840"/>
          </a:xfrm>
          <a:prstGeom prst="rect">
            <a:avLst/>
          </a:prstGeom>
          <a:noFill/>
          <a:ln>
            <a:noFill/>
          </a:ln>
        </p:spPr>
        <p:txBody>
          <a:bodyPr anchor="b"/>
          <a:p>
            <a:pPr algn="r">
              <a:lnSpc>
                <a:spcPct val="100000"/>
              </a:lnSpc>
            </a:pPr>
            <a:fld id="{7DD3F42C-B2AC-4BE7-84EF-8B86CE59CF4C}"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7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5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59" name="TextShape 2"/>
          <p:cNvSpPr txBox="1"/>
          <p:nvPr/>
        </p:nvSpPr>
        <p:spPr>
          <a:xfrm>
            <a:off x="3884760" y="8685360"/>
            <a:ext cx="2971440" cy="456840"/>
          </a:xfrm>
          <a:prstGeom prst="rect">
            <a:avLst/>
          </a:prstGeom>
          <a:noFill/>
          <a:ln>
            <a:noFill/>
          </a:ln>
        </p:spPr>
        <p:txBody>
          <a:bodyPr anchor="b"/>
          <a:p>
            <a:pPr algn="r">
              <a:lnSpc>
                <a:spcPct val="100000"/>
              </a:lnSpc>
            </a:pPr>
            <a:fld id="{C76E1D10-D69F-4939-827D-A690F0086B4F}"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7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6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61" name="TextShape 2"/>
          <p:cNvSpPr txBox="1"/>
          <p:nvPr/>
        </p:nvSpPr>
        <p:spPr>
          <a:xfrm>
            <a:off x="3884760" y="8685360"/>
            <a:ext cx="2971440" cy="456840"/>
          </a:xfrm>
          <a:prstGeom prst="rect">
            <a:avLst/>
          </a:prstGeom>
          <a:noFill/>
          <a:ln>
            <a:noFill/>
          </a:ln>
        </p:spPr>
        <p:txBody>
          <a:bodyPr anchor="b"/>
          <a:p>
            <a:pPr algn="r">
              <a:lnSpc>
                <a:spcPct val="100000"/>
              </a:lnSpc>
            </a:pPr>
            <a:fld id="{4BDD6A0A-E744-4C89-B00C-4252F3484D33}"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7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6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63" name="TextShape 2"/>
          <p:cNvSpPr txBox="1"/>
          <p:nvPr/>
        </p:nvSpPr>
        <p:spPr>
          <a:xfrm>
            <a:off x="3884760" y="8685360"/>
            <a:ext cx="2971440" cy="456840"/>
          </a:xfrm>
          <a:prstGeom prst="rect">
            <a:avLst/>
          </a:prstGeom>
          <a:noFill/>
          <a:ln>
            <a:noFill/>
          </a:ln>
        </p:spPr>
        <p:txBody>
          <a:bodyPr anchor="b"/>
          <a:p>
            <a:pPr algn="r">
              <a:lnSpc>
                <a:spcPct val="100000"/>
              </a:lnSpc>
            </a:pPr>
            <a:fld id="{3B3E0951-9368-4A2C-A5F6-A147682300C0}"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8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6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65" name="TextShape 2"/>
          <p:cNvSpPr txBox="1"/>
          <p:nvPr/>
        </p:nvSpPr>
        <p:spPr>
          <a:xfrm>
            <a:off x="3884760" y="8685360"/>
            <a:ext cx="2971440" cy="456840"/>
          </a:xfrm>
          <a:prstGeom prst="rect">
            <a:avLst/>
          </a:prstGeom>
          <a:noFill/>
          <a:ln>
            <a:noFill/>
          </a:ln>
        </p:spPr>
        <p:txBody>
          <a:bodyPr anchor="b"/>
          <a:p>
            <a:pPr algn="r">
              <a:lnSpc>
                <a:spcPct val="100000"/>
              </a:lnSpc>
            </a:pPr>
            <a:fld id="{ACA29205-7B34-4EA6-8585-F041DEDA54A3}"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8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6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67" name="TextShape 2"/>
          <p:cNvSpPr txBox="1"/>
          <p:nvPr/>
        </p:nvSpPr>
        <p:spPr>
          <a:xfrm>
            <a:off x="3884760" y="8685360"/>
            <a:ext cx="2971440" cy="456840"/>
          </a:xfrm>
          <a:prstGeom prst="rect">
            <a:avLst/>
          </a:prstGeom>
          <a:noFill/>
          <a:ln>
            <a:noFill/>
          </a:ln>
        </p:spPr>
        <p:txBody>
          <a:bodyPr anchor="b"/>
          <a:p>
            <a:pPr algn="r">
              <a:lnSpc>
                <a:spcPct val="100000"/>
              </a:lnSpc>
            </a:pPr>
            <a:fld id="{C6253F95-2D82-4686-A1F6-41CBBBACDB23}"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8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6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69" name="TextShape 2"/>
          <p:cNvSpPr txBox="1"/>
          <p:nvPr/>
        </p:nvSpPr>
        <p:spPr>
          <a:xfrm>
            <a:off x="3884760" y="8685360"/>
            <a:ext cx="2971440" cy="456840"/>
          </a:xfrm>
          <a:prstGeom prst="rect">
            <a:avLst/>
          </a:prstGeom>
          <a:noFill/>
          <a:ln>
            <a:noFill/>
          </a:ln>
        </p:spPr>
        <p:txBody>
          <a:bodyPr anchor="b"/>
          <a:p>
            <a:pPr algn="r">
              <a:lnSpc>
                <a:spcPct val="100000"/>
              </a:lnSpc>
            </a:pPr>
            <a:fld id="{997B5678-130B-4E69-B955-16C0C80099F4}"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8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7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71" name="TextShape 2"/>
          <p:cNvSpPr txBox="1"/>
          <p:nvPr/>
        </p:nvSpPr>
        <p:spPr>
          <a:xfrm>
            <a:off x="3884760" y="8685360"/>
            <a:ext cx="2971440" cy="456840"/>
          </a:xfrm>
          <a:prstGeom prst="rect">
            <a:avLst/>
          </a:prstGeom>
          <a:noFill/>
          <a:ln>
            <a:noFill/>
          </a:ln>
        </p:spPr>
        <p:txBody>
          <a:bodyPr anchor="b"/>
          <a:p>
            <a:pPr algn="r">
              <a:lnSpc>
                <a:spcPct val="100000"/>
              </a:lnSpc>
            </a:pPr>
            <a:fld id="{DA1AAD9E-CB77-48E8-A592-FE18988F817B}"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8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7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73" name="TextShape 2"/>
          <p:cNvSpPr txBox="1"/>
          <p:nvPr/>
        </p:nvSpPr>
        <p:spPr>
          <a:xfrm>
            <a:off x="3884760" y="8685360"/>
            <a:ext cx="2971440" cy="456840"/>
          </a:xfrm>
          <a:prstGeom prst="rect">
            <a:avLst/>
          </a:prstGeom>
          <a:noFill/>
          <a:ln>
            <a:noFill/>
          </a:ln>
        </p:spPr>
        <p:txBody>
          <a:bodyPr anchor="b"/>
          <a:p>
            <a:pPr algn="r">
              <a:lnSpc>
                <a:spcPct val="100000"/>
              </a:lnSpc>
            </a:pPr>
            <a:fld id="{BD60CE6B-D203-4573-B99F-4272560E3925}"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8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7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75" name="TextShape 2"/>
          <p:cNvSpPr txBox="1"/>
          <p:nvPr/>
        </p:nvSpPr>
        <p:spPr>
          <a:xfrm>
            <a:off x="3884760" y="8685360"/>
            <a:ext cx="2971440" cy="456840"/>
          </a:xfrm>
          <a:prstGeom prst="rect">
            <a:avLst/>
          </a:prstGeom>
          <a:noFill/>
          <a:ln>
            <a:noFill/>
          </a:ln>
        </p:spPr>
        <p:txBody>
          <a:bodyPr anchor="b"/>
          <a:p>
            <a:pPr algn="r">
              <a:lnSpc>
                <a:spcPct val="100000"/>
              </a:lnSpc>
            </a:pPr>
            <a:fld id="{FCB2248A-8E0A-4624-860F-DE5A5772529D}"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8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7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77" name="TextShape 2"/>
          <p:cNvSpPr txBox="1"/>
          <p:nvPr/>
        </p:nvSpPr>
        <p:spPr>
          <a:xfrm>
            <a:off x="3884760" y="8685360"/>
            <a:ext cx="2971440" cy="456840"/>
          </a:xfrm>
          <a:prstGeom prst="rect">
            <a:avLst/>
          </a:prstGeom>
          <a:noFill/>
          <a:ln>
            <a:noFill/>
          </a:ln>
        </p:spPr>
        <p:txBody>
          <a:bodyPr anchor="b"/>
          <a:p>
            <a:pPr algn="r">
              <a:lnSpc>
                <a:spcPct val="100000"/>
              </a:lnSpc>
            </a:pPr>
            <a:fld id="{4947B198-598D-4469-8E45-6CA4C7C62011}"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8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7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79" name="TextShape 2"/>
          <p:cNvSpPr txBox="1"/>
          <p:nvPr/>
        </p:nvSpPr>
        <p:spPr>
          <a:xfrm>
            <a:off x="3884760" y="8685360"/>
            <a:ext cx="2971440" cy="456840"/>
          </a:xfrm>
          <a:prstGeom prst="rect">
            <a:avLst/>
          </a:prstGeom>
          <a:noFill/>
          <a:ln>
            <a:noFill/>
          </a:ln>
        </p:spPr>
        <p:txBody>
          <a:bodyPr anchor="b"/>
          <a:p>
            <a:pPr algn="r">
              <a:lnSpc>
                <a:spcPct val="100000"/>
              </a:lnSpc>
            </a:pPr>
            <a:fld id="{60542E76-AEE8-4151-A5B8-5EF289423415}"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8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8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81" name="TextShape 2"/>
          <p:cNvSpPr txBox="1"/>
          <p:nvPr/>
        </p:nvSpPr>
        <p:spPr>
          <a:xfrm>
            <a:off x="3884760" y="8685360"/>
            <a:ext cx="2971440" cy="456840"/>
          </a:xfrm>
          <a:prstGeom prst="rect">
            <a:avLst/>
          </a:prstGeom>
          <a:noFill/>
          <a:ln>
            <a:noFill/>
          </a:ln>
        </p:spPr>
        <p:txBody>
          <a:bodyPr anchor="b"/>
          <a:p>
            <a:pPr algn="r">
              <a:lnSpc>
                <a:spcPct val="100000"/>
              </a:lnSpc>
            </a:pPr>
            <a:fld id="{BD736086-637A-4A7A-9247-054EAA1AF66F}"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8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8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83" name="TextShape 2"/>
          <p:cNvSpPr txBox="1"/>
          <p:nvPr/>
        </p:nvSpPr>
        <p:spPr>
          <a:xfrm>
            <a:off x="3884760" y="8685360"/>
            <a:ext cx="2971440" cy="456840"/>
          </a:xfrm>
          <a:prstGeom prst="rect">
            <a:avLst/>
          </a:prstGeom>
          <a:noFill/>
          <a:ln>
            <a:noFill/>
          </a:ln>
        </p:spPr>
        <p:txBody>
          <a:bodyPr anchor="b"/>
          <a:p>
            <a:pPr algn="r">
              <a:lnSpc>
                <a:spcPct val="100000"/>
              </a:lnSpc>
            </a:pPr>
            <a:fld id="{46EC6411-C76A-4EB1-B331-4FC46A5DFD4F}"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9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8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85" name="TextShape 2"/>
          <p:cNvSpPr txBox="1"/>
          <p:nvPr/>
        </p:nvSpPr>
        <p:spPr>
          <a:xfrm>
            <a:off x="3884760" y="8685360"/>
            <a:ext cx="2971440" cy="456840"/>
          </a:xfrm>
          <a:prstGeom prst="rect">
            <a:avLst/>
          </a:prstGeom>
          <a:noFill/>
          <a:ln>
            <a:noFill/>
          </a:ln>
        </p:spPr>
        <p:txBody>
          <a:bodyPr anchor="b"/>
          <a:p>
            <a:pPr algn="r">
              <a:lnSpc>
                <a:spcPct val="100000"/>
              </a:lnSpc>
            </a:pPr>
            <a:fld id="{552A57FF-D6F6-4742-B3C9-6605B2823E75}"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9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8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87" name="TextShape 2"/>
          <p:cNvSpPr txBox="1"/>
          <p:nvPr/>
        </p:nvSpPr>
        <p:spPr>
          <a:xfrm>
            <a:off x="3884760" y="8685360"/>
            <a:ext cx="2971440" cy="456840"/>
          </a:xfrm>
          <a:prstGeom prst="rect">
            <a:avLst/>
          </a:prstGeom>
          <a:noFill/>
          <a:ln>
            <a:noFill/>
          </a:ln>
        </p:spPr>
        <p:txBody>
          <a:bodyPr anchor="b"/>
          <a:p>
            <a:pPr algn="r">
              <a:lnSpc>
                <a:spcPct val="100000"/>
              </a:lnSpc>
            </a:pPr>
            <a:fld id="{FB9DA03F-3E9A-42DA-831E-D36A323537A0}"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9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8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89" name="TextShape 2"/>
          <p:cNvSpPr txBox="1"/>
          <p:nvPr/>
        </p:nvSpPr>
        <p:spPr>
          <a:xfrm>
            <a:off x="3884760" y="8685360"/>
            <a:ext cx="2971440" cy="456840"/>
          </a:xfrm>
          <a:prstGeom prst="rect">
            <a:avLst/>
          </a:prstGeom>
          <a:noFill/>
          <a:ln>
            <a:noFill/>
          </a:ln>
        </p:spPr>
        <p:txBody>
          <a:bodyPr anchor="b"/>
          <a:p>
            <a:pPr algn="r">
              <a:lnSpc>
                <a:spcPct val="100000"/>
              </a:lnSpc>
            </a:pPr>
            <a:fld id="{9C6B21AE-CAA7-4017-B120-10333E547C97}"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9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9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91" name="TextShape 2"/>
          <p:cNvSpPr txBox="1"/>
          <p:nvPr/>
        </p:nvSpPr>
        <p:spPr>
          <a:xfrm>
            <a:off x="3884760" y="8685360"/>
            <a:ext cx="2971440" cy="456840"/>
          </a:xfrm>
          <a:prstGeom prst="rect">
            <a:avLst/>
          </a:prstGeom>
          <a:noFill/>
          <a:ln>
            <a:noFill/>
          </a:ln>
        </p:spPr>
        <p:txBody>
          <a:bodyPr anchor="b"/>
          <a:p>
            <a:pPr algn="r">
              <a:lnSpc>
                <a:spcPct val="100000"/>
              </a:lnSpc>
            </a:pPr>
            <a:fld id="{FD1CE617-4882-4A5B-9DBA-DFDCD48A66CA}"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9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9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93" name="TextShape 2"/>
          <p:cNvSpPr txBox="1"/>
          <p:nvPr/>
        </p:nvSpPr>
        <p:spPr>
          <a:xfrm>
            <a:off x="3884760" y="8685360"/>
            <a:ext cx="2971440" cy="456840"/>
          </a:xfrm>
          <a:prstGeom prst="rect">
            <a:avLst/>
          </a:prstGeom>
          <a:noFill/>
          <a:ln>
            <a:noFill/>
          </a:ln>
        </p:spPr>
        <p:txBody>
          <a:bodyPr anchor="b"/>
          <a:p>
            <a:pPr algn="r">
              <a:lnSpc>
                <a:spcPct val="100000"/>
              </a:lnSpc>
            </a:pPr>
            <a:fld id="{A52D197F-D11E-495B-96E1-8E4E0208DBC7}"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9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9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95" name="TextShape 2"/>
          <p:cNvSpPr txBox="1"/>
          <p:nvPr/>
        </p:nvSpPr>
        <p:spPr>
          <a:xfrm>
            <a:off x="3884760" y="8685360"/>
            <a:ext cx="2971440" cy="456840"/>
          </a:xfrm>
          <a:prstGeom prst="rect">
            <a:avLst/>
          </a:prstGeom>
          <a:noFill/>
          <a:ln>
            <a:noFill/>
          </a:ln>
        </p:spPr>
        <p:txBody>
          <a:bodyPr anchor="b"/>
          <a:p>
            <a:pPr algn="r">
              <a:lnSpc>
                <a:spcPct val="100000"/>
              </a:lnSpc>
            </a:pPr>
            <a:fld id="{F8C8855D-04A1-485A-8636-C89AC139676B}"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9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9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97" name="TextShape 2"/>
          <p:cNvSpPr txBox="1"/>
          <p:nvPr/>
        </p:nvSpPr>
        <p:spPr>
          <a:xfrm>
            <a:off x="3884760" y="8685360"/>
            <a:ext cx="2971440" cy="456840"/>
          </a:xfrm>
          <a:prstGeom prst="rect">
            <a:avLst/>
          </a:prstGeom>
          <a:noFill/>
          <a:ln>
            <a:noFill/>
          </a:ln>
        </p:spPr>
        <p:txBody>
          <a:bodyPr anchor="b"/>
          <a:p>
            <a:pPr algn="r">
              <a:lnSpc>
                <a:spcPct val="100000"/>
              </a:lnSpc>
            </a:pPr>
            <a:fld id="{EE71070C-50E7-4A56-AF02-AD3E9623DEDF}"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9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9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699" name="TextShape 2"/>
          <p:cNvSpPr txBox="1"/>
          <p:nvPr/>
        </p:nvSpPr>
        <p:spPr>
          <a:xfrm>
            <a:off x="3884760" y="8685360"/>
            <a:ext cx="2971440" cy="456840"/>
          </a:xfrm>
          <a:prstGeom prst="rect">
            <a:avLst/>
          </a:prstGeom>
          <a:noFill/>
          <a:ln>
            <a:noFill/>
          </a:ln>
        </p:spPr>
        <p:txBody>
          <a:bodyPr anchor="b"/>
          <a:p>
            <a:pPr algn="r">
              <a:lnSpc>
                <a:spcPct val="100000"/>
              </a:lnSpc>
            </a:pPr>
            <a:fld id="{922C95DC-A31B-462B-B3B3-8E4794E1F8F2}"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9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0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701" name="TextShape 2"/>
          <p:cNvSpPr txBox="1"/>
          <p:nvPr/>
        </p:nvSpPr>
        <p:spPr>
          <a:xfrm>
            <a:off x="3884760" y="8685360"/>
            <a:ext cx="2971440" cy="456840"/>
          </a:xfrm>
          <a:prstGeom prst="rect">
            <a:avLst/>
          </a:prstGeom>
          <a:noFill/>
          <a:ln>
            <a:noFill/>
          </a:ln>
        </p:spPr>
        <p:txBody>
          <a:bodyPr anchor="b"/>
          <a:p>
            <a:pPr algn="r">
              <a:lnSpc>
                <a:spcPct val="100000"/>
              </a:lnSpc>
            </a:pPr>
            <a:fld id="{7940C4C5-5362-424B-8485-2A7D4FB9D005}"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29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0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703" name="TextShape 2"/>
          <p:cNvSpPr txBox="1"/>
          <p:nvPr/>
        </p:nvSpPr>
        <p:spPr>
          <a:xfrm>
            <a:off x="3884760" y="8685360"/>
            <a:ext cx="2971440" cy="456840"/>
          </a:xfrm>
          <a:prstGeom prst="rect">
            <a:avLst/>
          </a:prstGeom>
          <a:noFill/>
          <a:ln>
            <a:noFill/>
          </a:ln>
        </p:spPr>
        <p:txBody>
          <a:bodyPr anchor="b"/>
          <a:p>
            <a:pPr algn="r">
              <a:lnSpc>
                <a:spcPct val="100000"/>
              </a:lnSpc>
            </a:pPr>
            <a:fld id="{21C39031-6DF4-4430-868D-C95547D88CF3}"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30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0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705" name="TextShape 2"/>
          <p:cNvSpPr txBox="1"/>
          <p:nvPr/>
        </p:nvSpPr>
        <p:spPr>
          <a:xfrm>
            <a:off x="3884760" y="8685360"/>
            <a:ext cx="2971440" cy="456840"/>
          </a:xfrm>
          <a:prstGeom prst="rect">
            <a:avLst/>
          </a:prstGeom>
          <a:noFill/>
          <a:ln>
            <a:noFill/>
          </a:ln>
        </p:spPr>
        <p:txBody>
          <a:bodyPr anchor="b"/>
          <a:p>
            <a:pPr algn="r">
              <a:lnSpc>
                <a:spcPct val="100000"/>
              </a:lnSpc>
            </a:pPr>
            <a:fld id="{5942253F-9FB6-4367-A49D-ECB70C91A479}"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30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0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707" name="TextShape 2"/>
          <p:cNvSpPr txBox="1"/>
          <p:nvPr/>
        </p:nvSpPr>
        <p:spPr>
          <a:xfrm>
            <a:off x="3884760" y="8685360"/>
            <a:ext cx="2971440" cy="456840"/>
          </a:xfrm>
          <a:prstGeom prst="rect">
            <a:avLst/>
          </a:prstGeom>
          <a:noFill/>
          <a:ln>
            <a:noFill/>
          </a:ln>
        </p:spPr>
        <p:txBody>
          <a:bodyPr anchor="b"/>
          <a:p>
            <a:pPr algn="r">
              <a:lnSpc>
                <a:spcPct val="100000"/>
              </a:lnSpc>
            </a:pPr>
            <a:fld id="{1E7D1BC6-AD88-4B82-8983-758D6323EC4F}"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30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0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709" name="TextShape 2"/>
          <p:cNvSpPr txBox="1"/>
          <p:nvPr/>
        </p:nvSpPr>
        <p:spPr>
          <a:xfrm>
            <a:off x="3884760" y="8685360"/>
            <a:ext cx="2971440" cy="456840"/>
          </a:xfrm>
          <a:prstGeom prst="rect">
            <a:avLst/>
          </a:prstGeom>
          <a:noFill/>
          <a:ln>
            <a:noFill/>
          </a:ln>
        </p:spPr>
        <p:txBody>
          <a:bodyPr anchor="b"/>
          <a:p>
            <a:pPr algn="r">
              <a:lnSpc>
                <a:spcPct val="100000"/>
              </a:lnSpc>
            </a:pPr>
            <a:fld id="{0DE62FCA-B473-40AC-AB32-E622F807DED2}"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30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1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711" name="TextShape 2"/>
          <p:cNvSpPr txBox="1"/>
          <p:nvPr/>
        </p:nvSpPr>
        <p:spPr>
          <a:xfrm>
            <a:off x="3884760" y="8685360"/>
            <a:ext cx="2971440" cy="456840"/>
          </a:xfrm>
          <a:prstGeom prst="rect">
            <a:avLst/>
          </a:prstGeom>
          <a:noFill/>
          <a:ln>
            <a:noFill/>
          </a:ln>
        </p:spPr>
        <p:txBody>
          <a:bodyPr anchor="b"/>
          <a:p>
            <a:pPr algn="r">
              <a:lnSpc>
                <a:spcPct val="100000"/>
              </a:lnSpc>
            </a:pPr>
            <a:fld id="{76C27074-CAAE-472F-BBA5-B91A066FBB6E}"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30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1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713" name="TextShape 2"/>
          <p:cNvSpPr txBox="1"/>
          <p:nvPr/>
        </p:nvSpPr>
        <p:spPr>
          <a:xfrm>
            <a:off x="3884760" y="8685360"/>
            <a:ext cx="2971440" cy="456840"/>
          </a:xfrm>
          <a:prstGeom prst="rect">
            <a:avLst/>
          </a:prstGeom>
          <a:noFill/>
          <a:ln>
            <a:noFill/>
          </a:ln>
        </p:spPr>
        <p:txBody>
          <a:bodyPr anchor="b"/>
          <a:p>
            <a:pPr algn="r">
              <a:lnSpc>
                <a:spcPct val="100000"/>
              </a:lnSpc>
            </a:pPr>
            <a:fld id="{E5A9F2E7-330F-4A5E-874B-9DD0DA51A3E9}"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30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14"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715" name="TextShape 2"/>
          <p:cNvSpPr txBox="1"/>
          <p:nvPr/>
        </p:nvSpPr>
        <p:spPr>
          <a:xfrm>
            <a:off x="3884760" y="8685360"/>
            <a:ext cx="2971440" cy="456840"/>
          </a:xfrm>
          <a:prstGeom prst="rect">
            <a:avLst/>
          </a:prstGeom>
          <a:noFill/>
          <a:ln>
            <a:noFill/>
          </a:ln>
        </p:spPr>
        <p:txBody>
          <a:bodyPr anchor="b"/>
          <a:p>
            <a:pPr algn="r">
              <a:lnSpc>
                <a:spcPct val="100000"/>
              </a:lnSpc>
            </a:pPr>
            <a:fld id="{A947E8D9-F1F4-411D-9E41-D841B7006F3F}"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30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16"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717" name="TextShape 2"/>
          <p:cNvSpPr txBox="1"/>
          <p:nvPr/>
        </p:nvSpPr>
        <p:spPr>
          <a:xfrm>
            <a:off x="3884760" y="8685360"/>
            <a:ext cx="2971440" cy="456840"/>
          </a:xfrm>
          <a:prstGeom prst="rect">
            <a:avLst/>
          </a:prstGeom>
          <a:noFill/>
          <a:ln>
            <a:noFill/>
          </a:ln>
        </p:spPr>
        <p:txBody>
          <a:bodyPr anchor="b"/>
          <a:p>
            <a:pPr algn="r">
              <a:lnSpc>
                <a:spcPct val="100000"/>
              </a:lnSpc>
            </a:pPr>
            <a:fld id="{12BAB536-E6A9-4EA8-B6FF-BDFE90BEB3D1}"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3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18"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719" name="TextShape 2"/>
          <p:cNvSpPr txBox="1"/>
          <p:nvPr/>
        </p:nvSpPr>
        <p:spPr>
          <a:xfrm>
            <a:off x="3884760" y="8685360"/>
            <a:ext cx="2971440" cy="456840"/>
          </a:xfrm>
          <a:prstGeom prst="rect">
            <a:avLst/>
          </a:prstGeom>
          <a:noFill/>
          <a:ln>
            <a:noFill/>
          </a:ln>
        </p:spPr>
        <p:txBody>
          <a:bodyPr anchor="b"/>
          <a:p>
            <a:pPr algn="r">
              <a:lnSpc>
                <a:spcPct val="100000"/>
              </a:lnSpc>
            </a:pPr>
            <a:fld id="{832E2EDD-3002-4024-B33C-DC6E91EFDD84}"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3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20"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721" name="TextShape 2"/>
          <p:cNvSpPr txBox="1"/>
          <p:nvPr/>
        </p:nvSpPr>
        <p:spPr>
          <a:xfrm>
            <a:off x="3884760" y="8685360"/>
            <a:ext cx="2971440" cy="456840"/>
          </a:xfrm>
          <a:prstGeom prst="rect">
            <a:avLst/>
          </a:prstGeom>
          <a:noFill/>
          <a:ln>
            <a:noFill/>
          </a:ln>
        </p:spPr>
        <p:txBody>
          <a:bodyPr anchor="b"/>
          <a:p>
            <a:pPr algn="r">
              <a:lnSpc>
                <a:spcPct val="100000"/>
              </a:lnSpc>
            </a:pPr>
            <a:fld id="{B21B8DF6-43E7-4160-94BA-E549A53F7415}"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notesSlides/notesSlide3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22" name="PlaceHolder 1"/>
          <p:cNvSpPr>
            <a:spLocks noGrp="1"/>
          </p:cNvSpPr>
          <p:nvPr>
            <p:ph type="body"/>
          </p:nvPr>
        </p:nvSpPr>
        <p:spPr>
          <a:xfrm>
            <a:off x="685800" y="4343400"/>
            <a:ext cx="5486040" cy="4114440"/>
          </a:xfrm>
          <a:prstGeom prst="rect">
            <a:avLst/>
          </a:prstGeom>
        </p:spPr>
        <p:txBody>
          <a:bodyPr>
            <a:normAutofit/>
          </a:bodyPr>
          <a:p>
            <a:endParaRPr b="0" lang="el-GR" sz="2000" spc="-1" strike="noStrike">
              <a:solidFill>
                <a:srgbClr val="000000"/>
              </a:solidFill>
              <a:uFill>
                <a:solidFill>
                  <a:srgbClr val="ffffff"/>
                </a:solidFill>
              </a:uFill>
              <a:latin typeface="Arial"/>
            </a:endParaRPr>
          </a:p>
        </p:txBody>
      </p:sp>
      <p:sp>
        <p:nvSpPr>
          <p:cNvPr id="1723" name="TextShape 2"/>
          <p:cNvSpPr txBox="1"/>
          <p:nvPr/>
        </p:nvSpPr>
        <p:spPr>
          <a:xfrm>
            <a:off x="3884760" y="8685360"/>
            <a:ext cx="2971440" cy="456840"/>
          </a:xfrm>
          <a:prstGeom prst="rect">
            <a:avLst/>
          </a:prstGeom>
          <a:noFill/>
          <a:ln>
            <a:noFill/>
          </a:ln>
        </p:spPr>
        <p:txBody>
          <a:bodyPr anchor="b"/>
          <a:p>
            <a:pPr algn="r">
              <a:lnSpc>
                <a:spcPct val="100000"/>
              </a:lnSpc>
            </a:pPr>
            <a:fld id="{42FC63C2-22FC-4721-A63A-E9FEB888370C}" type="slidenum">
              <a:rPr b="0" lang="el-GR" sz="1200" spc="-1" strike="noStrike">
                <a:solidFill>
                  <a:srgbClr val="000000"/>
                </a:solidFill>
                <a:uFill>
                  <a:solidFill>
                    <a:srgbClr val="ffffff"/>
                  </a:solidFill>
                </a:uFill>
                <a:latin typeface="+mn-lt"/>
                <a:ea typeface="+mn-ea"/>
              </a:rPr>
              <a:t>&lt;αριθμός&gt;</a:t>
            </a:fld>
            <a:endParaRPr b="0" lang="el-GR" sz="1200" spc="-1" strike="noStrike">
              <a:solidFill>
                <a:srgbClr val="000000"/>
              </a:solidFill>
              <a:uFill>
                <a:solidFill>
                  <a:srgbClr val="ffffff"/>
                </a:solidFill>
              </a:uFill>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5.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6" name="PlaceHolder 2"/>
          <p:cNvSpPr>
            <a:spLocks noGrp="1"/>
          </p:cNvSpPr>
          <p:nvPr>
            <p:ph type="subTitle"/>
          </p:nvPr>
        </p:nvSpPr>
        <p:spPr>
          <a:xfrm>
            <a:off x="457200" y="1600200"/>
            <a:ext cx="8229240" cy="4708800"/>
          </a:xfrm>
          <a:prstGeom prst="rect">
            <a:avLst/>
          </a:prstGeom>
        </p:spPr>
        <p:txBody>
          <a:bodyPr lIns="0" rIns="0" tIns="0" bIns="0" anchor="ctr"/>
          <a:p>
            <a:pPr algn="ctr"/>
            <a:endParaRPr b="0" lang="el-GR"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8" name="PlaceHolder 2"/>
          <p:cNvSpPr>
            <a:spLocks noGrp="1"/>
          </p:cNvSpPr>
          <p:nvPr>
            <p:ph type="body"/>
          </p:nvPr>
        </p:nvSpPr>
        <p:spPr>
          <a:xfrm>
            <a:off x="457200" y="1600200"/>
            <a:ext cx="8229240" cy="470880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10" name="PlaceHolder 2"/>
          <p:cNvSpPr>
            <a:spLocks noGrp="1"/>
          </p:cNvSpPr>
          <p:nvPr>
            <p:ph type="body"/>
          </p:nvPr>
        </p:nvSpPr>
        <p:spPr>
          <a:xfrm>
            <a:off x="457200" y="1600200"/>
            <a:ext cx="4015800" cy="470880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11" name="PlaceHolder 3"/>
          <p:cNvSpPr>
            <a:spLocks noGrp="1"/>
          </p:cNvSpPr>
          <p:nvPr>
            <p:ph type="body"/>
          </p:nvPr>
        </p:nvSpPr>
        <p:spPr>
          <a:xfrm>
            <a:off x="4674240" y="1600200"/>
            <a:ext cx="4015800" cy="470880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457200" y="274680"/>
            <a:ext cx="8229240" cy="5297760"/>
          </a:xfrm>
          <a:prstGeom prst="rect">
            <a:avLst/>
          </a:prstGeom>
        </p:spPr>
        <p:txBody>
          <a:bodyPr lIns="0" rIns="0" tIns="0" bIns="0" anchor="ctr"/>
          <a:p>
            <a:pPr algn="ctr"/>
            <a:endParaRPr b="0" lang="el-GR"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15" name="PlaceHolder 2"/>
          <p:cNvSpPr>
            <a:spLocks noGrp="1"/>
          </p:cNvSpPr>
          <p:nvPr>
            <p:ph type="body"/>
          </p:nvPr>
        </p:nvSpPr>
        <p:spPr>
          <a:xfrm>
            <a:off x="457200" y="160020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16" name="PlaceHolder 3"/>
          <p:cNvSpPr>
            <a:spLocks noGrp="1"/>
          </p:cNvSpPr>
          <p:nvPr>
            <p:ph type="body"/>
          </p:nvPr>
        </p:nvSpPr>
        <p:spPr>
          <a:xfrm>
            <a:off x="457200" y="406008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17" name="PlaceHolder 4"/>
          <p:cNvSpPr>
            <a:spLocks noGrp="1"/>
          </p:cNvSpPr>
          <p:nvPr>
            <p:ph type="body"/>
          </p:nvPr>
        </p:nvSpPr>
        <p:spPr>
          <a:xfrm>
            <a:off x="4674240" y="1600200"/>
            <a:ext cx="4015800" cy="470880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19" name="PlaceHolder 2"/>
          <p:cNvSpPr>
            <a:spLocks noGrp="1"/>
          </p:cNvSpPr>
          <p:nvPr>
            <p:ph type="body"/>
          </p:nvPr>
        </p:nvSpPr>
        <p:spPr>
          <a:xfrm>
            <a:off x="457200" y="1600200"/>
            <a:ext cx="4015800" cy="470880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20" name="PlaceHolder 3"/>
          <p:cNvSpPr>
            <a:spLocks noGrp="1"/>
          </p:cNvSpPr>
          <p:nvPr>
            <p:ph type="body"/>
          </p:nvPr>
        </p:nvSpPr>
        <p:spPr>
          <a:xfrm>
            <a:off x="4674240" y="160020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21" name="PlaceHolder 4"/>
          <p:cNvSpPr>
            <a:spLocks noGrp="1"/>
          </p:cNvSpPr>
          <p:nvPr>
            <p:ph type="body"/>
          </p:nvPr>
        </p:nvSpPr>
        <p:spPr>
          <a:xfrm>
            <a:off x="4674240" y="406008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23" name="PlaceHolder 2"/>
          <p:cNvSpPr>
            <a:spLocks noGrp="1"/>
          </p:cNvSpPr>
          <p:nvPr>
            <p:ph type="body"/>
          </p:nvPr>
        </p:nvSpPr>
        <p:spPr>
          <a:xfrm>
            <a:off x="457200" y="160020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24" name="PlaceHolder 3"/>
          <p:cNvSpPr>
            <a:spLocks noGrp="1"/>
          </p:cNvSpPr>
          <p:nvPr>
            <p:ph type="body"/>
          </p:nvPr>
        </p:nvSpPr>
        <p:spPr>
          <a:xfrm>
            <a:off x="4674240" y="160020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25" name="PlaceHolder 4"/>
          <p:cNvSpPr>
            <a:spLocks noGrp="1"/>
          </p:cNvSpPr>
          <p:nvPr>
            <p:ph type="body"/>
          </p:nvPr>
        </p:nvSpPr>
        <p:spPr>
          <a:xfrm>
            <a:off x="457200" y="4060080"/>
            <a:ext cx="822924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27" name="PlaceHolder 2"/>
          <p:cNvSpPr>
            <a:spLocks noGrp="1"/>
          </p:cNvSpPr>
          <p:nvPr>
            <p:ph type="body"/>
          </p:nvPr>
        </p:nvSpPr>
        <p:spPr>
          <a:xfrm>
            <a:off x="457200" y="1600200"/>
            <a:ext cx="822924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28" name="PlaceHolder 3"/>
          <p:cNvSpPr>
            <a:spLocks noGrp="1"/>
          </p:cNvSpPr>
          <p:nvPr>
            <p:ph type="body"/>
          </p:nvPr>
        </p:nvSpPr>
        <p:spPr>
          <a:xfrm>
            <a:off x="457200" y="4060080"/>
            <a:ext cx="822924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30" name="PlaceHolder 2"/>
          <p:cNvSpPr>
            <a:spLocks noGrp="1"/>
          </p:cNvSpPr>
          <p:nvPr>
            <p:ph type="body"/>
          </p:nvPr>
        </p:nvSpPr>
        <p:spPr>
          <a:xfrm>
            <a:off x="457200" y="160020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31" name="PlaceHolder 3"/>
          <p:cNvSpPr>
            <a:spLocks noGrp="1"/>
          </p:cNvSpPr>
          <p:nvPr>
            <p:ph type="body"/>
          </p:nvPr>
        </p:nvSpPr>
        <p:spPr>
          <a:xfrm>
            <a:off x="4674240" y="160020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32" name="PlaceHolder 4"/>
          <p:cNvSpPr>
            <a:spLocks noGrp="1"/>
          </p:cNvSpPr>
          <p:nvPr>
            <p:ph type="body"/>
          </p:nvPr>
        </p:nvSpPr>
        <p:spPr>
          <a:xfrm>
            <a:off x="4674240" y="406008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33" name="PlaceHolder 5"/>
          <p:cNvSpPr>
            <a:spLocks noGrp="1"/>
          </p:cNvSpPr>
          <p:nvPr>
            <p:ph type="body"/>
          </p:nvPr>
        </p:nvSpPr>
        <p:spPr>
          <a:xfrm>
            <a:off x="457200" y="406008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35" name="PlaceHolder 2"/>
          <p:cNvSpPr>
            <a:spLocks noGrp="1"/>
          </p:cNvSpPr>
          <p:nvPr>
            <p:ph type="body"/>
          </p:nvPr>
        </p:nvSpPr>
        <p:spPr>
          <a:xfrm>
            <a:off x="457200" y="1600200"/>
            <a:ext cx="26496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36" name="PlaceHolder 3"/>
          <p:cNvSpPr>
            <a:spLocks noGrp="1"/>
          </p:cNvSpPr>
          <p:nvPr>
            <p:ph type="body"/>
          </p:nvPr>
        </p:nvSpPr>
        <p:spPr>
          <a:xfrm>
            <a:off x="3239640" y="1600200"/>
            <a:ext cx="26496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37" name="PlaceHolder 4"/>
          <p:cNvSpPr>
            <a:spLocks noGrp="1"/>
          </p:cNvSpPr>
          <p:nvPr>
            <p:ph type="body"/>
          </p:nvPr>
        </p:nvSpPr>
        <p:spPr>
          <a:xfrm>
            <a:off x="6022080" y="1600200"/>
            <a:ext cx="26496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38" name="PlaceHolder 5"/>
          <p:cNvSpPr>
            <a:spLocks noGrp="1"/>
          </p:cNvSpPr>
          <p:nvPr>
            <p:ph type="body"/>
          </p:nvPr>
        </p:nvSpPr>
        <p:spPr>
          <a:xfrm>
            <a:off x="6022080" y="4060080"/>
            <a:ext cx="26496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39" name="PlaceHolder 6"/>
          <p:cNvSpPr>
            <a:spLocks noGrp="1"/>
          </p:cNvSpPr>
          <p:nvPr>
            <p:ph type="body"/>
          </p:nvPr>
        </p:nvSpPr>
        <p:spPr>
          <a:xfrm>
            <a:off x="3239640" y="4060080"/>
            <a:ext cx="26496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40" name="PlaceHolder 7"/>
          <p:cNvSpPr>
            <a:spLocks noGrp="1"/>
          </p:cNvSpPr>
          <p:nvPr>
            <p:ph type="body"/>
          </p:nvPr>
        </p:nvSpPr>
        <p:spPr>
          <a:xfrm>
            <a:off x="457200" y="4060080"/>
            <a:ext cx="26496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47" name="PlaceHolder 2"/>
          <p:cNvSpPr>
            <a:spLocks noGrp="1"/>
          </p:cNvSpPr>
          <p:nvPr>
            <p:ph type="subTitle"/>
          </p:nvPr>
        </p:nvSpPr>
        <p:spPr>
          <a:xfrm>
            <a:off x="457200" y="1600200"/>
            <a:ext cx="8229240" cy="4708800"/>
          </a:xfrm>
          <a:prstGeom prst="rect">
            <a:avLst/>
          </a:prstGeom>
        </p:spPr>
        <p:txBody>
          <a:bodyPr lIns="0" rIns="0" tIns="0" bIns="0" anchor="ctr"/>
          <a:p>
            <a:pPr algn="ctr"/>
            <a:endParaRPr b="0" lang="el-GR" sz="3200" spc="-1" strike="noStrike">
              <a:solidFill>
                <a:srgbClr val="000000"/>
              </a:solidFill>
              <a:uFill>
                <a:solidFill>
                  <a:srgbClr val="ffffff"/>
                </a:solidFill>
              </a:uFill>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49" name="PlaceHolder 2"/>
          <p:cNvSpPr>
            <a:spLocks noGrp="1"/>
          </p:cNvSpPr>
          <p:nvPr>
            <p:ph type="body"/>
          </p:nvPr>
        </p:nvSpPr>
        <p:spPr>
          <a:xfrm>
            <a:off x="457200" y="1600200"/>
            <a:ext cx="8229240" cy="470880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51" name="PlaceHolder 2"/>
          <p:cNvSpPr>
            <a:spLocks noGrp="1"/>
          </p:cNvSpPr>
          <p:nvPr>
            <p:ph type="body"/>
          </p:nvPr>
        </p:nvSpPr>
        <p:spPr>
          <a:xfrm>
            <a:off x="457200" y="1600200"/>
            <a:ext cx="4015800" cy="470880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52" name="PlaceHolder 3"/>
          <p:cNvSpPr>
            <a:spLocks noGrp="1"/>
          </p:cNvSpPr>
          <p:nvPr>
            <p:ph type="body"/>
          </p:nvPr>
        </p:nvSpPr>
        <p:spPr>
          <a:xfrm>
            <a:off x="4674240" y="1600200"/>
            <a:ext cx="4015800" cy="470880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3"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457200" y="274680"/>
            <a:ext cx="8229240" cy="5297760"/>
          </a:xfrm>
          <a:prstGeom prst="rect">
            <a:avLst/>
          </a:prstGeom>
        </p:spPr>
        <p:txBody>
          <a:bodyPr lIns="0" rIns="0" tIns="0" bIns="0" anchor="ctr"/>
          <a:p>
            <a:pPr algn="ctr"/>
            <a:endParaRPr b="0" lang="el-GR" sz="3200" spc="-1" strike="noStrike">
              <a:solidFill>
                <a:srgbClr val="000000"/>
              </a:solidFill>
              <a:uFill>
                <a:solidFill>
                  <a:srgbClr val="ffffff"/>
                </a:solidFill>
              </a:uFill>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56" name="PlaceHolder 2"/>
          <p:cNvSpPr>
            <a:spLocks noGrp="1"/>
          </p:cNvSpPr>
          <p:nvPr>
            <p:ph type="body"/>
          </p:nvPr>
        </p:nvSpPr>
        <p:spPr>
          <a:xfrm>
            <a:off x="457200" y="160020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57" name="PlaceHolder 3"/>
          <p:cNvSpPr>
            <a:spLocks noGrp="1"/>
          </p:cNvSpPr>
          <p:nvPr>
            <p:ph type="body"/>
          </p:nvPr>
        </p:nvSpPr>
        <p:spPr>
          <a:xfrm>
            <a:off x="457200" y="406008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58" name="PlaceHolder 4"/>
          <p:cNvSpPr>
            <a:spLocks noGrp="1"/>
          </p:cNvSpPr>
          <p:nvPr>
            <p:ph type="body"/>
          </p:nvPr>
        </p:nvSpPr>
        <p:spPr>
          <a:xfrm>
            <a:off x="4674240" y="1600200"/>
            <a:ext cx="4015800" cy="470880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60" name="PlaceHolder 2"/>
          <p:cNvSpPr>
            <a:spLocks noGrp="1"/>
          </p:cNvSpPr>
          <p:nvPr>
            <p:ph type="body"/>
          </p:nvPr>
        </p:nvSpPr>
        <p:spPr>
          <a:xfrm>
            <a:off x="457200" y="1600200"/>
            <a:ext cx="4015800" cy="470880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61" name="PlaceHolder 3"/>
          <p:cNvSpPr>
            <a:spLocks noGrp="1"/>
          </p:cNvSpPr>
          <p:nvPr>
            <p:ph type="body"/>
          </p:nvPr>
        </p:nvSpPr>
        <p:spPr>
          <a:xfrm>
            <a:off x="4674240" y="160020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62" name="PlaceHolder 4"/>
          <p:cNvSpPr>
            <a:spLocks noGrp="1"/>
          </p:cNvSpPr>
          <p:nvPr>
            <p:ph type="body"/>
          </p:nvPr>
        </p:nvSpPr>
        <p:spPr>
          <a:xfrm>
            <a:off x="4674240" y="406008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64" name="PlaceHolder 2"/>
          <p:cNvSpPr>
            <a:spLocks noGrp="1"/>
          </p:cNvSpPr>
          <p:nvPr>
            <p:ph type="body"/>
          </p:nvPr>
        </p:nvSpPr>
        <p:spPr>
          <a:xfrm>
            <a:off x="457200" y="160020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65" name="PlaceHolder 3"/>
          <p:cNvSpPr>
            <a:spLocks noGrp="1"/>
          </p:cNvSpPr>
          <p:nvPr>
            <p:ph type="body"/>
          </p:nvPr>
        </p:nvSpPr>
        <p:spPr>
          <a:xfrm>
            <a:off x="4674240" y="160020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66" name="PlaceHolder 4"/>
          <p:cNvSpPr>
            <a:spLocks noGrp="1"/>
          </p:cNvSpPr>
          <p:nvPr>
            <p:ph type="body"/>
          </p:nvPr>
        </p:nvSpPr>
        <p:spPr>
          <a:xfrm>
            <a:off x="457200" y="4060080"/>
            <a:ext cx="822924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68" name="PlaceHolder 2"/>
          <p:cNvSpPr>
            <a:spLocks noGrp="1"/>
          </p:cNvSpPr>
          <p:nvPr>
            <p:ph type="body"/>
          </p:nvPr>
        </p:nvSpPr>
        <p:spPr>
          <a:xfrm>
            <a:off x="457200" y="1600200"/>
            <a:ext cx="822924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69" name="PlaceHolder 3"/>
          <p:cNvSpPr>
            <a:spLocks noGrp="1"/>
          </p:cNvSpPr>
          <p:nvPr>
            <p:ph type="body"/>
          </p:nvPr>
        </p:nvSpPr>
        <p:spPr>
          <a:xfrm>
            <a:off x="457200" y="4060080"/>
            <a:ext cx="822924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71" name="PlaceHolder 2"/>
          <p:cNvSpPr>
            <a:spLocks noGrp="1"/>
          </p:cNvSpPr>
          <p:nvPr>
            <p:ph type="body"/>
          </p:nvPr>
        </p:nvSpPr>
        <p:spPr>
          <a:xfrm>
            <a:off x="457200" y="160020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72" name="PlaceHolder 3"/>
          <p:cNvSpPr>
            <a:spLocks noGrp="1"/>
          </p:cNvSpPr>
          <p:nvPr>
            <p:ph type="body"/>
          </p:nvPr>
        </p:nvSpPr>
        <p:spPr>
          <a:xfrm>
            <a:off x="4674240" y="160020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73" name="PlaceHolder 4"/>
          <p:cNvSpPr>
            <a:spLocks noGrp="1"/>
          </p:cNvSpPr>
          <p:nvPr>
            <p:ph type="body"/>
          </p:nvPr>
        </p:nvSpPr>
        <p:spPr>
          <a:xfrm>
            <a:off x="4674240" y="406008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74" name="PlaceHolder 5"/>
          <p:cNvSpPr>
            <a:spLocks noGrp="1"/>
          </p:cNvSpPr>
          <p:nvPr>
            <p:ph type="body"/>
          </p:nvPr>
        </p:nvSpPr>
        <p:spPr>
          <a:xfrm>
            <a:off x="457200" y="406008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76" name="PlaceHolder 2"/>
          <p:cNvSpPr>
            <a:spLocks noGrp="1"/>
          </p:cNvSpPr>
          <p:nvPr>
            <p:ph type="body"/>
          </p:nvPr>
        </p:nvSpPr>
        <p:spPr>
          <a:xfrm>
            <a:off x="457200" y="1600200"/>
            <a:ext cx="26496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77" name="PlaceHolder 3"/>
          <p:cNvSpPr>
            <a:spLocks noGrp="1"/>
          </p:cNvSpPr>
          <p:nvPr>
            <p:ph type="body"/>
          </p:nvPr>
        </p:nvSpPr>
        <p:spPr>
          <a:xfrm>
            <a:off x="3239640" y="1600200"/>
            <a:ext cx="26496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78" name="PlaceHolder 4"/>
          <p:cNvSpPr>
            <a:spLocks noGrp="1"/>
          </p:cNvSpPr>
          <p:nvPr>
            <p:ph type="body"/>
          </p:nvPr>
        </p:nvSpPr>
        <p:spPr>
          <a:xfrm>
            <a:off x="6022080" y="1600200"/>
            <a:ext cx="26496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79" name="PlaceHolder 5"/>
          <p:cNvSpPr>
            <a:spLocks noGrp="1"/>
          </p:cNvSpPr>
          <p:nvPr>
            <p:ph type="body"/>
          </p:nvPr>
        </p:nvSpPr>
        <p:spPr>
          <a:xfrm>
            <a:off x="6022080" y="4060080"/>
            <a:ext cx="26496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80" name="PlaceHolder 6"/>
          <p:cNvSpPr>
            <a:spLocks noGrp="1"/>
          </p:cNvSpPr>
          <p:nvPr>
            <p:ph type="body"/>
          </p:nvPr>
        </p:nvSpPr>
        <p:spPr>
          <a:xfrm>
            <a:off x="3239640" y="4060080"/>
            <a:ext cx="26496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81" name="PlaceHolder 7"/>
          <p:cNvSpPr>
            <a:spLocks noGrp="1"/>
          </p:cNvSpPr>
          <p:nvPr>
            <p:ph type="body"/>
          </p:nvPr>
        </p:nvSpPr>
        <p:spPr>
          <a:xfrm>
            <a:off x="457200" y="4060080"/>
            <a:ext cx="26496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8"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89" name="PlaceHolder 2"/>
          <p:cNvSpPr>
            <a:spLocks noGrp="1"/>
          </p:cNvSpPr>
          <p:nvPr>
            <p:ph type="subTitle"/>
          </p:nvPr>
        </p:nvSpPr>
        <p:spPr>
          <a:xfrm>
            <a:off x="457200" y="1600200"/>
            <a:ext cx="8229240" cy="4708800"/>
          </a:xfrm>
          <a:prstGeom prst="rect">
            <a:avLst/>
          </a:prstGeom>
        </p:spPr>
        <p:txBody>
          <a:bodyPr lIns="0" rIns="0" tIns="0" bIns="0" anchor="ctr"/>
          <a:p>
            <a:pPr algn="ctr"/>
            <a:endParaRPr b="0" lang="el-GR" sz="3200" spc="-1" strike="noStrike">
              <a:solidFill>
                <a:srgbClr val="000000"/>
              </a:solidFill>
              <a:uFill>
                <a:solidFill>
                  <a:srgbClr val="ffffff"/>
                </a:solidFill>
              </a:uFill>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90"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91" name="PlaceHolder 2"/>
          <p:cNvSpPr>
            <a:spLocks noGrp="1"/>
          </p:cNvSpPr>
          <p:nvPr>
            <p:ph type="body"/>
          </p:nvPr>
        </p:nvSpPr>
        <p:spPr>
          <a:xfrm>
            <a:off x="457200" y="1600200"/>
            <a:ext cx="8229240" cy="470880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2"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93" name="PlaceHolder 2"/>
          <p:cNvSpPr>
            <a:spLocks noGrp="1"/>
          </p:cNvSpPr>
          <p:nvPr>
            <p:ph type="body"/>
          </p:nvPr>
        </p:nvSpPr>
        <p:spPr>
          <a:xfrm>
            <a:off x="457200" y="1600200"/>
            <a:ext cx="4015800" cy="470880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94" name="PlaceHolder 3"/>
          <p:cNvSpPr>
            <a:spLocks noGrp="1"/>
          </p:cNvSpPr>
          <p:nvPr>
            <p:ph type="body"/>
          </p:nvPr>
        </p:nvSpPr>
        <p:spPr>
          <a:xfrm>
            <a:off x="4674240" y="1600200"/>
            <a:ext cx="4015800" cy="470880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5"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96" name="PlaceHolder 1"/>
          <p:cNvSpPr>
            <a:spLocks noGrp="1"/>
          </p:cNvSpPr>
          <p:nvPr>
            <p:ph type="subTitle"/>
          </p:nvPr>
        </p:nvSpPr>
        <p:spPr>
          <a:xfrm>
            <a:off x="457200" y="274680"/>
            <a:ext cx="8229240" cy="5297760"/>
          </a:xfrm>
          <a:prstGeom prst="rect">
            <a:avLst/>
          </a:prstGeom>
        </p:spPr>
        <p:txBody>
          <a:bodyPr lIns="0" rIns="0" tIns="0" bIns="0" anchor="ctr"/>
          <a:p>
            <a:pPr algn="ctr"/>
            <a:endParaRPr b="0" lang="el-GR" sz="3200" spc="-1" strike="noStrike">
              <a:solidFill>
                <a:srgbClr val="000000"/>
              </a:solidFill>
              <a:uFill>
                <a:solidFill>
                  <a:srgbClr val="ffffff"/>
                </a:solidFill>
              </a:uFill>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7"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98" name="PlaceHolder 2"/>
          <p:cNvSpPr>
            <a:spLocks noGrp="1"/>
          </p:cNvSpPr>
          <p:nvPr>
            <p:ph type="body"/>
          </p:nvPr>
        </p:nvSpPr>
        <p:spPr>
          <a:xfrm>
            <a:off x="457200" y="160020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99" name="PlaceHolder 3"/>
          <p:cNvSpPr>
            <a:spLocks noGrp="1"/>
          </p:cNvSpPr>
          <p:nvPr>
            <p:ph type="body"/>
          </p:nvPr>
        </p:nvSpPr>
        <p:spPr>
          <a:xfrm>
            <a:off x="457200" y="406008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100" name="PlaceHolder 4"/>
          <p:cNvSpPr>
            <a:spLocks noGrp="1"/>
          </p:cNvSpPr>
          <p:nvPr>
            <p:ph type="body"/>
          </p:nvPr>
        </p:nvSpPr>
        <p:spPr>
          <a:xfrm>
            <a:off x="4674240" y="1600200"/>
            <a:ext cx="4015800" cy="470880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01"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102" name="PlaceHolder 2"/>
          <p:cNvSpPr>
            <a:spLocks noGrp="1"/>
          </p:cNvSpPr>
          <p:nvPr>
            <p:ph type="body"/>
          </p:nvPr>
        </p:nvSpPr>
        <p:spPr>
          <a:xfrm>
            <a:off x="457200" y="1600200"/>
            <a:ext cx="4015800" cy="470880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103" name="PlaceHolder 3"/>
          <p:cNvSpPr>
            <a:spLocks noGrp="1"/>
          </p:cNvSpPr>
          <p:nvPr>
            <p:ph type="body"/>
          </p:nvPr>
        </p:nvSpPr>
        <p:spPr>
          <a:xfrm>
            <a:off x="4674240" y="160020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104" name="PlaceHolder 4"/>
          <p:cNvSpPr>
            <a:spLocks noGrp="1"/>
          </p:cNvSpPr>
          <p:nvPr>
            <p:ph type="body"/>
          </p:nvPr>
        </p:nvSpPr>
        <p:spPr>
          <a:xfrm>
            <a:off x="4674240" y="406008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106" name="PlaceHolder 2"/>
          <p:cNvSpPr>
            <a:spLocks noGrp="1"/>
          </p:cNvSpPr>
          <p:nvPr>
            <p:ph type="body"/>
          </p:nvPr>
        </p:nvSpPr>
        <p:spPr>
          <a:xfrm>
            <a:off x="457200" y="160020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107" name="PlaceHolder 3"/>
          <p:cNvSpPr>
            <a:spLocks noGrp="1"/>
          </p:cNvSpPr>
          <p:nvPr>
            <p:ph type="body"/>
          </p:nvPr>
        </p:nvSpPr>
        <p:spPr>
          <a:xfrm>
            <a:off x="4674240" y="160020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108" name="PlaceHolder 4"/>
          <p:cNvSpPr>
            <a:spLocks noGrp="1"/>
          </p:cNvSpPr>
          <p:nvPr>
            <p:ph type="body"/>
          </p:nvPr>
        </p:nvSpPr>
        <p:spPr>
          <a:xfrm>
            <a:off x="457200" y="4060080"/>
            <a:ext cx="822924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9"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110" name="PlaceHolder 2"/>
          <p:cNvSpPr>
            <a:spLocks noGrp="1"/>
          </p:cNvSpPr>
          <p:nvPr>
            <p:ph type="body"/>
          </p:nvPr>
        </p:nvSpPr>
        <p:spPr>
          <a:xfrm>
            <a:off x="457200" y="1600200"/>
            <a:ext cx="822924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111" name="PlaceHolder 3"/>
          <p:cNvSpPr>
            <a:spLocks noGrp="1"/>
          </p:cNvSpPr>
          <p:nvPr>
            <p:ph type="body"/>
          </p:nvPr>
        </p:nvSpPr>
        <p:spPr>
          <a:xfrm>
            <a:off x="457200" y="4060080"/>
            <a:ext cx="822924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12"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113" name="PlaceHolder 2"/>
          <p:cNvSpPr>
            <a:spLocks noGrp="1"/>
          </p:cNvSpPr>
          <p:nvPr>
            <p:ph type="body"/>
          </p:nvPr>
        </p:nvSpPr>
        <p:spPr>
          <a:xfrm>
            <a:off x="457200" y="160020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114" name="PlaceHolder 3"/>
          <p:cNvSpPr>
            <a:spLocks noGrp="1"/>
          </p:cNvSpPr>
          <p:nvPr>
            <p:ph type="body"/>
          </p:nvPr>
        </p:nvSpPr>
        <p:spPr>
          <a:xfrm>
            <a:off x="4674240" y="160020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115" name="PlaceHolder 4"/>
          <p:cNvSpPr>
            <a:spLocks noGrp="1"/>
          </p:cNvSpPr>
          <p:nvPr>
            <p:ph type="body"/>
          </p:nvPr>
        </p:nvSpPr>
        <p:spPr>
          <a:xfrm>
            <a:off x="4674240" y="406008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116" name="PlaceHolder 5"/>
          <p:cNvSpPr>
            <a:spLocks noGrp="1"/>
          </p:cNvSpPr>
          <p:nvPr>
            <p:ph type="body"/>
          </p:nvPr>
        </p:nvSpPr>
        <p:spPr>
          <a:xfrm>
            <a:off x="457200" y="406008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17"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118" name="PlaceHolder 2"/>
          <p:cNvSpPr>
            <a:spLocks noGrp="1"/>
          </p:cNvSpPr>
          <p:nvPr>
            <p:ph type="body"/>
          </p:nvPr>
        </p:nvSpPr>
        <p:spPr>
          <a:xfrm>
            <a:off x="457200" y="1600200"/>
            <a:ext cx="26496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119" name="PlaceHolder 3"/>
          <p:cNvSpPr>
            <a:spLocks noGrp="1"/>
          </p:cNvSpPr>
          <p:nvPr>
            <p:ph type="body"/>
          </p:nvPr>
        </p:nvSpPr>
        <p:spPr>
          <a:xfrm>
            <a:off x="3239640" y="1600200"/>
            <a:ext cx="26496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120" name="PlaceHolder 4"/>
          <p:cNvSpPr>
            <a:spLocks noGrp="1"/>
          </p:cNvSpPr>
          <p:nvPr>
            <p:ph type="body"/>
          </p:nvPr>
        </p:nvSpPr>
        <p:spPr>
          <a:xfrm>
            <a:off x="6022080" y="1600200"/>
            <a:ext cx="26496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121" name="PlaceHolder 5"/>
          <p:cNvSpPr>
            <a:spLocks noGrp="1"/>
          </p:cNvSpPr>
          <p:nvPr>
            <p:ph type="body"/>
          </p:nvPr>
        </p:nvSpPr>
        <p:spPr>
          <a:xfrm>
            <a:off x="6022080" y="4060080"/>
            <a:ext cx="26496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122" name="PlaceHolder 6"/>
          <p:cNvSpPr>
            <a:spLocks noGrp="1"/>
          </p:cNvSpPr>
          <p:nvPr>
            <p:ph type="body"/>
          </p:nvPr>
        </p:nvSpPr>
        <p:spPr>
          <a:xfrm>
            <a:off x="3239640" y="4060080"/>
            <a:ext cx="26496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123" name="PlaceHolder 7"/>
          <p:cNvSpPr>
            <a:spLocks noGrp="1"/>
          </p:cNvSpPr>
          <p:nvPr>
            <p:ph type="body"/>
          </p:nvPr>
        </p:nvSpPr>
        <p:spPr>
          <a:xfrm>
            <a:off x="457200" y="4060080"/>
            <a:ext cx="26496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29"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130" name="PlaceHolder 2"/>
          <p:cNvSpPr>
            <a:spLocks noGrp="1"/>
          </p:cNvSpPr>
          <p:nvPr>
            <p:ph type="subTitle"/>
          </p:nvPr>
        </p:nvSpPr>
        <p:spPr>
          <a:xfrm>
            <a:off x="457200" y="1600200"/>
            <a:ext cx="8229240" cy="4708800"/>
          </a:xfrm>
          <a:prstGeom prst="rect">
            <a:avLst/>
          </a:prstGeom>
        </p:spPr>
        <p:txBody>
          <a:bodyPr lIns="0" rIns="0" tIns="0" bIns="0" anchor="ctr"/>
          <a:p>
            <a:pPr algn="ctr"/>
            <a:endParaRPr b="0" lang="el-GR" sz="3200" spc="-1" strike="noStrike">
              <a:solidFill>
                <a:srgbClr val="000000"/>
              </a:solidFill>
              <a:uFill>
                <a:solidFill>
                  <a:srgbClr val="ffffff"/>
                </a:solidFill>
              </a:uFill>
              <a:latin typeface="Arial"/>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31"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132" name="PlaceHolder 2"/>
          <p:cNvSpPr>
            <a:spLocks noGrp="1"/>
          </p:cNvSpPr>
          <p:nvPr>
            <p:ph type="body"/>
          </p:nvPr>
        </p:nvSpPr>
        <p:spPr>
          <a:xfrm>
            <a:off x="457200" y="1600200"/>
            <a:ext cx="8229240" cy="470880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134" name="PlaceHolder 2"/>
          <p:cNvSpPr>
            <a:spLocks noGrp="1"/>
          </p:cNvSpPr>
          <p:nvPr>
            <p:ph type="body"/>
          </p:nvPr>
        </p:nvSpPr>
        <p:spPr>
          <a:xfrm>
            <a:off x="457200" y="1600200"/>
            <a:ext cx="4015800" cy="470880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135" name="PlaceHolder 3"/>
          <p:cNvSpPr>
            <a:spLocks noGrp="1"/>
          </p:cNvSpPr>
          <p:nvPr>
            <p:ph type="body"/>
          </p:nvPr>
        </p:nvSpPr>
        <p:spPr>
          <a:xfrm>
            <a:off x="4674240" y="1600200"/>
            <a:ext cx="4015800" cy="470880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36"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7" name="PlaceHolder 1"/>
          <p:cNvSpPr>
            <a:spLocks noGrp="1"/>
          </p:cNvSpPr>
          <p:nvPr>
            <p:ph type="subTitle"/>
          </p:nvPr>
        </p:nvSpPr>
        <p:spPr>
          <a:xfrm>
            <a:off x="457200" y="274680"/>
            <a:ext cx="8229240" cy="5297760"/>
          </a:xfrm>
          <a:prstGeom prst="rect">
            <a:avLst/>
          </a:prstGeom>
        </p:spPr>
        <p:txBody>
          <a:bodyPr lIns="0" rIns="0" tIns="0" bIns="0" anchor="ctr"/>
          <a:p>
            <a:pPr algn="ctr"/>
            <a:endParaRPr b="0" lang="el-GR" sz="3200" spc="-1" strike="noStrike">
              <a:solidFill>
                <a:srgbClr val="000000"/>
              </a:solidFill>
              <a:uFill>
                <a:solidFill>
                  <a:srgbClr val="ffffff"/>
                </a:solidFill>
              </a:uFill>
              <a:latin typeface="Arial"/>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38"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139" name="PlaceHolder 2"/>
          <p:cNvSpPr>
            <a:spLocks noGrp="1"/>
          </p:cNvSpPr>
          <p:nvPr>
            <p:ph type="body"/>
          </p:nvPr>
        </p:nvSpPr>
        <p:spPr>
          <a:xfrm>
            <a:off x="457200" y="160020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140" name="PlaceHolder 3"/>
          <p:cNvSpPr>
            <a:spLocks noGrp="1"/>
          </p:cNvSpPr>
          <p:nvPr>
            <p:ph type="body"/>
          </p:nvPr>
        </p:nvSpPr>
        <p:spPr>
          <a:xfrm>
            <a:off x="457200" y="406008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141" name="PlaceHolder 4"/>
          <p:cNvSpPr>
            <a:spLocks noGrp="1"/>
          </p:cNvSpPr>
          <p:nvPr>
            <p:ph type="body"/>
          </p:nvPr>
        </p:nvSpPr>
        <p:spPr>
          <a:xfrm>
            <a:off x="4674240" y="1600200"/>
            <a:ext cx="4015800" cy="470880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42"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143" name="PlaceHolder 2"/>
          <p:cNvSpPr>
            <a:spLocks noGrp="1"/>
          </p:cNvSpPr>
          <p:nvPr>
            <p:ph type="body"/>
          </p:nvPr>
        </p:nvSpPr>
        <p:spPr>
          <a:xfrm>
            <a:off x="457200" y="1600200"/>
            <a:ext cx="4015800" cy="470880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144" name="PlaceHolder 3"/>
          <p:cNvSpPr>
            <a:spLocks noGrp="1"/>
          </p:cNvSpPr>
          <p:nvPr>
            <p:ph type="body"/>
          </p:nvPr>
        </p:nvSpPr>
        <p:spPr>
          <a:xfrm>
            <a:off x="4674240" y="160020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145" name="PlaceHolder 4"/>
          <p:cNvSpPr>
            <a:spLocks noGrp="1"/>
          </p:cNvSpPr>
          <p:nvPr>
            <p:ph type="body"/>
          </p:nvPr>
        </p:nvSpPr>
        <p:spPr>
          <a:xfrm>
            <a:off x="4674240" y="406008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46"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147" name="PlaceHolder 2"/>
          <p:cNvSpPr>
            <a:spLocks noGrp="1"/>
          </p:cNvSpPr>
          <p:nvPr>
            <p:ph type="body"/>
          </p:nvPr>
        </p:nvSpPr>
        <p:spPr>
          <a:xfrm>
            <a:off x="457200" y="160020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148" name="PlaceHolder 3"/>
          <p:cNvSpPr>
            <a:spLocks noGrp="1"/>
          </p:cNvSpPr>
          <p:nvPr>
            <p:ph type="body"/>
          </p:nvPr>
        </p:nvSpPr>
        <p:spPr>
          <a:xfrm>
            <a:off x="4674240" y="160020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149" name="PlaceHolder 4"/>
          <p:cNvSpPr>
            <a:spLocks noGrp="1"/>
          </p:cNvSpPr>
          <p:nvPr>
            <p:ph type="body"/>
          </p:nvPr>
        </p:nvSpPr>
        <p:spPr>
          <a:xfrm>
            <a:off x="457200" y="4060080"/>
            <a:ext cx="822924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50"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151" name="PlaceHolder 2"/>
          <p:cNvSpPr>
            <a:spLocks noGrp="1"/>
          </p:cNvSpPr>
          <p:nvPr>
            <p:ph type="body"/>
          </p:nvPr>
        </p:nvSpPr>
        <p:spPr>
          <a:xfrm>
            <a:off x="457200" y="1600200"/>
            <a:ext cx="822924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152" name="PlaceHolder 3"/>
          <p:cNvSpPr>
            <a:spLocks noGrp="1"/>
          </p:cNvSpPr>
          <p:nvPr>
            <p:ph type="body"/>
          </p:nvPr>
        </p:nvSpPr>
        <p:spPr>
          <a:xfrm>
            <a:off x="457200" y="4060080"/>
            <a:ext cx="822924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53"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154" name="PlaceHolder 2"/>
          <p:cNvSpPr>
            <a:spLocks noGrp="1"/>
          </p:cNvSpPr>
          <p:nvPr>
            <p:ph type="body"/>
          </p:nvPr>
        </p:nvSpPr>
        <p:spPr>
          <a:xfrm>
            <a:off x="457200" y="160020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155" name="PlaceHolder 3"/>
          <p:cNvSpPr>
            <a:spLocks noGrp="1"/>
          </p:cNvSpPr>
          <p:nvPr>
            <p:ph type="body"/>
          </p:nvPr>
        </p:nvSpPr>
        <p:spPr>
          <a:xfrm>
            <a:off x="4674240" y="160020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156" name="PlaceHolder 4"/>
          <p:cNvSpPr>
            <a:spLocks noGrp="1"/>
          </p:cNvSpPr>
          <p:nvPr>
            <p:ph type="body"/>
          </p:nvPr>
        </p:nvSpPr>
        <p:spPr>
          <a:xfrm>
            <a:off x="4674240" y="406008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157" name="PlaceHolder 5"/>
          <p:cNvSpPr>
            <a:spLocks noGrp="1"/>
          </p:cNvSpPr>
          <p:nvPr>
            <p:ph type="body"/>
          </p:nvPr>
        </p:nvSpPr>
        <p:spPr>
          <a:xfrm>
            <a:off x="457200" y="406008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58"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159" name="PlaceHolder 2"/>
          <p:cNvSpPr>
            <a:spLocks noGrp="1"/>
          </p:cNvSpPr>
          <p:nvPr>
            <p:ph type="body"/>
          </p:nvPr>
        </p:nvSpPr>
        <p:spPr>
          <a:xfrm>
            <a:off x="457200" y="1600200"/>
            <a:ext cx="26496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160" name="PlaceHolder 3"/>
          <p:cNvSpPr>
            <a:spLocks noGrp="1"/>
          </p:cNvSpPr>
          <p:nvPr>
            <p:ph type="body"/>
          </p:nvPr>
        </p:nvSpPr>
        <p:spPr>
          <a:xfrm>
            <a:off x="3239640" y="1600200"/>
            <a:ext cx="26496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161" name="PlaceHolder 4"/>
          <p:cNvSpPr>
            <a:spLocks noGrp="1"/>
          </p:cNvSpPr>
          <p:nvPr>
            <p:ph type="body"/>
          </p:nvPr>
        </p:nvSpPr>
        <p:spPr>
          <a:xfrm>
            <a:off x="6022080" y="1600200"/>
            <a:ext cx="26496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162" name="PlaceHolder 5"/>
          <p:cNvSpPr>
            <a:spLocks noGrp="1"/>
          </p:cNvSpPr>
          <p:nvPr>
            <p:ph type="body"/>
          </p:nvPr>
        </p:nvSpPr>
        <p:spPr>
          <a:xfrm>
            <a:off x="6022080" y="4060080"/>
            <a:ext cx="26496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163" name="PlaceHolder 6"/>
          <p:cNvSpPr>
            <a:spLocks noGrp="1"/>
          </p:cNvSpPr>
          <p:nvPr>
            <p:ph type="body"/>
          </p:nvPr>
        </p:nvSpPr>
        <p:spPr>
          <a:xfrm>
            <a:off x="3239640" y="4060080"/>
            <a:ext cx="26496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164" name="PlaceHolder 7"/>
          <p:cNvSpPr>
            <a:spLocks noGrp="1"/>
          </p:cNvSpPr>
          <p:nvPr>
            <p:ph type="body"/>
          </p:nvPr>
        </p:nvSpPr>
        <p:spPr>
          <a:xfrm>
            <a:off x="457200" y="4060080"/>
            <a:ext cx="26496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Tree>
  </p:cSld>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70"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171" name="PlaceHolder 2"/>
          <p:cNvSpPr>
            <a:spLocks noGrp="1"/>
          </p:cNvSpPr>
          <p:nvPr>
            <p:ph type="subTitle"/>
          </p:nvPr>
        </p:nvSpPr>
        <p:spPr>
          <a:xfrm>
            <a:off x="457200" y="1600200"/>
            <a:ext cx="8229240" cy="4708800"/>
          </a:xfrm>
          <a:prstGeom prst="rect">
            <a:avLst/>
          </a:prstGeom>
        </p:spPr>
        <p:txBody>
          <a:bodyPr lIns="0" rIns="0" tIns="0" bIns="0" anchor="ctr"/>
          <a:p>
            <a:pPr algn="ctr"/>
            <a:endParaRPr b="0" lang="el-GR" sz="3200" spc="-1" strike="noStrike">
              <a:solidFill>
                <a:srgbClr val="000000"/>
              </a:solidFill>
              <a:uFill>
                <a:solidFill>
                  <a:srgbClr val="ffffff"/>
                </a:solidFill>
              </a:uFill>
              <a:latin typeface="Arial"/>
            </a:endParaRPr>
          </a:p>
        </p:txBody>
      </p:sp>
    </p:spTree>
  </p:cSld>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72"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173" name="PlaceHolder 2"/>
          <p:cNvSpPr>
            <a:spLocks noGrp="1"/>
          </p:cNvSpPr>
          <p:nvPr>
            <p:ph type="body"/>
          </p:nvPr>
        </p:nvSpPr>
        <p:spPr>
          <a:xfrm>
            <a:off x="457200" y="1600200"/>
            <a:ext cx="8229240" cy="470880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Tree>
  </p:cSld>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74"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175" name="PlaceHolder 2"/>
          <p:cNvSpPr>
            <a:spLocks noGrp="1"/>
          </p:cNvSpPr>
          <p:nvPr>
            <p:ph type="body"/>
          </p:nvPr>
        </p:nvSpPr>
        <p:spPr>
          <a:xfrm>
            <a:off x="457200" y="1600200"/>
            <a:ext cx="4015800" cy="470880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176" name="PlaceHolder 3"/>
          <p:cNvSpPr>
            <a:spLocks noGrp="1"/>
          </p:cNvSpPr>
          <p:nvPr>
            <p:ph type="body"/>
          </p:nvPr>
        </p:nvSpPr>
        <p:spPr>
          <a:xfrm>
            <a:off x="4674240" y="1600200"/>
            <a:ext cx="4015800" cy="470880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Tree>
  </p:cSld>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77"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Tree>
  </p:cSld>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78" name="PlaceHolder 1"/>
          <p:cNvSpPr>
            <a:spLocks noGrp="1"/>
          </p:cNvSpPr>
          <p:nvPr>
            <p:ph type="subTitle"/>
          </p:nvPr>
        </p:nvSpPr>
        <p:spPr>
          <a:xfrm>
            <a:off x="457200" y="274680"/>
            <a:ext cx="8229240" cy="5297760"/>
          </a:xfrm>
          <a:prstGeom prst="rect">
            <a:avLst/>
          </a:prstGeom>
        </p:spPr>
        <p:txBody>
          <a:bodyPr lIns="0" rIns="0" tIns="0" bIns="0" anchor="ctr"/>
          <a:p>
            <a:pPr algn="ctr"/>
            <a:endParaRPr b="0" lang="el-GR" sz="3200" spc="-1" strike="noStrike">
              <a:solidFill>
                <a:srgbClr val="000000"/>
              </a:solidFill>
              <a:uFill>
                <a:solidFill>
                  <a:srgbClr val="ffffff"/>
                </a:solidFill>
              </a:uFill>
              <a:latin typeface="Arial"/>
            </a:endParaRPr>
          </a:p>
        </p:txBody>
      </p:sp>
    </p:spTree>
  </p:cSld>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79"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180" name="PlaceHolder 2"/>
          <p:cNvSpPr>
            <a:spLocks noGrp="1"/>
          </p:cNvSpPr>
          <p:nvPr>
            <p:ph type="body"/>
          </p:nvPr>
        </p:nvSpPr>
        <p:spPr>
          <a:xfrm>
            <a:off x="457200" y="160020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181" name="PlaceHolder 3"/>
          <p:cNvSpPr>
            <a:spLocks noGrp="1"/>
          </p:cNvSpPr>
          <p:nvPr>
            <p:ph type="body"/>
          </p:nvPr>
        </p:nvSpPr>
        <p:spPr>
          <a:xfrm>
            <a:off x="457200" y="406008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182" name="PlaceHolder 4"/>
          <p:cNvSpPr>
            <a:spLocks noGrp="1"/>
          </p:cNvSpPr>
          <p:nvPr>
            <p:ph type="body"/>
          </p:nvPr>
        </p:nvSpPr>
        <p:spPr>
          <a:xfrm>
            <a:off x="4674240" y="1600200"/>
            <a:ext cx="4015800" cy="470880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Tree>
  </p:cSld>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3"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184" name="PlaceHolder 2"/>
          <p:cNvSpPr>
            <a:spLocks noGrp="1"/>
          </p:cNvSpPr>
          <p:nvPr>
            <p:ph type="body"/>
          </p:nvPr>
        </p:nvSpPr>
        <p:spPr>
          <a:xfrm>
            <a:off x="457200" y="1600200"/>
            <a:ext cx="4015800" cy="470880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185" name="PlaceHolder 3"/>
          <p:cNvSpPr>
            <a:spLocks noGrp="1"/>
          </p:cNvSpPr>
          <p:nvPr>
            <p:ph type="body"/>
          </p:nvPr>
        </p:nvSpPr>
        <p:spPr>
          <a:xfrm>
            <a:off x="4674240" y="160020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186" name="PlaceHolder 4"/>
          <p:cNvSpPr>
            <a:spLocks noGrp="1"/>
          </p:cNvSpPr>
          <p:nvPr>
            <p:ph type="body"/>
          </p:nvPr>
        </p:nvSpPr>
        <p:spPr>
          <a:xfrm>
            <a:off x="4674240" y="406008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Tree>
  </p:cSld>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87"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188" name="PlaceHolder 2"/>
          <p:cNvSpPr>
            <a:spLocks noGrp="1"/>
          </p:cNvSpPr>
          <p:nvPr>
            <p:ph type="body"/>
          </p:nvPr>
        </p:nvSpPr>
        <p:spPr>
          <a:xfrm>
            <a:off x="457200" y="160020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189" name="PlaceHolder 3"/>
          <p:cNvSpPr>
            <a:spLocks noGrp="1"/>
          </p:cNvSpPr>
          <p:nvPr>
            <p:ph type="body"/>
          </p:nvPr>
        </p:nvSpPr>
        <p:spPr>
          <a:xfrm>
            <a:off x="4674240" y="160020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190" name="PlaceHolder 4"/>
          <p:cNvSpPr>
            <a:spLocks noGrp="1"/>
          </p:cNvSpPr>
          <p:nvPr>
            <p:ph type="body"/>
          </p:nvPr>
        </p:nvSpPr>
        <p:spPr>
          <a:xfrm>
            <a:off x="457200" y="4060080"/>
            <a:ext cx="822924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Tree>
  </p:cSld>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91"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192" name="PlaceHolder 2"/>
          <p:cNvSpPr>
            <a:spLocks noGrp="1"/>
          </p:cNvSpPr>
          <p:nvPr>
            <p:ph type="body"/>
          </p:nvPr>
        </p:nvSpPr>
        <p:spPr>
          <a:xfrm>
            <a:off x="457200" y="1600200"/>
            <a:ext cx="822924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193" name="PlaceHolder 3"/>
          <p:cNvSpPr>
            <a:spLocks noGrp="1"/>
          </p:cNvSpPr>
          <p:nvPr>
            <p:ph type="body"/>
          </p:nvPr>
        </p:nvSpPr>
        <p:spPr>
          <a:xfrm>
            <a:off x="457200" y="4060080"/>
            <a:ext cx="822924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Tree>
  </p:cSld>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94"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195" name="PlaceHolder 2"/>
          <p:cNvSpPr>
            <a:spLocks noGrp="1"/>
          </p:cNvSpPr>
          <p:nvPr>
            <p:ph type="body"/>
          </p:nvPr>
        </p:nvSpPr>
        <p:spPr>
          <a:xfrm>
            <a:off x="457200" y="160020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196" name="PlaceHolder 3"/>
          <p:cNvSpPr>
            <a:spLocks noGrp="1"/>
          </p:cNvSpPr>
          <p:nvPr>
            <p:ph type="body"/>
          </p:nvPr>
        </p:nvSpPr>
        <p:spPr>
          <a:xfrm>
            <a:off x="4674240" y="160020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197" name="PlaceHolder 4"/>
          <p:cNvSpPr>
            <a:spLocks noGrp="1"/>
          </p:cNvSpPr>
          <p:nvPr>
            <p:ph type="body"/>
          </p:nvPr>
        </p:nvSpPr>
        <p:spPr>
          <a:xfrm>
            <a:off x="4674240" y="406008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198" name="PlaceHolder 5"/>
          <p:cNvSpPr>
            <a:spLocks noGrp="1"/>
          </p:cNvSpPr>
          <p:nvPr>
            <p:ph type="body"/>
          </p:nvPr>
        </p:nvSpPr>
        <p:spPr>
          <a:xfrm>
            <a:off x="457200" y="4060080"/>
            <a:ext cx="40158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Tree>
  </p:cSld>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99" name="PlaceHolder 1"/>
          <p:cNvSpPr>
            <a:spLocks noGrp="1"/>
          </p:cNvSpPr>
          <p:nvPr>
            <p:ph type="title"/>
          </p:nvPr>
        </p:nvSpPr>
        <p:spPr>
          <a:xfrm>
            <a:off x="457200" y="274680"/>
            <a:ext cx="8229240" cy="1142640"/>
          </a:xfrm>
          <a:prstGeom prst="rect">
            <a:avLst/>
          </a:prstGeom>
        </p:spPr>
        <p:txBody>
          <a:bodyPr lIns="0" rIns="0" tIns="0" bIns="0" anchor="ctr"/>
          <a:p>
            <a:endParaRPr b="0" lang="el-GR" sz="1800" spc="-1" strike="noStrike">
              <a:solidFill>
                <a:srgbClr val="ffffff"/>
              </a:solidFill>
              <a:uFill>
                <a:solidFill>
                  <a:srgbClr val="ffffff"/>
                </a:solidFill>
              </a:uFill>
              <a:latin typeface="Book Antiqua"/>
            </a:endParaRPr>
          </a:p>
        </p:txBody>
      </p:sp>
      <p:sp>
        <p:nvSpPr>
          <p:cNvPr id="200" name="PlaceHolder 2"/>
          <p:cNvSpPr>
            <a:spLocks noGrp="1"/>
          </p:cNvSpPr>
          <p:nvPr>
            <p:ph type="body"/>
          </p:nvPr>
        </p:nvSpPr>
        <p:spPr>
          <a:xfrm>
            <a:off x="457200" y="1600200"/>
            <a:ext cx="26496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201" name="PlaceHolder 3"/>
          <p:cNvSpPr>
            <a:spLocks noGrp="1"/>
          </p:cNvSpPr>
          <p:nvPr>
            <p:ph type="body"/>
          </p:nvPr>
        </p:nvSpPr>
        <p:spPr>
          <a:xfrm>
            <a:off x="3239640" y="1600200"/>
            <a:ext cx="26496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202" name="PlaceHolder 4"/>
          <p:cNvSpPr>
            <a:spLocks noGrp="1"/>
          </p:cNvSpPr>
          <p:nvPr>
            <p:ph type="body"/>
          </p:nvPr>
        </p:nvSpPr>
        <p:spPr>
          <a:xfrm>
            <a:off x="6022080" y="1600200"/>
            <a:ext cx="26496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203" name="PlaceHolder 5"/>
          <p:cNvSpPr>
            <a:spLocks noGrp="1"/>
          </p:cNvSpPr>
          <p:nvPr>
            <p:ph type="body"/>
          </p:nvPr>
        </p:nvSpPr>
        <p:spPr>
          <a:xfrm>
            <a:off x="6022080" y="4060080"/>
            <a:ext cx="26496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204" name="PlaceHolder 6"/>
          <p:cNvSpPr>
            <a:spLocks noGrp="1"/>
          </p:cNvSpPr>
          <p:nvPr>
            <p:ph type="body"/>
          </p:nvPr>
        </p:nvSpPr>
        <p:spPr>
          <a:xfrm>
            <a:off x="3239640" y="4060080"/>
            <a:ext cx="26496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
        <p:nvSpPr>
          <p:cNvPr id="205" name="PlaceHolder 7"/>
          <p:cNvSpPr>
            <a:spLocks noGrp="1"/>
          </p:cNvSpPr>
          <p:nvPr>
            <p:ph type="body"/>
          </p:nvPr>
        </p:nvSpPr>
        <p:spPr>
          <a:xfrm>
            <a:off x="457200" y="4060080"/>
            <a:ext cx="2649600" cy="2246040"/>
          </a:xfrm>
          <a:prstGeom prst="rect">
            <a:avLst/>
          </a:prstGeom>
        </p:spPr>
        <p:txBody>
          <a:bodyPr lIns="0" rIns="0" tIns="0" bIns="0">
            <a:normAutofit/>
          </a:bodyPr>
          <a:p>
            <a:endParaRPr b="0" lang="el-GR" sz="2800" spc="-1" strike="noStrike">
              <a:solidFill>
                <a:srgbClr val="ffffff"/>
              </a:solidFill>
              <a:uFill>
                <a:solidFill>
                  <a:srgbClr val="ffffff"/>
                </a:solidFill>
              </a:uFill>
              <a:latin typeface="Book Antiqua"/>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3.png"/><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 Id="rId14"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4.png"/><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 Id="rId11" Type="http://schemas.openxmlformats.org/officeDocument/2006/relationships/slideLayout" Target="../slideLayouts/slideLayout45.xml"/><Relationship Id="rId12" Type="http://schemas.openxmlformats.org/officeDocument/2006/relationships/slideLayout" Target="../slideLayouts/slideLayout46.xml"/><Relationship Id="rId13" Type="http://schemas.openxmlformats.org/officeDocument/2006/relationships/slideLayout" Target="../slideLayouts/slideLayout47.xml"/><Relationship Id="rId14" Type="http://schemas.openxmlformats.org/officeDocument/2006/relationships/slideLayout" Target="../slideLayouts/slideLayout48.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image" Target="../media/image5.png"/><Relationship Id="rId3" Type="http://schemas.openxmlformats.org/officeDocument/2006/relationships/slideLayout" Target="../slideLayouts/slideLayout49.xml"/><Relationship Id="rId4" Type="http://schemas.openxmlformats.org/officeDocument/2006/relationships/slideLayout" Target="../slideLayouts/slideLayout50.xml"/><Relationship Id="rId5" Type="http://schemas.openxmlformats.org/officeDocument/2006/relationships/slideLayout" Target="../slideLayouts/slideLayout51.xml"/><Relationship Id="rId6" Type="http://schemas.openxmlformats.org/officeDocument/2006/relationships/slideLayout" Target="../slideLayouts/slideLayout52.xml"/><Relationship Id="rId7" Type="http://schemas.openxmlformats.org/officeDocument/2006/relationships/slideLayout" Target="../slideLayouts/slideLayout53.xml"/><Relationship Id="rId8" Type="http://schemas.openxmlformats.org/officeDocument/2006/relationships/slideLayout" Target="../slideLayouts/slideLayout54.xml"/><Relationship Id="rId9" Type="http://schemas.openxmlformats.org/officeDocument/2006/relationships/slideLayout" Target="../slideLayouts/slideLayout55.xml"/><Relationship Id="rId10" Type="http://schemas.openxmlformats.org/officeDocument/2006/relationships/slideLayout" Target="../slideLayouts/slideLayout56.xml"/><Relationship Id="rId11" Type="http://schemas.openxmlformats.org/officeDocument/2006/relationships/slideLayout" Target="../slideLayouts/slideLayout57.xml"/><Relationship Id="rId12" Type="http://schemas.openxmlformats.org/officeDocument/2006/relationships/slideLayout" Target="../slideLayouts/slideLayout58.xml"/><Relationship Id="rId13" Type="http://schemas.openxmlformats.org/officeDocument/2006/relationships/slideLayout" Target="../slideLayouts/slideLayout59.xml"/><Relationship Id="rId14" Type="http://schemas.openxmlformats.org/officeDocument/2006/relationships/slideLayout" Target="../slideLayouts/slideLayout60.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stretch>
            <a:fillRect/>
          </a:stretch>
        </a:blip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421920" y="1371600"/>
            <a:ext cx="8229240" cy="1828440"/>
          </a:xfrm>
          <a:prstGeom prst="rect">
            <a:avLst/>
          </a:prstGeom>
        </p:spPr>
        <p:txBody>
          <a:bodyPr lIns="45720" rIns="45720" tIns="0" bIns="0" anchor="b">
            <a:normAutofit/>
          </a:bodyPr>
          <a:p>
            <a:pPr algn="ctr">
              <a:lnSpc>
                <a:spcPct val="100000"/>
              </a:lnSpc>
            </a:pPr>
            <a:r>
              <a:rPr b="1" lang="el-GR" sz="4800" spc="-1" strike="noStrike" cap="all">
                <a:solidFill>
                  <a:srgbClr val="e9d596"/>
                </a:solidFill>
                <a:uFill>
                  <a:solidFill>
                    <a:srgbClr val="ffffff"/>
                  </a:solidFill>
                </a:uFill>
                <a:latin typeface="Lucida Sans"/>
              </a:rPr>
              <a:t>Kλικ για επεξεργασία του τίτλου</a:t>
            </a:r>
            <a:endParaRPr b="0" lang="el-GR" sz="4800" spc="-1" strike="noStrike">
              <a:solidFill>
                <a:srgbClr val="ffffff"/>
              </a:solidFill>
              <a:uFill>
                <a:solidFill>
                  <a:srgbClr val="ffffff"/>
                </a:solidFill>
              </a:uFill>
              <a:latin typeface="Book Antiqua"/>
            </a:endParaRPr>
          </a:p>
        </p:txBody>
      </p:sp>
      <p:sp>
        <p:nvSpPr>
          <p:cNvPr id="1" name="PlaceHolder 2"/>
          <p:cNvSpPr>
            <a:spLocks noGrp="1"/>
          </p:cNvSpPr>
          <p:nvPr>
            <p:ph type="dt"/>
          </p:nvPr>
        </p:nvSpPr>
        <p:spPr>
          <a:xfrm>
            <a:off x="457200" y="6416640"/>
            <a:ext cx="2133360" cy="364680"/>
          </a:xfrm>
          <a:prstGeom prst="rect">
            <a:avLst/>
          </a:prstGeom>
        </p:spPr>
        <p:txBody>
          <a:bodyPr lIns="90000" rIns="90000" tIns="45000" bIns="45000" anchor="b"/>
          <a:p>
            <a:pPr>
              <a:lnSpc>
                <a:spcPct val="100000"/>
              </a:lnSpc>
            </a:pPr>
            <a:fld id="{B90EC1F7-32F6-473A-9CD2-A9A1BA1D5121}" type="datetime">
              <a:rPr b="0" lang="el-GR" sz="1200" spc="-1" strike="noStrike">
                <a:solidFill>
                  <a:srgbClr val="bcbcbc"/>
                </a:solidFill>
                <a:uFill>
                  <a:solidFill>
                    <a:srgbClr val="ffffff"/>
                  </a:solidFill>
                </a:uFill>
                <a:latin typeface="Book Antiqua"/>
              </a:rPr>
              <a:t>20/12/2017</a:t>
            </a:fld>
            <a:endParaRPr b="0" lang="el-GR" sz="1200" spc="-1" strike="noStrike">
              <a:solidFill>
                <a:srgbClr val="000000"/>
              </a:solidFill>
              <a:uFill>
                <a:solidFill>
                  <a:srgbClr val="ffffff"/>
                </a:solidFill>
              </a:uFill>
              <a:latin typeface="Times New Roman"/>
            </a:endParaRPr>
          </a:p>
        </p:txBody>
      </p:sp>
      <p:sp>
        <p:nvSpPr>
          <p:cNvPr id="2" name="PlaceHolder 3"/>
          <p:cNvSpPr>
            <a:spLocks noGrp="1"/>
          </p:cNvSpPr>
          <p:nvPr>
            <p:ph type="ftr"/>
          </p:nvPr>
        </p:nvSpPr>
        <p:spPr>
          <a:xfrm>
            <a:off x="3124080" y="6416640"/>
            <a:ext cx="2895120" cy="364680"/>
          </a:xfrm>
          <a:prstGeom prst="rect">
            <a:avLst/>
          </a:prstGeom>
        </p:spPr>
        <p:txBody>
          <a:bodyPr lIns="90000" rIns="90000" tIns="45000" bIns="45000" anchor="b"/>
          <a:p>
            <a:endParaRPr b="0" lang="el-GR" sz="2400" spc="-1" strike="noStrike">
              <a:solidFill>
                <a:srgbClr val="000000"/>
              </a:solidFill>
              <a:uFill>
                <a:solidFill>
                  <a:srgbClr val="ffffff"/>
                </a:solidFill>
              </a:uFill>
              <a:latin typeface="Times New Roman"/>
            </a:endParaRPr>
          </a:p>
        </p:txBody>
      </p:sp>
      <p:sp>
        <p:nvSpPr>
          <p:cNvPr id="3" name="PlaceHolder 4"/>
          <p:cNvSpPr>
            <a:spLocks noGrp="1"/>
          </p:cNvSpPr>
          <p:nvPr>
            <p:ph type="sldNum"/>
          </p:nvPr>
        </p:nvSpPr>
        <p:spPr>
          <a:xfrm>
            <a:off x="7924680" y="6416640"/>
            <a:ext cx="761760" cy="364680"/>
          </a:xfrm>
          <a:prstGeom prst="rect">
            <a:avLst/>
          </a:prstGeom>
        </p:spPr>
        <p:txBody>
          <a:bodyPr lIns="0" rIns="0" tIns="45000" bIns="45000" anchor="b"/>
          <a:p>
            <a:pPr algn="r">
              <a:lnSpc>
                <a:spcPct val="100000"/>
              </a:lnSpc>
            </a:pPr>
            <a:fld id="{1C87C2C6-70DF-42FE-A01A-3139B89AA6E8}" type="slidenum">
              <a:rPr b="0" lang="el-GR" sz="1200" spc="-1" strike="noStrike">
                <a:solidFill>
                  <a:srgbClr val="bcbcbc"/>
                </a:solidFill>
                <a:uFill>
                  <a:solidFill>
                    <a:srgbClr val="ffffff"/>
                  </a:solidFill>
                </a:uFill>
                <a:latin typeface="Book Antiqua"/>
              </a:rPr>
              <a:t>&lt;αριθμός&gt;</a:t>
            </a:fld>
            <a:endParaRPr b="0" lang="el-GR" sz="1200" spc="-1" strike="noStrike">
              <a:solidFill>
                <a:srgbClr val="000000"/>
              </a:solidFill>
              <a:uFill>
                <a:solidFill>
                  <a:srgbClr val="ffffff"/>
                </a:solidFill>
              </a:uFill>
              <a:latin typeface="Times New Roman"/>
            </a:endParaRPr>
          </a:p>
        </p:txBody>
      </p:sp>
      <p:sp>
        <p:nvSpPr>
          <p:cNvPr id="4" name="PlaceHolder 5"/>
          <p:cNvSpPr>
            <a:spLocks noGrp="1"/>
          </p:cNvSpPr>
          <p:nvPr>
            <p:ph type="body"/>
          </p:nvPr>
        </p:nvSpPr>
        <p:spPr>
          <a:xfrm>
            <a:off x="457200" y="1604520"/>
            <a:ext cx="82292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l-GR" sz="2800" spc="-1" strike="noStrike">
                <a:solidFill>
                  <a:srgbClr val="ffffff"/>
                </a:solidFill>
                <a:uFill>
                  <a:solidFill>
                    <a:srgbClr val="ffffff"/>
                  </a:solidFill>
                </a:uFill>
                <a:latin typeface="Book Antiqua"/>
              </a:rPr>
              <a:t>Πατήστε για επεξεργασία της μορφής κειμένου διάρθρωσης</a:t>
            </a:r>
            <a:endParaRPr b="0" lang="el-GR" sz="2800" spc="-1" strike="noStrike">
              <a:solidFill>
                <a:srgbClr val="ffffff"/>
              </a:solidFill>
              <a:uFill>
                <a:solidFill>
                  <a:srgbClr val="ffffff"/>
                </a:solidFill>
              </a:uFill>
              <a:latin typeface="Book Antiqua"/>
            </a:endParaRPr>
          </a:p>
          <a:p>
            <a:pPr lvl="1" marL="864000" indent="-324000">
              <a:spcBef>
                <a:spcPts val="1134"/>
              </a:spcBef>
              <a:buClr>
                <a:srgbClr val="000000"/>
              </a:buClr>
              <a:buSzPct val="75000"/>
              <a:buFont typeface="Symbol" charset="2"/>
              <a:buChar char=""/>
            </a:pPr>
            <a:r>
              <a:rPr b="0" lang="el-GR" sz="2200" spc="-1" strike="noStrike">
                <a:solidFill>
                  <a:srgbClr val="ffffff"/>
                </a:solidFill>
                <a:uFill>
                  <a:solidFill>
                    <a:srgbClr val="ffffff"/>
                  </a:solidFill>
                </a:uFill>
                <a:latin typeface="Book Antiqua"/>
              </a:rPr>
              <a:t>Δεύτερο επίπεδο διάρθρωσης</a:t>
            </a:r>
            <a:endParaRPr b="0" lang="el-GR" sz="2200" spc="-1" strike="noStrike">
              <a:solidFill>
                <a:srgbClr val="ffffff"/>
              </a:solidFill>
              <a:uFill>
                <a:solidFill>
                  <a:srgbClr val="ffffff"/>
                </a:solidFill>
              </a:uFill>
              <a:latin typeface="Book Antiqua"/>
            </a:endParaRPr>
          </a:p>
          <a:p>
            <a:pPr lvl="2" marL="1296000" indent="-288000">
              <a:spcBef>
                <a:spcPts val="850"/>
              </a:spcBef>
              <a:buClr>
                <a:srgbClr val="000000"/>
              </a:buClr>
              <a:buSzPct val="45000"/>
              <a:buFont typeface="Wingdings" charset="2"/>
              <a:buChar char=""/>
            </a:pPr>
            <a:r>
              <a:rPr b="0" lang="el-GR" sz="2000" spc="-1" strike="noStrike">
                <a:solidFill>
                  <a:srgbClr val="ffffff"/>
                </a:solidFill>
                <a:uFill>
                  <a:solidFill>
                    <a:srgbClr val="ffffff"/>
                  </a:solidFill>
                </a:uFill>
                <a:latin typeface="Book Antiqua"/>
              </a:rPr>
              <a:t>Τρίτο επίπεδο διάρθρωσης</a:t>
            </a:r>
            <a:endParaRPr b="0" lang="el-GR" sz="2000" spc="-1" strike="noStrike">
              <a:solidFill>
                <a:srgbClr val="ffffff"/>
              </a:solidFill>
              <a:uFill>
                <a:solidFill>
                  <a:srgbClr val="ffffff"/>
                </a:solidFill>
              </a:uFill>
              <a:latin typeface="Book Antiqua"/>
            </a:endParaRPr>
          </a:p>
          <a:p>
            <a:pPr lvl="3" marL="1728000" indent="-216000">
              <a:spcBef>
                <a:spcPts val="567"/>
              </a:spcBef>
              <a:buClr>
                <a:srgbClr val="000000"/>
              </a:buClr>
              <a:buSzPct val="75000"/>
              <a:buFont typeface="Symbol" charset="2"/>
              <a:buChar char=""/>
            </a:pPr>
            <a:r>
              <a:rPr b="0" lang="el-GR" sz="2000" spc="-1" strike="noStrike">
                <a:solidFill>
                  <a:srgbClr val="ffffff"/>
                </a:solidFill>
                <a:uFill>
                  <a:solidFill>
                    <a:srgbClr val="ffffff"/>
                  </a:solidFill>
                </a:uFill>
                <a:latin typeface="Book Antiqua"/>
              </a:rPr>
              <a:t>Τέταρτο επίπεδο διάρθρωσης</a:t>
            </a:r>
            <a:endParaRPr b="0" lang="el-GR" sz="2000" spc="-1" strike="noStrike">
              <a:solidFill>
                <a:srgbClr val="ffffff"/>
              </a:solidFill>
              <a:uFill>
                <a:solidFill>
                  <a:srgbClr val="ffffff"/>
                </a:solidFill>
              </a:uFill>
              <a:latin typeface="Book Antiqua"/>
            </a:endParaRPr>
          </a:p>
          <a:p>
            <a:pPr lvl="4" marL="2160000" indent="-216000">
              <a:spcBef>
                <a:spcPts val="283"/>
              </a:spcBef>
              <a:buClr>
                <a:srgbClr val="000000"/>
              </a:buClr>
              <a:buSzPct val="45000"/>
              <a:buFont typeface="Wingdings" charset="2"/>
              <a:buChar char=""/>
            </a:pPr>
            <a:r>
              <a:rPr b="0" lang="el-GR" sz="2000" spc="-1" strike="noStrike">
                <a:solidFill>
                  <a:srgbClr val="ffffff"/>
                </a:solidFill>
                <a:uFill>
                  <a:solidFill>
                    <a:srgbClr val="ffffff"/>
                  </a:solidFill>
                </a:uFill>
                <a:latin typeface="Book Antiqua"/>
              </a:rPr>
              <a:t>Πέμπτο επίπεδο διάρθρωσης</a:t>
            </a:r>
            <a:endParaRPr b="0" lang="el-GR" sz="2000" spc="-1" strike="noStrike">
              <a:solidFill>
                <a:srgbClr val="ffffff"/>
              </a:solidFill>
              <a:uFill>
                <a:solidFill>
                  <a:srgbClr val="ffffff"/>
                </a:solidFill>
              </a:uFill>
              <a:latin typeface="Book Antiqua"/>
            </a:endParaRPr>
          </a:p>
          <a:p>
            <a:pPr lvl="5" marL="2592000" indent="-216000">
              <a:spcBef>
                <a:spcPts val="283"/>
              </a:spcBef>
              <a:buClr>
                <a:srgbClr val="000000"/>
              </a:buClr>
              <a:buSzPct val="45000"/>
              <a:buFont typeface="Wingdings" charset="2"/>
              <a:buChar char=""/>
            </a:pPr>
            <a:r>
              <a:rPr b="0" lang="el-GR" sz="2000" spc="-1" strike="noStrike">
                <a:solidFill>
                  <a:srgbClr val="ffffff"/>
                </a:solidFill>
                <a:uFill>
                  <a:solidFill>
                    <a:srgbClr val="ffffff"/>
                  </a:solidFill>
                </a:uFill>
                <a:latin typeface="Book Antiqua"/>
              </a:rPr>
              <a:t>Έκτο επίπεδο διάρθρωσης</a:t>
            </a:r>
            <a:endParaRPr b="0" lang="el-GR" sz="2000" spc="-1" strike="noStrike">
              <a:solidFill>
                <a:srgbClr val="ffffff"/>
              </a:solidFill>
              <a:uFill>
                <a:solidFill>
                  <a:srgbClr val="ffffff"/>
                </a:solidFill>
              </a:uFill>
              <a:latin typeface="Book Antiqua"/>
            </a:endParaRPr>
          </a:p>
          <a:p>
            <a:pPr lvl="6" marL="3024000" indent="-216000">
              <a:spcBef>
                <a:spcPts val="283"/>
              </a:spcBef>
              <a:buClr>
                <a:srgbClr val="000000"/>
              </a:buClr>
              <a:buSzPct val="45000"/>
              <a:buFont typeface="Wingdings" charset="2"/>
              <a:buChar char=""/>
            </a:pPr>
            <a:r>
              <a:rPr b="0" lang="el-GR" sz="2000" spc="-1" strike="noStrike">
                <a:solidFill>
                  <a:srgbClr val="ffffff"/>
                </a:solidFill>
                <a:uFill>
                  <a:solidFill>
                    <a:srgbClr val="ffffff"/>
                  </a:solidFill>
                </a:uFill>
                <a:latin typeface="Book Antiqua"/>
              </a:rPr>
              <a:t>Έβδομο επίπεδο διάρθρωσης</a:t>
            </a:r>
            <a:endParaRPr b="0" lang="el-GR" sz="2000" spc="-1" strike="noStrike">
              <a:solidFill>
                <a:srgbClr val="ffffff"/>
              </a:solidFill>
              <a:uFill>
                <a:solidFill>
                  <a:srgbClr val="ffffff"/>
                </a:solidFill>
              </a:uFill>
              <a:latin typeface="Book Antiqua"/>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stretch>
            <a:fillRect/>
          </a:stretch>
        </a:blipFill>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457200" y="274680"/>
            <a:ext cx="8229240" cy="1142640"/>
          </a:xfrm>
          <a:prstGeom prst="rect">
            <a:avLst/>
          </a:prstGeom>
        </p:spPr>
        <p:txBody>
          <a:bodyPr lIns="90000" rIns="90000" tIns="45000" bIns="45000" anchor="ctr"/>
          <a:p>
            <a:pPr algn="ctr">
              <a:lnSpc>
                <a:spcPct val="100000"/>
              </a:lnSpc>
            </a:pPr>
            <a:r>
              <a:rPr b="1" lang="el-GR" sz="4100" spc="-1" strike="noStrike">
                <a:solidFill>
                  <a:srgbClr val="e9d596"/>
                </a:solidFill>
                <a:uFill>
                  <a:solidFill>
                    <a:srgbClr val="ffffff"/>
                  </a:solidFill>
                </a:uFill>
                <a:latin typeface="Lucida Sans"/>
              </a:rPr>
              <a:t>Kλικ για επεξεργασία του τίτλου</a:t>
            </a:r>
            <a:endParaRPr b="0" lang="el-GR" sz="4100" spc="-1" strike="noStrike">
              <a:solidFill>
                <a:srgbClr val="ffffff"/>
              </a:solidFill>
              <a:uFill>
                <a:solidFill>
                  <a:srgbClr val="ffffff"/>
                </a:solidFill>
              </a:uFill>
              <a:latin typeface="Book Antiqua"/>
            </a:endParaRPr>
          </a:p>
        </p:txBody>
      </p:sp>
      <p:sp>
        <p:nvSpPr>
          <p:cNvPr id="42" name="PlaceHolder 2"/>
          <p:cNvSpPr>
            <a:spLocks noGrp="1"/>
          </p:cNvSpPr>
          <p:nvPr>
            <p:ph type="dt"/>
          </p:nvPr>
        </p:nvSpPr>
        <p:spPr>
          <a:xfrm>
            <a:off x="457200" y="6416640"/>
            <a:ext cx="2133360" cy="364680"/>
          </a:xfrm>
          <a:prstGeom prst="rect">
            <a:avLst/>
          </a:prstGeom>
        </p:spPr>
        <p:txBody>
          <a:bodyPr lIns="90000" rIns="90000" tIns="45000" bIns="45000" anchor="b"/>
          <a:p>
            <a:pPr>
              <a:lnSpc>
                <a:spcPct val="100000"/>
              </a:lnSpc>
            </a:pPr>
            <a:fld id="{4D2C8542-5A35-4473-8C72-A0C01D64C716}" type="datetime">
              <a:rPr b="0" lang="el-GR" sz="1200" spc="-1" strike="noStrike">
                <a:solidFill>
                  <a:srgbClr val="bcbcbc"/>
                </a:solidFill>
                <a:uFill>
                  <a:solidFill>
                    <a:srgbClr val="ffffff"/>
                  </a:solidFill>
                </a:uFill>
                <a:latin typeface="Book Antiqua"/>
              </a:rPr>
              <a:t>20/12/2017</a:t>
            </a:fld>
            <a:endParaRPr b="0" lang="el-GR" sz="1200" spc="-1" strike="noStrike">
              <a:solidFill>
                <a:srgbClr val="000000"/>
              </a:solidFill>
              <a:uFill>
                <a:solidFill>
                  <a:srgbClr val="ffffff"/>
                </a:solidFill>
              </a:uFill>
              <a:latin typeface="Times New Roman"/>
            </a:endParaRPr>
          </a:p>
        </p:txBody>
      </p:sp>
      <p:sp>
        <p:nvSpPr>
          <p:cNvPr id="43" name="PlaceHolder 3"/>
          <p:cNvSpPr>
            <a:spLocks noGrp="1"/>
          </p:cNvSpPr>
          <p:nvPr>
            <p:ph type="ftr"/>
          </p:nvPr>
        </p:nvSpPr>
        <p:spPr>
          <a:xfrm>
            <a:off x="3124080" y="6416640"/>
            <a:ext cx="2895120" cy="364680"/>
          </a:xfrm>
          <a:prstGeom prst="rect">
            <a:avLst/>
          </a:prstGeom>
        </p:spPr>
        <p:txBody>
          <a:bodyPr lIns="90000" rIns="90000" tIns="45000" bIns="45000" anchor="b"/>
          <a:p>
            <a:endParaRPr b="0" lang="el-GR" sz="2400" spc="-1" strike="noStrike">
              <a:solidFill>
                <a:srgbClr val="000000"/>
              </a:solidFill>
              <a:uFill>
                <a:solidFill>
                  <a:srgbClr val="ffffff"/>
                </a:solidFill>
              </a:uFill>
              <a:latin typeface="Times New Roman"/>
            </a:endParaRPr>
          </a:p>
        </p:txBody>
      </p:sp>
      <p:sp>
        <p:nvSpPr>
          <p:cNvPr id="44" name="PlaceHolder 4"/>
          <p:cNvSpPr>
            <a:spLocks noGrp="1"/>
          </p:cNvSpPr>
          <p:nvPr>
            <p:ph type="sldNum"/>
          </p:nvPr>
        </p:nvSpPr>
        <p:spPr>
          <a:xfrm>
            <a:off x="7924680" y="6416640"/>
            <a:ext cx="761760" cy="364680"/>
          </a:xfrm>
          <a:prstGeom prst="rect">
            <a:avLst/>
          </a:prstGeom>
        </p:spPr>
        <p:txBody>
          <a:bodyPr lIns="0" rIns="0" tIns="45000" bIns="45000" anchor="b"/>
          <a:p>
            <a:pPr algn="r">
              <a:lnSpc>
                <a:spcPct val="100000"/>
              </a:lnSpc>
            </a:pPr>
            <a:fld id="{8E85F810-8D2E-4865-81C4-C998E1CF66C6}" type="slidenum">
              <a:rPr b="0" lang="el-GR" sz="1200" spc="-1" strike="noStrike">
                <a:solidFill>
                  <a:srgbClr val="bcbcbc"/>
                </a:solidFill>
                <a:uFill>
                  <a:solidFill>
                    <a:srgbClr val="ffffff"/>
                  </a:solidFill>
                </a:uFill>
                <a:latin typeface="Book Antiqua"/>
              </a:rPr>
              <a:t>1</a:t>
            </a:fld>
            <a:endParaRPr b="0" lang="el-GR" sz="1200" spc="-1" strike="noStrike">
              <a:solidFill>
                <a:srgbClr val="000000"/>
              </a:solidFill>
              <a:uFill>
                <a:solidFill>
                  <a:srgbClr val="ffffff"/>
                </a:solidFill>
              </a:uFill>
              <a:latin typeface="Times New Roman"/>
            </a:endParaRPr>
          </a:p>
        </p:txBody>
      </p:sp>
      <p:sp>
        <p:nvSpPr>
          <p:cNvPr id="45" name="PlaceHolder 5"/>
          <p:cNvSpPr>
            <a:spLocks noGrp="1"/>
          </p:cNvSpPr>
          <p:nvPr>
            <p:ph type="body"/>
          </p:nvPr>
        </p:nvSpPr>
        <p:spPr>
          <a:xfrm>
            <a:off x="457200" y="1604520"/>
            <a:ext cx="82292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l-GR" sz="2800" spc="-1" strike="noStrike">
                <a:solidFill>
                  <a:srgbClr val="ffffff"/>
                </a:solidFill>
                <a:uFill>
                  <a:solidFill>
                    <a:srgbClr val="ffffff"/>
                  </a:solidFill>
                </a:uFill>
                <a:latin typeface="Book Antiqua"/>
              </a:rPr>
              <a:t>Πατήστε για επεξεργασία της μορφής κειμένου διάρθρωσης</a:t>
            </a:r>
            <a:endParaRPr b="0" lang="el-GR" sz="2800" spc="-1" strike="noStrike">
              <a:solidFill>
                <a:srgbClr val="ffffff"/>
              </a:solidFill>
              <a:uFill>
                <a:solidFill>
                  <a:srgbClr val="ffffff"/>
                </a:solidFill>
              </a:uFill>
              <a:latin typeface="Book Antiqua"/>
            </a:endParaRPr>
          </a:p>
          <a:p>
            <a:pPr lvl="1" marL="864000" indent="-324000">
              <a:spcBef>
                <a:spcPts val="1134"/>
              </a:spcBef>
              <a:buClr>
                <a:srgbClr val="000000"/>
              </a:buClr>
              <a:buSzPct val="75000"/>
              <a:buFont typeface="Symbol" charset="2"/>
              <a:buChar char=""/>
            </a:pPr>
            <a:r>
              <a:rPr b="0" lang="el-GR" sz="2200" spc="-1" strike="noStrike">
                <a:solidFill>
                  <a:srgbClr val="ffffff"/>
                </a:solidFill>
                <a:uFill>
                  <a:solidFill>
                    <a:srgbClr val="ffffff"/>
                  </a:solidFill>
                </a:uFill>
                <a:latin typeface="Book Antiqua"/>
              </a:rPr>
              <a:t>Δεύτερο επίπεδο διάρθρωσης</a:t>
            </a:r>
            <a:endParaRPr b="0" lang="el-GR" sz="2200" spc="-1" strike="noStrike">
              <a:solidFill>
                <a:srgbClr val="ffffff"/>
              </a:solidFill>
              <a:uFill>
                <a:solidFill>
                  <a:srgbClr val="ffffff"/>
                </a:solidFill>
              </a:uFill>
              <a:latin typeface="Book Antiqua"/>
            </a:endParaRPr>
          </a:p>
          <a:p>
            <a:pPr lvl="2" marL="1296000" indent="-288000">
              <a:spcBef>
                <a:spcPts val="850"/>
              </a:spcBef>
              <a:buClr>
                <a:srgbClr val="000000"/>
              </a:buClr>
              <a:buSzPct val="45000"/>
              <a:buFont typeface="Wingdings" charset="2"/>
              <a:buChar char=""/>
            </a:pPr>
            <a:r>
              <a:rPr b="0" lang="el-GR" sz="2000" spc="-1" strike="noStrike">
                <a:solidFill>
                  <a:srgbClr val="ffffff"/>
                </a:solidFill>
                <a:uFill>
                  <a:solidFill>
                    <a:srgbClr val="ffffff"/>
                  </a:solidFill>
                </a:uFill>
                <a:latin typeface="Book Antiqua"/>
              </a:rPr>
              <a:t>Τρίτο επίπεδο διάρθρωσης</a:t>
            </a:r>
            <a:endParaRPr b="0" lang="el-GR" sz="2000" spc="-1" strike="noStrike">
              <a:solidFill>
                <a:srgbClr val="ffffff"/>
              </a:solidFill>
              <a:uFill>
                <a:solidFill>
                  <a:srgbClr val="ffffff"/>
                </a:solidFill>
              </a:uFill>
              <a:latin typeface="Book Antiqua"/>
            </a:endParaRPr>
          </a:p>
          <a:p>
            <a:pPr lvl="3" marL="1728000" indent="-216000">
              <a:spcBef>
                <a:spcPts val="567"/>
              </a:spcBef>
              <a:buClr>
                <a:srgbClr val="000000"/>
              </a:buClr>
              <a:buSzPct val="75000"/>
              <a:buFont typeface="Symbol" charset="2"/>
              <a:buChar char=""/>
            </a:pPr>
            <a:r>
              <a:rPr b="0" lang="el-GR" sz="2000" spc="-1" strike="noStrike">
                <a:solidFill>
                  <a:srgbClr val="ffffff"/>
                </a:solidFill>
                <a:uFill>
                  <a:solidFill>
                    <a:srgbClr val="ffffff"/>
                  </a:solidFill>
                </a:uFill>
                <a:latin typeface="Book Antiqua"/>
              </a:rPr>
              <a:t>Τέταρτο επίπεδο διάρθρωσης</a:t>
            </a:r>
            <a:endParaRPr b="0" lang="el-GR" sz="2000" spc="-1" strike="noStrike">
              <a:solidFill>
                <a:srgbClr val="ffffff"/>
              </a:solidFill>
              <a:uFill>
                <a:solidFill>
                  <a:srgbClr val="ffffff"/>
                </a:solidFill>
              </a:uFill>
              <a:latin typeface="Book Antiqua"/>
            </a:endParaRPr>
          </a:p>
          <a:p>
            <a:pPr lvl="4" marL="2160000" indent="-216000">
              <a:spcBef>
                <a:spcPts val="283"/>
              </a:spcBef>
              <a:buClr>
                <a:srgbClr val="000000"/>
              </a:buClr>
              <a:buSzPct val="45000"/>
              <a:buFont typeface="Wingdings" charset="2"/>
              <a:buChar char=""/>
            </a:pPr>
            <a:r>
              <a:rPr b="0" lang="el-GR" sz="2000" spc="-1" strike="noStrike">
                <a:solidFill>
                  <a:srgbClr val="ffffff"/>
                </a:solidFill>
                <a:uFill>
                  <a:solidFill>
                    <a:srgbClr val="ffffff"/>
                  </a:solidFill>
                </a:uFill>
                <a:latin typeface="Book Antiqua"/>
              </a:rPr>
              <a:t>Πέμπτο επίπεδο διάρθρωσης</a:t>
            </a:r>
            <a:endParaRPr b="0" lang="el-GR" sz="2000" spc="-1" strike="noStrike">
              <a:solidFill>
                <a:srgbClr val="ffffff"/>
              </a:solidFill>
              <a:uFill>
                <a:solidFill>
                  <a:srgbClr val="ffffff"/>
                </a:solidFill>
              </a:uFill>
              <a:latin typeface="Book Antiqua"/>
            </a:endParaRPr>
          </a:p>
          <a:p>
            <a:pPr lvl="5" marL="2592000" indent="-216000">
              <a:spcBef>
                <a:spcPts val="283"/>
              </a:spcBef>
              <a:buClr>
                <a:srgbClr val="000000"/>
              </a:buClr>
              <a:buSzPct val="45000"/>
              <a:buFont typeface="Wingdings" charset="2"/>
              <a:buChar char=""/>
            </a:pPr>
            <a:r>
              <a:rPr b="0" lang="el-GR" sz="2000" spc="-1" strike="noStrike">
                <a:solidFill>
                  <a:srgbClr val="ffffff"/>
                </a:solidFill>
                <a:uFill>
                  <a:solidFill>
                    <a:srgbClr val="ffffff"/>
                  </a:solidFill>
                </a:uFill>
                <a:latin typeface="Book Antiqua"/>
              </a:rPr>
              <a:t>Έκτο επίπεδο διάρθρωσης</a:t>
            </a:r>
            <a:endParaRPr b="0" lang="el-GR" sz="2000" spc="-1" strike="noStrike">
              <a:solidFill>
                <a:srgbClr val="ffffff"/>
              </a:solidFill>
              <a:uFill>
                <a:solidFill>
                  <a:srgbClr val="ffffff"/>
                </a:solidFill>
              </a:uFill>
              <a:latin typeface="Book Antiqua"/>
            </a:endParaRPr>
          </a:p>
          <a:p>
            <a:pPr lvl="6" marL="3024000" indent="-216000">
              <a:spcBef>
                <a:spcPts val="283"/>
              </a:spcBef>
              <a:buClr>
                <a:srgbClr val="000000"/>
              </a:buClr>
              <a:buSzPct val="45000"/>
              <a:buFont typeface="Wingdings" charset="2"/>
              <a:buChar char=""/>
            </a:pPr>
            <a:r>
              <a:rPr b="0" lang="el-GR" sz="2000" spc="-1" strike="noStrike">
                <a:solidFill>
                  <a:srgbClr val="ffffff"/>
                </a:solidFill>
                <a:uFill>
                  <a:solidFill>
                    <a:srgbClr val="ffffff"/>
                  </a:solidFill>
                </a:uFill>
                <a:latin typeface="Book Antiqua"/>
              </a:rPr>
              <a:t>Έβδομο επίπεδο διάρθρωσης</a:t>
            </a:r>
            <a:endParaRPr b="0" lang="el-GR" sz="2000" spc="-1" strike="noStrike">
              <a:solidFill>
                <a:srgbClr val="ffffff"/>
              </a:solidFill>
              <a:uFill>
                <a:solidFill>
                  <a:srgbClr val="ffffff"/>
                </a:solidFill>
              </a:uFill>
              <a:latin typeface="Book Antiqua"/>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stretch>
            <a:fillRect/>
          </a:stretch>
        </a:blipFill>
      </p:bgPr>
    </p:bg>
    <p:spTree>
      <p:nvGrpSpPr>
        <p:cNvPr id="1" name=""/>
        <p:cNvGrpSpPr/>
        <p:nvPr/>
      </p:nvGrpSpPr>
      <p:grpSpPr>
        <a:xfrm>
          <a:off x="0" y="0"/>
          <a:ext cx="0" cy="0"/>
          <a:chOff x="0" y="0"/>
          <a:chExt cx="0" cy="0"/>
        </a:xfrm>
      </p:grpSpPr>
      <p:sp>
        <p:nvSpPr>
          <p:cNvPr id="82" name="PlaceHolder 1"/>
          <p:cNvSpPr>
            <a:spLocks noGrp="1"/>
          </p:cNvSpPr>
          <p:nvPr>
            <p:ph type="title"/>
          </p:nvPr>
        </p:nvSpPr>
        <p:spPr>
          <a:xfrm>
            <a:off x="457200" y="274680"/>
            <a:ext cx="8229240" cy="1142640"/>
          </a:xfrm>
          <a:prstGeom prst="rect">
            <a:avLst/>
          </a:prstGeom>
        </p:spPr>
        <p:txBody>
          <a:bodyPr lIns="90000" rIns="90000" tIns="45000" bIns="45000" anchor="ctr"/>
          <a:p>
            <a:pPr algn="ctr">
              <a:lnSpc>
                <a:spcPct val="100000"/>
              </a:lnSpc>
            </a:pPr>
            <a:r>
              <a:rPr b="1" lang="el-GR" sz="4100" spc="-1" strike="noStrike">
                <a:solidFill>
                  <a:srgbClr val="e9d596"/>
                </a:solidFill>
                <a:uFill>
                  <a:solidFill>
                    <a:srgbClr val="ffffff"/>
                  </a:solidFill>
                </a:uFill>
                <a:latin typeface="Lucida Sans"/>
              </a:rPr>
              <a:t>Kλικ για επεξεργασία του τίτλου</a:t>
            </a:r>
            <a:endParaRPr b="0" lang="el-GR" sz="4100" spc="-1" strike="noStrike">
              <a:solidFill>
                <a:srgbClr val="ffffff"/>
              </a:solidFill>
              <a:uFill>
                <a:solidFill>
                  <a:srgbClr val="ffffff"/>
                </a:solidFill>
              </a:uFill>
              <a:latin typeface="Book Antiqua"/>
            </a:endParaRPr>
          </a:p>
        </p:txBody>
      </p:sp>
      <p:sp>
        <p:nvSpPr>
          <p:cNvPr id="83" name="PlaceHolder 2"/>
          <p:cNvSpPr>
            <a:spLocks noGrp="1"/>
          </p:cNvSpPr>
          <p:nvPr>
            <p:ph type="body"/>
          </p:nvPr>
        </p:nvSpPr>
        <p:spPr>
          <a:xfrm>
            <a:off x="457200" y="1600200"/>
            <a:ext cx="4038120" cy="4525560"/>
          </a:xfrm>
          <a:prstGeom prst="rect">
            <a:avLst/>
          </a:prstGeom>
        </p:spPr>
        <p:txBody>
          <a:bodyPr lIns="90000" rIns="90000" tIns="45000" bIns="45000"/>
          <a:p>
            <a:pPr marL="548640" indent="-411120">
              <a:lnSpc>
                <a:spcPct val="100000"/>
              </a:lnSpc>
              <a:spcBef>
                <a:spcPts val="519"/>
              </a:spcBef>
              <a:buClr>
                <a:srgbClr val="f9f9f9"/>
              </a:buClr>
              <a:buSzPct val="65000"/>
              <a:buFont typeface="Wingdings 2" charset="2"/>
              <a:buChar char=""/>
            </a:pPr>
            <a:r>
              <a:rPr b="0" lang="el-GR" sz="2600" spc="-1" strike="noStrike">
                <a:solidFill>
                  <a:srgbClr val="ffffff"/>
                </a:solidFill>
                <a:uFill>
                  <a:solidFill>
                    <a:srgbClr val="ffffff"/>
                  </a:solidFill>
                </a:uFill>
                <a:latin typeface="Book Antiqua"/>
              </a:rPr>
              <a:t>Kλικ για επεξεργασία των στυλ του υποδείγματος</a:t>
            </a:r>
            <a:endParaRPr b="0" lang="el-GR" sz="2600" spc="-1" strike="noStrike">
              <a:solidFill>
                <a:srgbClr val="ffffff"/>
              </a:solidFill>
              <a:uFill>
                <a:solidFill>
                  <a:srgbClr val="ffffff"/>
                </a:solidFill>
              </a:uFill>
              <a:latin typeface="Book Antiqua"/>
            </a:endParaRPr>
          </a:p>
          <a:p>
            <a:pPr lvl="1" marL="868680" indent="-282960">
              <a:lnSpc>
                <a:spcPct val="100000"/>
              </a:lnSpc>
              <a:spcBef>
                <a:spcPts val="479"/>
              </a:spcBef>
              <a:buClr>
                <a:srgbClr val="ffffff"/>
              </a:buClr>
              <a:buSzPct val="80000"/>
              <a:buFont typeface="Wingdings 2" charset="2"/>
              <a:buChar char=""/>
            </a:pPr>
            <a:r>
              <a:rPr b="0" lang="el-GR" sz="2400" spc="-1" strike="noStrike">
                <a:solidFill>
                  <a:srgbClr val="ffffff"/>
                </a:solidFill>
                <a:uFill>
                  <a:solidFill>
                    <a:srgbClr val="ffffff"/>
                  </a:solidFill>
                </a:uFill>
                <a:latin typeface="Book Antiqua"/>
              </a:rPr>
              <a:t>Δεύτερου επιπέδου</a:t>
            </a:r>
            <a:endParaRPr b="0" lang="el-GR" sz="2400" spc="-1" strike="noStrike">
              <a:solidFill>
                <a:srgbClr val="ffffff"/>
              </a:solidFill>
              <a:uFill>
                <a:solidFill>
                  <a:srgbClr val="ffffff"/>
                </a:solidFill>
              </a:uFill>
              <a:latin typeface="Book Antiqua"/>
            </a:endParaRPr>
          </a:p>
          <a:p>
            <a:pPr lvl="2" marL="1134000" indent="-228240">
              <a:lnSpc>
                <a:spcPct val="100000"/>
              </a:lnSpc>
              <a:spcBef>
                <a:spcPts val="400"/>
              </a:spcBef>
              <a:buClr>
                <a:srgbClr val="ffffff"/>
              </a:buClr>
              <a:buSzPct val="95000"/>
              <a:buFont typeface="Wingdings" charset="2"/>
              <a:buChar char=""/>
            </a:pPr>
            <a:r>
              <a:rPr b="0" lang="el-GR" sz="2000" spc="-1" strike="noStrike">
                <a:solidFill>
                  <a:srgbClr val="ffffff"/>
                </a:solidFill>
                <a:uFill>
                  <a:solidFill>
                    <a:srgbClr val="ffffff"/>
                  </a:solidFill>
                </a:uFill>
                <a:latin typeface="Book Antiqua"/>
              </a:rPr>
              <a:t>Τρίτου επιπέδου</a:t>
            </a:r>
            <a:endParaRPr b="0" lang="el-GR" sz="2000" spc="-1" strike="noStrike">
              <a:solidFill>
                <a:srgbClr val="ffffff"/>
              </a:solidFill>
              <a:uFill>
                <a:solidFill>
                  <a:srgbClr val="ffffff"/>
                </a:solidFill>
              </a:uFill>
              <a:latin typeface="Book Antiqua"/>
            </a:endParaRPr>
          </a:p>
          <a:p>
            <a:pPr lvl="3" marL="1353240" indent="-182520">
              <a:lnSpc>
                <a:spcPct val="100000"/>
              </a:lnSpc>
              <a:spcBef>
                <a:spcPts val="360"/>
              </a:spcBef>
              <a:buClr>
                <a:srgbClr val="ffffff"/>
              </a:buClr>
              <a:buFont typeface="Wingdings 3" charset="2"/>
              <a:buChar char=""/>
            </a:pPr>
            <a:r>
              <a:rPr b="0" lang="el-GR" sz="1800" spc="-1" strike="noStrike">
                <a:solidFill>
                  <a:srgbClr val="ffffff"/>
                </a:solidFill>
                <a:uFill>
                  <a:solidFill>
                    <a:srgbClr val="ffffff"/>
                  </a:solidFill>
                </a:uFill>
                <a:latin typeface="Book Antiqua"/>
              </a:rPr>
              <a:t>Τέταρτου επιπέδου</a:t>
            </a:r>
            <a:endParaRPr b="0" lang="el-GR" sz="1800" spc="-1" strike="noStrike">
              <a:solidFill>
                <a:srgbClr val="ffffff"/>
              </a:solidFill>
              <a:uFill>
                <a:solidFill>
                  <a:srgbClr val="ffffff"/>
                </a:solidFill>
              </a:uFill>
              <a:latin typeface="Book Antiqua"/>
            </a:endParaRPr>
          </a:p>
          <a:p>
            <a:pPr lvl="4" marL="1545480" indent="-182520">
              <a:lnSpc>
                <a:spcPct val="100000"/>
              </a:lnSpc>
              <a:spcBef>
                <a:spcPts val="360"/>
              </a:spcBef>
              <a:buClr>
                <a:srgbClr val="ffffff"/>
              </a:buClr>
              <a:buFont typeface="Wingdings 2" charset="2"/>
              <a:buChar char=""/>
            </a:pPr>
            <a:r>
              <a:rPr b="0" lang="el-GR" sz="1800" spc="-1" strike="noStrike">
                <a:solidFill>
                  <a:srgbClr val="ffffff"/>
                </a:solidFill>
                <a:uFill>
                  <a:solidFill>
                    <a:srgbClr val="ffffff"/>
                  </a:solidFill>
                </a:uFill>
                <a:latin typeface="Book Antiqua"/>
              </a:rPr>
              <a:t>Πέμπτου επιπέδου</a:t>
            </a:r>
            <a:endParaRPr b="0" lang="el-GR" sz="1800" spc="-1" strike="noStrike">
              <a:solidFill>
                <a:srgbClr val="ffffff"/>
              </a:solidFill>
              <a:uFill>
                <a:solidFill>
                  <a:srgbClr val="ffffff"/>
                </a:solidFill>
              </a:uFill>
              <a:latin typeface="Book Antiqua"/>
            </a:endParaRPr>
          </a:p>
        </p:txBody>
      </p:sp>
      <p:sp>
        <p:nvSpPr>
          <p:cNvPr id="84" name="PlaceHolder 3"/>
          <p:cNvSpPr>
            <a:spLocks noGrp="1"/>
          </p:cNvSpPr>
          <p:nvPr>
            <p:ph type="body"/>
          </p:nvPr>
        </p:nvSpPr>
        <p:spPr>
          <a:xfrm>
            <a:off x="4648320" y="1600200"/>
            <a:ext cx="4038120" cy="4525560"/>
          </a:xfrm>
          <a:prstGeom prst="rect">
            <a:avLst/>
          </a:prstGeom>
        </p:spPr>
        <p:txBody>
          <a:bodyPr lIns="90000" rIns="90000" tIns="45000" bIns="45000"/>
          <a:p>
            <a:pPr marL="548640" indent="-411120">
              <a:lnSpc>
                <a:spcPct val="100000"/>
              </a:lnSpc>
              <a:spcBef>
                <a:spcPts val="519"/>
              </a:spcBef>
              <a:buClr>
                <a:srgbClr val="f9f9f9"/>
              </a:buClr>
              <a:buSzPct val="65000"/>
              <a:buFont typeface="Wingdings 2" charset="2"/>
              <a:buChar char=""/>
            </a:pPr>
            <a:r>
              <a:rPr b="0" lang="el-GR" sz="2600" spc="-1" strike="noStrike">
                <a:solidFill>
                  <a:srgbClr val="ffffff"/>
                </a:solidFill>
                <a:uFill>
                  <a:solidFill>
                    <a:srgbClr val="ffffff"/>
                  </a:solidFill>
                </a:uFill>
                <a:latin typeface="Book Antiqua"/>
              </a:rPr>
              <a:t>Kλικ για επεξεργασία των στυλ του υποδείγματος</a:t>
            </a:r>
            <a:endParaRPr b="0" lang="el-GR" sz="2600" spc="-1" strike="noStrike">
              <a:solidFill>
                <a:srgbClr val="ffffff"/>
              </a:solidFill>
              <a:uFill>
                <a:solidFill>
                  <a:srgbClr val="ffffff"/>
                </a:solidFill>
              </a:uFill>
              <a:latin typeface="Book Antiqua"/>
            </a:endParaRPr>
          </a:p>
          <a:p>
            <a:pPr lvl="1" marL="868680" indent="-282960">
              <a:lnSpc>
                <a:spcPct val="100000"/>
              </a:lnSpc>
              <a:spcBef>
                <a:spcPts val="479"/>
              </a:spcBef>
              <a:buClr>
                <a:srgbClr val="ffffff"/>
              </a:buClr>
              <a:buSzPct val="80000"/>
              <a:buFont typeface="Wingdings 2" charset="2"/>
              <a:buChar char=""/>
            </a:pPr>
            <a:r>
              <a:rPr b="0" lang="el-GR" sz="2400" spc="-1" strike="noStrike">
                <a:solidFill>
                  <a:srgbClr val="ffffff"/>
                </a:solidFill>
                <a:uFill>
                  <a:solidFill>
                    <a:srgbClr val="ffffff"/>
                  </a:solidFill>
                </a:uFill>
                <a:latin typeface="Book Antiqua"/>
              </a:rPr>
              <a:t>Δεύτερου επιπέδου</a:t>
            </a:r>
            <a:endParaRPr b="0" lang="el-GR" sz="2400" spc="-1" strike="noStrike">
              <a:solidFill>
                <a:srgbClr val="ffffff"/>
              </a:solidFill>
              <a:uFill>
                <a:solidFill>
                  <a:srgbClr val="ffffff"/>
                </a:solidFill>
              </a:uFill>
              <a:latin typeface="Book Antiqua"/>
            </a:endParaRPr>
          </a:p>
          <a:p>
            <a:pPr lvl="2" marL="1134000" indent="-228240">
              <a:lnSpc>
                <a:spcPct val="100000"/>
              </a:lnSpc>
              <a:spcBef>
                <a:spcPts val="400"/>
              </a:spcBef>
              <a:buClr>
                <a:srgbClr val="ffffff"/>
              </a:buClr>
              <a:buSzPct val="95000"/>
              <a:buFont typeface="Wingdings" charset="2"/>
              <a:buChar char=""/>
            </a:pPr>
            <a:r>
              <a:rPr b="0" lang="el-GR" sz="2000" spc="-1" strike="noStrike">
                <a:solidFill>
                  <a:srgbClr val="ffffff"/>
                </a:solidFill>
                <a:uFill>
                  <a:solidFill>
                    <a:srgbClr val="ffffff"/>
                  </a:solidFill>
                </a:uFill>
                <a:latin typeface="Book Antiqua"/>
              </a:rPr>
              <a:t>Τρίτου επιπέδου</a:t>
            </a:r>
            <a:endParaRPr b="0" lang="el-GR" sz="2000" spc="-1" strike="noStrike">
              <a:solidFill>
                <a:srgbClr val="ffffff"/>
              </a:solidFill>
              <a:uFill>
                <a:solidFill>
                  <a:srgbClr val="ffffff"/>
                </a:solidFill>
              </a:uFill>
              <a:latin typeface="Book Antiqua"/>
            </a:endParaRPr>
          </a:p>
          <a:p>
            <a:pPr lvl="3" marL="1353240" indent="-182520">
              <a:lnSpc>
                <a:spcPct val="100000"/>
              </a:lnSpc>
              <a:spcBef>
                <a:spcPts val="360"/>
              </a:spcBef>
              <a:buClr>
                <a:srgbClr val="ffffff"/>
              </a:buClr>
              <a:buFont typeface="Wingdings 3" charset="2"/>
              <a:buChar char=""/>
            </a:pPr>
            <a:r>
              <a:rPr b="0" lang="el-GR" sz="1800" spc="-1" strike="noStrike">
                <a:solidFill>
                  <a:srgbClr val="ffffff"/>
                </a:solidFill>
                <a:uFill>
                  <a:solidFill>
                    <a:srgbClr val="ffffff"/>
                  </a:solidFill>
                </a:uFill>
                <a:latin typeface="Book Antiqua"/>
              </a:rPr>
              <a:t>Τέταρτου επιπέδου</a:t>
            </a:r>
            <a:endParaRPr b="0" lang="el-GR" sz="1800" spc="-1" strike="noStrike">
              <a:solidFill>
                <a:srgbClr val="ffffff"/>
              </a:solidFill>
              <a:uFill>
                <a:solidFill>
                  <a:srgbClr val="ffffff"/>
                </a:solidFill>
              </a:uFill>
              <a:latin typeface="Book Antiqua"/>
            </a:endParaRPr>
          </a:p>
          <a:p>
            <a:pPr lvl="4" marL="1545480" indent="-182520">
              <a:lnSpc>
                <a:spcPct val="100000"/>
              </a:lnSpc>
              <a:spcBef>
                <a:spcPts val="360"/>
              </a:spcBef>
              <a:buClr>
                <a:srgbClr val="ffffff"/>
              </a:buClr>
              <a:buFont typeface="Wingdings 2" charset="2"/>
              <a:buChar char=""/>
            </a:pPr>
            <a:r>
              <a:rPr b="0" lang="el-GR" sz="1800" spc="-1" strike="noStrike">
                <a:solidFill>
                  <a:srgbClr val="ffffff"/>
                </a:solidFill>
                <a:uFill>
                  <a:solidFill>
                    <a:srgbClr val="ffffff"/>
                  </a:solidFill>
                </a:uFill>
                <a:latin typeface="Book Antiqua"/>
              </a:rPr>
              <a:t>Πέμπτου επιπέδου</a:t>
            </a:r>
            <a:endParaRPr b="0" lang="el-GR" sz="1800" spc="-1" strike="noStrike">
              <a:solidFill>
                <a:srgbClr val="ffffff"/>
              </a:solidFill>
              <a:uFill>
                <a:solidFill>
                  <a:srgbClr val="ffffff"/>
                </a:solidFill>
              </a:uFill>
              <a:latin typeface="Book Antiqua"/>
            </a:endParaRPr>
          </a:p>
        </p:txBody>
      </p:sp>
      <p:sp>
        <p:nvSpPr>
          <p:cNvPr id="85" name="PlaceHolder 4"/>
          <p:cNvSpPr>
            <a:spLocks noGrp="1"/>
          </p:cNvSpPr>
          <p:nvPr>
            <p:ph type="dt"/>
          </p:nvPr>
        </p:nvSpPr>
        <p:spPr>
          <a:xfrm>
            <a:off x="457200" y="6416640"/>
            <a:ext cx="2133360" cy="364680"/>
          </a:xfrm>
          <a:prstGeom prst="rect">
            <a:avLst/>
          </a:prstGeom>
        </p:spPr>
        <p:txBody>
          <a:bodyPr lIns="90000" rIns="90000" tIns="45000" bIns="45000" anchor="b"/>
          <a:p>
            <a:pPr>
              <a:lnSpc>
                <a:spcPct val="100000"/>
              </a:lnSpc>
            </a:pPr>
            <a:fld id="{BADC591E-6935-49BC-B981-239A874C60A5}" type="datetime">
              <a:rPr b="0" lang="el-GR" sz="1200" spc="-1" strike="noStrike">
                <a:solidFill>
                  <a:srgbClr val="bcbcbc"/>
                </a:solidFill>
                <a:uFill>
                  <a:solidFill>
                    <a:srgbClr val="ffffff"/>
                  </a:solidFill>
                </a:uFill>
                <a:latin typeface="Book Antiqua"/>
              </a:rPr>
              <a:t>20/12/2017</a:t>
            </a:fld>
            <a:endParaRPr b="0" lang="el-GR" sz="1200" spc="-1" strike="noStrike">
              <a:solidFill>
                <a:srgbClr val="000000"/>
              </a:solidFill>
              <a:uFill>
                <a:solidFill>
                  <a:srgbClr val="ffffff"/>
                </a:solidFill>
              </a:uFill>
              <a:latin typeface="Times New Roman"/>
            </a:endParaRPr>
          </a:p>
        </p:txBody>
      </p:sp>
      <p:sp>
        <p:nvSpPr>
          <p:cNvPr id="86" name="PlaceHolder 5"/>
          <p:cNvSpPr>
            <a:spLocks noGrp="1"/>
          </p:cNvSpPr>
          <p:nvPr>
            <p:ph type="ftr"/>
          </p:nvPr>
        </p:nvSpPr>
        <p:spPr>
          <a:xfrm>
            <a:off x="3124080" y="6416640"/>
            <a:ext cx="2895120" cy="364680"/>
          </a:xfrm>
          <a:prstGeom prst="rect">
            <a:avLst/>
          </a:prstGeom>
        </p:spPr>
        <p:txBody>
          <a:bodyPr lIns="90000" rIns="90000" tIns="45000" bIns="45000" anchor="b"/>
          <a:p>
            <a:endParaRPr b="0" lang="el-GR" sz="2400" spc="-1" strike="noStrike">
              <a:solidFill>
                <a:srgbClr val="000000"/>
              </a:solidFill>
              <a:uFill>
                <a:solidFill>
                  <a:srgbClr val="ffffff"/>
                </a:solidFill>
              </a:uFill>
              <a:latin typeface="Times New Roman"/>
            </a:endParaRPr>
          </a:p>
        </p:txBody>
      </p:sp>
      <p:sp>
        <p:nvSpPr>
          <p:cNvPr id="87" name="PlaceHolder 6"/>
          <p:cNvSpPr>
            <a:spLocks noGrp="1"/>
          </p:cNvSpPr>
          <p:nvPr>
            <p:ph type="sldNum"/>
          </p:nvPr>
        </p:nvSpPr>
        <p:spPr>
          <a:xfrm>
            <a:off x="7924680" y="6416640"/>
            <a:ext cx="761760" cy="364680"/>
          </a:xfrm>
          <a:prstGeom prst="rect">
            <a:avLst/>
          </a:prstGeom>
        </p:spPr>
        <p:txBody>
          <a:bodyPr lIns="0" rIns="0" tIns="45000" bIns="45000" anchor="b"/>
          <a:p>
            <a:pPr algn="r">
              <a:lnSpc>
                <a:spcPct val="100000"/>
              </a:lnSpc>
            </a:pPr>
            <a:fld id="{1ACFA45D-385A-4D75-94BC-EE6512BD5D71}" type="slidenum">
              <a:rPr b="0" lang="el-GR" sz="1200" spc="-1" strike="noStrike">
                <a:solidFill>
                  <a:srgbClr val="bcbcbc"/>
                </a:solidFill>
                <a:uFill>
                  <a:solidFill>
                    <a:srgbClr val="ffffff"/>
                  </a:solidFill>
                </a:uFill>
                <a:latin typeface="Book Antiqua"/>
              </a:rPr>
              <a:t>1</a:t>
            </a:fld>
            <a:endParaRPr b="0" lang="el-GR" sz="12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stretch>
            <a:fillRect/>
          </a:stretch>
        </a:blipFill>
      </p:bgPr>
    </p:bg>
    <p:spTree>
      <p:nvGrpSpPr>
        <p:cNvPr id="1" name=""/>
        <p:cNvGrpSpPr/>
        <p:nvPr/>
      </p:nvGrpSpPr>
      <p:grpSpPr>
        <a:xfrm>
          <a:off x="0" y="0"/>
          <a:ext cx="0" cy="0"/>
          <a:chOff x="0" y="0"/>
          <a:chExt cx="0" cy="0"/>
        </a:xfrm>
      </p:grpSpPr>
      <p:sp>
        <p:nvSpPr>
          <p:cNvPr id="124" name="PlaceHolder 1"/>
          <p:cNvSpPr>
            <a:spLocks noGrp="1"/>
          </p:cNvSpPr>
          <p:nvPr>
            <p:ph type="dt"/>
          </p:nvPr>
        </p:nvSpPr>
        <p:spPr>
          <a:xfrm>
            <a:off x="457200" y="6416640"/>
            <a:ext cx="2133360" cy="364680"/>
          </a:xfrm>
          <a:prstGeom prst="rect">
            <a:avLst/>
          </a:prstGeom>
        </p:spPr>
        <p:txBody>
          <a:bodyPr lIns="90000" rIns="90000" tIns="45000" bIns="45000" anchor="b"/>
          <a:p>
            <a:pPr>
              <a:lnSpc>
                <a:spcPct val="100000"/>
              </a:lnSpc>
            </a:pPr>
            <a:fld id="{6C54BEEF-4FE8-4371-A7F2-417A07D58AAB}" type="datetime">
              <a:rPr b="0" lang="el-GR" sz="1200" spc="-1" strike="noStrike">
                <a:solidFill>
                  <a:srgbClr val="bcbcbc"/>
                </a:solidFill>
                <a:uFill>
                  <a:solidFill>
                    <a:srgbClr val="ffffff"/>
                  </a:solidFill>
                </a:uFill>
                <a:latin typeface="Book Antiqua"/>
              </a:rPr>
              <a:t>20/12/2017</a:t>
            </a:fld>
            <a:endParaRPr b="0" lang="el-GR" sz="1200" spc="-1" strike="noStrike">
              <a:solidFill>
                <a:srgbClr val="000000"/>
              </a:solidFill>
              <a:uFill>
                <a:solidFill>
                  <a:srgbClr val="ffffff"/>
                </a:solidFill>
              </a:uFill>
              <a:latin typeface="Times New Roman"/>
            </a:endParaRPr>
          </a:p>
        </p:txBody>
      </p:sp>
      <p:sp>
        <p:nvSpPr>
          <p:cNvPr id="125" name="PlaceHolder 2"/>
          <p:cNvSpPr>
            <a:spLocks noGrp="1"/>
          </p:cNvSpPr>
          <p:nvPr>
            <p:ph type="ftr"/>
          </p:nvPr>
        </p:nvSpPr>
        <p:spPr>
          <a:xfrm>
            <a:off x="3124080" y="6416640"/>
            <a:ext cx="2895120" cy="364680"/>
          </a:xfrm>
          <a:prstGeom prst="rect">
            <a:avLst/>
          </a:prstGeom>
        </p:spPr>
        <p:txBody>
          <a:bodyPr lIns="90000" rIns="90000" tIns="45000" bIns="45000" anchor="b"/>
          <a:p>
            <a:endParaRPr b="0" lang="el-GR" sz="2400" spc="-1" strike="noStrike">
              <a:solidFill>
                <a:srgbClr val="000000"/>
              </a:solidFill>
              <a:uFill>
                <a:solidFill>
                  <a:srgbClr val="ffffff"/>
                </a:solidFill>
              </a:uFill>
              <a:latin typeface="Times New Roman"/>
            </a:endParaRPr>
          </a:p>
        </p:txBody>
      </p:sp>
      <p:sp>
        <p:nvSpPr>
          <p:cNvPr id="126" name="PlaceHolder 3"/>
          <p:cNvSpPr>
            <a:spLocks noGrp="1"/>
          </p:cNvSpPr>
          <p:nvPr>
            <p:ph type="sldNum"/>
          </p:nvPr>
        </p:nvSpPr>
        <p:spPr>
          <a:xfrm>
            <a:off x="7924680" y="6416640"/>
            <a:ext cx="761760" cy="364680"/>
          </a:xfrm>
          <a:prstGeom prst="rect">
            <a:avLst/>
          </a:prstGeom>
        </p:spPr>
        <p:txBody>
          <a:bodyPr lIns="0" rIns="0" tIns="45000" bIns="45000" anchor="b"/>
          <a:p>
            <a:pPr algn="r">
              <a:lnSpc>
                <a:spcPct val="100000"/>
              </a:lnSpc>
            </a:pPr>
            <a:fld id="{F9415C4D-A0FC-49A0-AE31-84AE28724762}" type="slidenum">
              <a:rPr b="0" lang="el-GR" sz="1200" spc="-1" strike="noStrike">
                <a:solidFill>
                  <a:srgbClr val="bcbcbc"/>
                </a:solidFill>
                <a:uFill>
                  <a:solidFill>
                    <a:srgbClr val="ffffff"/>
                  </a:solidFill>
                </a:uFill>
                <a:latin typeface="Book Antiqua"/>
              </a:rPr>
              <a:t>&lt;αριθμός&gt;</a:t>
            </a:fld>
            <a:endParaRPr b="0" lang="el-GR" sz="1200" spc="-1" strike="noStrike">
              <a:solidFill>
                <a:srgbClr val="000000"/>
              </a:solidFill>
              <a:uFill>
                <a:solidFill>
                  <a:srgbClr val="ffffff"/>
                </a:solidFill>
              </a:uFill>
              <a:latin typeface="Times New Roman"/>
            </a:endParaRPr>
          </a:p>
        </p:txBody>
      </p:sp>
      <p:sp>
        <p:nvSpPr>
          <p:cNvPr id="127" name="PlaceHolder 4"/>
          <p:cNvSpPr>
            <a:spLocks noGrp="1"/>
          </p:cNvSpPr>
          <p:nvPr>
            <p:ph type="title"/>
          </p:nvPr>
        </p:nvSpPr>
        <p:spPr>
          <a:xfrm>
            <a:off x="457200" y="273600"/>
            <a:ext cx="8229240" cy="1144800"/>
          </a:xfrm>
          <a:prstGeom prst="rect">
            <a:avLst/>
          </a:prstGeom>
        </p:spPr>
        <p:txBody>
          <a:bodyPr lIns="0" rIns="0" tIns="0" bIns="0" anchor="ctr"/>
          <a:p>
            <a:r>
              <a:rPr b="0" lang="el-GR" sz="1800" spc="-1" strike="noStrike">
                <a:solidFill>
                  <a:srgbClr val="ffffff"/>
                </a:solidFill>
                <a:uFill>
                  <a:solidFill>
                    <a:srgbClr val="ffffff"/>
                  </a:solidFill>
                </a:uFill>
                <a:latin typeface="Book Antiqua"/>
              </a:rPr>
              <a:t>Πατήστε για επεξεργασία της μορφής κειμένου του τίτλου</a:t>
            </a:r>
            <a:endParaRPr b="0" lang="el-GR" sz="1800" spc="-1" strike="noStrike">
              <a:solidFill>
                <a:srgbClr val="ffffff"/>
              </a:solidFill>
              <a:uFill>
                <a:solidFill>
                  <a:srgbClr val="ffffff"/>
                </a:solidFill>
              </a:uFill>
              <a:latin typeface="Book Antiqua"/>
            </a:endParaRPr>
          </a:p>
        </p:txBody>
      </p:sp>
      <p:sp>
        <p:nvSpPr>
          <p:cNvPr id="128" name="PlaceHolder 5"/>
          <p:cNvSpPr>
            <a:spLocks noGrp="1"/>
          </p:cNvSpPr>
          <p:nvPr>
            <p:ph type="body"/>
          </p:nvPr>
        </p:nvSpPr>
        <p:spPr>
          <a:xfrm>
            <a:off x="457200" y="1604520"/>
            <a:ext cx="82292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l-GR" sz="2800" spc="-1" strike="noStrike">
                <a:solidFill>
                  <a:srgbClr val="ffffff"/>
                </a:solidFill>
                <a:uFill>
                  <a:solidFill>
                    <a:srgbClr val="ffffff"/>
                  </a:solidFill>
                </a:uFill>
                <a:latin typeface="Book Antiqua"/>
              </a:rPr>
              <a:t>Πατήστε για επεξεργασία της μορφής κειμένου διάρθρωσης</a:t>
            </a:r>
            <a:endParaRPr b="0" lang="el-GR" sz="2800" spc="-1" strike="noStrike">
              <a:solidFill>
                <a:srgbClr val="ffffff"/>
              </a:solidFill>
              <a:uFill>
                <a:solidFill>
                  <a:srgbClr val="ffffff"/>
                </a:solidFill>
              </a:uFill>
              <a:latin typeface="Book Antiqua"/>
            </a:endParaRPr>
          </a:p>
          <a:p>
            <a:pPr lvl="1" marL="864000" indent="-324000">
              <a:spcBef>
                <a:spcPts val="1134"/>
              </a:spcBef>
              <a:buClr>
                <a:srgbClr val="000000"/>
              </a:buClr>
              <a:buSzPct val="75000"/>
              <a:buFont typeface="Symbol" charset="2"/>
              <a:buChar char=""/>
            </a:pPr>
            <a:r>
              <a:rPr b="0" lang="el-GR" sz="2200" spc="-1" strike="noStrike">
                <a:solidFill>
                  <a:srgbClr val="ffffff"/>
                </a:solidFill>
                <a:uFill>
                  <a:solidFill>
                    <a:srgbClr val="ffffff"/>
                  </a:solidFill>
                </a:uFill>
                <a:latin typeface="Book Antiqua"/>
              </a:rPr>
              <a:t>Δεύτερο επίπεδο διάρθρωσης</a:t>
            </a:r>
            <a:endParaRPr b="0" lang="el-GR" sz="2200" spc="-1" strike="noStrike">
              <a:solidFill>
                <a:srgbClr val="ffffff"/>
              </a:solidFill>
              <a:uFill>
                <a:solidFill>
                  <a:srgbClr val="ffffff"/>
                </a:solidFill>
              </a:uFill>
              <a:latin typeface="Book Antiqua"/>
            </a:endParaRPr>
          </a:p>
          <a:p>
            <a:pPr lvl="2" marL="1296000" indent="-288000">
              <a:spcBef>
                <a:spcPts val="850"/>
              </a:spcBef>
              <a:buClr>
                <a:srgbClr val="000000"/>
              </a:buClr>
              <a:buSzPct val="45000"/>
              <a:buFont typeface="Wingdings" charset="2"/>
              <a:buChar char=""/>
            </a:pPr>
            <a:r>
              <a:rPr b="0" lang="el-GR" sz="2000" spc="-1" strike="noStrike">
                <a:solidFill>
                  <a:srgbClr val="ffffff"/>
                </a:solidFill>
                <a:uFill>
                  <a:solidFill>
                    <a:srgbClr val="ffffff"/>
                  </a:solidFill>
                </a:uFill>
                <a:latin typeface="Book Antiqua"/>
              </a:rPr>
              <a:t>Τρίτο επίπεδο διάρθρωσης</a:t>
            </a:r>
            <a:endParaRPr b="0" lang="el-GR" sz="2000" spc="-1" strike="noStrike">
              <a:solidFill>
                <a:srgbClr val="ffffff"/>
              </a:solidFill>
              <a:uFill>
                <a:solidFill>
                  <a:srgbClr val="ffffff"/>
                </a:solidFill>
              </a:uFill>
              <a:latin typeface="Book Antiqua"/>
            </a:endParaRPr>
          </a:p>
          <a:p>
            <a:pPr lvl="3" marL="1728000" indent="-216000">
              <a:spcBef>
                <a:spcPts val="567"/>
              </a:spcBef>
              <a:buClr>
                <a:srgbClr val="000000"/>
              </a:buClr>
              <a:buSzPct val="75000"/>
              <a:buFont typeface="Symbol" charset="2"/>
              <a:buChar char=""/>
            </a:pPr>
            <a:r>
              <a:rPr b="0" lang="el-GR" sz="2000" spc="-1" strike="noStrike">
                <a:solidFill>
                  <a:srgbClr val="ffffff"/>
                </a:solidFill>
                <a:uFill>
                  <a:solidFill>
                    <a:srgbClr val="ffffff"/>
                  </a:solidFill>
                </a:uFill>
                <a:latin typeface="Book Antiqua"/>
              </a:rPr>
              <a:t>Τέταρτο επίπεδο διάρθρωσης</a:t>
            </a:r>
            <a:endParaRPr b="0" lang="el-GR" sz="2000" spc="-1" strike="noStrike">
              <a:solidFill>
                <a:srgbClr val="ffffff"/>
              </a:solidFill>
              <a:uFill>
                <a:solidFill>
                  <a:srgbClr val="ffffff"/>
                </a:solidFill>
              </a:uFill>
              <a:latin typeface="Book Antiqua"/>
            </a:endParaRPr>
          </a:p>
          <a:p>
            <a:pPr lvl="4" marL="2160000" indent="-216000">
              <a:spcBef>
                <a:spcPts val="283"/>
              </a:spcBef>
              <a:buClr>
                <a:srgbClr val="000000"/>
              </a:buClr>
              <a:buSzPct val="45000"/>
              <a:buFont typeface="Wingdings" charset="2"/>
              <a:buChar char=""/>
            </a:pPr>
            <a:r>
              <a:rPr b="0" lang="el-GR" sz="2000" spc="-1" strike="noStrike">
                <a:solidFill>
                  <a:srgbClr val="ffffff"/>
                </a:solidFill>
                <a:uFill>
                  <a:solidFill>
                    <a:srgbClr val="ffffff"/>
                  </a:solidFill>
                </a:uFill>
                <a:latin typeface="Book Antiqua"/>
              </a:rPr>
              <a:t>Πέμπτο επίπεδο διάρθρωσης</a:t>
            </a:r>
            <a:endParaRPr b="0" lang="el-GR" sz="2000" spc="-1" strike="noStrike">
              <a:solidFill>
                <a:srgbClr val="ffffff"/>
              </a:solidFill>
              <a:uFill>
                <a:solidFill>
                  <a:srgbClr val="ffffff"/>
                </a:solidFill>
              </a:uFill>
              <a:latin typeface="Book Antiqua"/>
            </a:endParaRPr>
          </a:p>
          <a:p>
            <a:pPr lvl="5" marL="2592000" indent="-216000">
              <a:spcBef>
                <a:spcPts val="283"/>
              </a:spcBef>
              <a:buClr>
                <a:srgbClr val="000000"/>
              </a:buClr>
              <a:buSzPct val="45000"/>
              <a:buFont typeface="Wingdings" charset="2"/>
              <a:buChar char=""/>
            </a:pPr>
            <a:r>
              <a:rPr b="0" lang="el-GR" sz="2000" spc="-1" strike="noStrike">
                <a:solidFill>
                  <a:srgbClr val="ffffff"/>
                </a:solidFill>
                <a:uFill>
                  <a:solidFill>
                    <a:srgbClr val="ffffff"/>
                  </a:solidFill>
                </a:uFill>
                <a:latin typeface="Book Antiqua"/>
              </a:rPr>
              <a:t>Έκτο επίπεδο διάρθρωσης</a:t>
            </a:r>
            <a:endParaRPr b="0" lang="el-GR" sz="2000" spc="-1" strike="noStrike">
              <a:solidFill>
                <a:srgbClr val="ffffff"/>
              </a:solidFill>
              <a:uFill>
                <a:solidFill>
                  <a:srgbClr val="ffffff"/>
                </a:solidFill>
              </a:uFill>
              <a:latin typeface="Book Antiqua"/>
            </a:endParaRPr>
          </a:p>
          <a:p>
            <a:pPr lvl="6" marL="3024000" indent="-216000">
              <a:spcBef>
                <a:spcPts val="283"/>
              </a:spcBef>
              <a:buClr>
                <a:srgbClr val="000000"/>
              </a:buClr>
              <a:buSzPct val="45000"/>
              <a:buFont typeface="Wingdings" charset="2"/>
              <a:buChar char=""/>
            </a:pPr>
            <a:r>
              <a:rPr b="0" lang="el-GR" sz="2000" spc="-1" strike="noStrike">
                <a:solidFill>
                  <a:srgbClr val="ffffff"/>
                </a:solidFill>
                <a:uFill>
                  <a:solidFill>
                    <a:srgbClr val="ffffff"/>
                  </a:solidFill>
                </a:uFill>
                <a:latin typeface="Book Antiqua"/>
              </a:rPr>
              <a:t>Έβδομο επίπεδο διάρθρωσης</a:t>
            </a:r>
            <a:endParaRPr b="0" lang="el-GR" sz="2000" spc="-1" strike="noStrike">
              <a:solidFill>
                <a:srgbClr val="ffffff"/>
              </a:solidFill>
              <a:uFill>
                <a:solidFill>
                  <a:srgbClr val="ffffff"/>
                </a:solidFill>
              </a:uFill>
              <a:latin typeface="Book Antiqua"/>
            </a:endParaRPr>
          </a:p>
        </p:txBody>
      </p:sp>
    </p:spTree>
  </p:cSld>
  <p:clrMap bg1="lt1" bg2="lt2" tx1="dk1" tx2="dk2" accent1="accent1" accent2="accent2" accent3="accent3" accent4="accent4" accent5="accent5" accent6="accent6" hlink="hlink" folHlink="folHlink"/>
  <p:sldLayoutIdLst>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stretch>
            <a:fillRect/>
          </a:stretch>
        </a:blipFill>
      </p:bgPr>
    </p:bg>
    <p:spTree>
      <p:nvGrpSpPr>
        <p:cNvPr id="1" name=""/>
        <p:cNvGrpSpPr/>
        <p:nvPr/>
      </p:nvGrpSpPr>
      <p:grpSpPr>
        <a:xfrm>
          <a:off x="0" y="0"/>
          <a:ext cx="0" cy="0"/>
          <a:chOff x="0" y="0"/>
          <a:chExt cx="0" cy="0"/>
        </a:xfrm>
      </p:grpSpPr>
      <p:sp>
        <p:nvSpPr>
          <p:cNvPr id="165" name="PlaceHolder 1"/>
          <p:cNvSpPr>
            <a:spLocks noGrp="1"/>
          </p:cNvSpPr>
          <p:nvPr>
            <p:ph type="title"/>
          </p:nvPr>
        </p:nvSpPr>
        <p:spPr>
          <a:xfrm>
            <a:off x="457200" y="274680"/>
            <a:ext cx="8229240" cy="1142640"/>
          </a:xfrm>
          <a:prstGeom prst="rect">
            <a:avLst/>
          </a:prstGeom>
        </p:spPr>
        <p:txBody>
          <a:bodyPr lIns="90000" rIns="90000" tIns="45000" bIns="45000" anchor="ctr"/>
          <a:p>
            <a:pPr algn="ctr">
              <a:lnSpc>
                <a:spcPct val="100000"/>
              </a:lnSpc>
            </a:pPr>
            <a:r>
              <a:rPr b="1" lang="el-GR" sz="4100" spc="-1" strike="noStrike">
                <a:solidFill>
                  <a:srgbClr val="e9d596"/>
                </a:solidFill>
                <a:uFill>
                  <a:solidFill>
                    <a:srgbClr val="ffffff"/>
                  </a:solidFill>
                </a:uFill>
                <a:latin typeface="Lucida Sans"/>
              </a:rPr>
              <a:t>Kλικ για επεξεργασία του τίτλου</a:t>
            </a:r>
            <a:endParaRPr b="0" lang="el-GR" sz="4100" spc="-1" strike="noStrike">
              <a:solidFill>
                <a:srgbClr val="ffffff"/>
              </a:solidFill>
              <a:uFill>
                <a:solidFill>
                  <a:srgbClr val="ffffff"/>
                </a:solidFill>
              </a:uFill>
              <a:latin typeface="Book Antiqua"/>
            </a:endParaRPr>
          </a:p>
        </p:txBody>
      </p:sp>
      <p:sp>
        <p:nvSpPr>
          <p:cNvPr id="166" name="PlaceHolder 2"/>
          <p:cNvSpPr>
            <a:spLocks noGrp="1"/>
          </p:cNvSpPr>
          <p:nvPr>
            <p:ph type="body"/>
          </p:nvPr>
        </p:nvSpPr>
        <p:spPr>
          <a:xfrm>
            <a:off x="457200" y="1600200"/>
            <a:ext cx="8229240" cy="4708800"/>
          </a:xfrm>
          <a:prstGeom prst="rect">
            <a:avLst/>
          </a:prstGeom>
        </p:spPr>
        <p:txBody>
          <a:bodyPr lIns="90000" rIns="90000" tIns="45000" bIns="45000"/>
          <a:p>
            <a:pPr marL="548640" indent="-411120">
              <a:lnSpc>
                <a:spcPct val="100000"/>
              </a:lnSpc>
              <a:spcBef>
                <a:spcPts val="561"/>
              </a:spcBef>
              <a:buClr>
                <a:srgbClr val="f9f9f9"/>
              </a:buClr>
              <a:buSzPct val="65000"/>
              <a:buFont typeface="Wingdings 2" charset="2"/>
              <a:buChar char=""/>
            </a:pPr>
            <a:r>
              <a:rPr b="0" lang="el-GR" sz="2800" spc="-1" strike="noStrike">
                <a:solidFill>
                  <a:srgbClr val="ffffff"/>
                </a:solidFill>
                <a:uFill>
                  <a:solidFill>
                    <a:srgbClr val="ffffff"/>
                  </a:solidFill>
                </a:uFill>
                <a:latin typeface="Book Antiqua"/>
              </a:rPr>
              <a:t>Kλικ για επεξεργασία των στυλ του υποδείγματος</a:t>
            </a:r>
            <a:endParaRPr b="0" lang="el-GR" sz="2800" spc="-1" strike="noStrike">
              <a:solidFill>
                <a:srgbClr val="ffffff"/>
              </a:solidFill>
              <a:uFill>
                <a:solidFill>
                  <a:srgbClr val="ffffff"/>
                </a:solidFill>
              </a:uFill>
              <a:latin typeface="Book Antiqua"/>
            </a:endParaRPr>
          </a:p>
          <a:p>
            <a:pPr lvl="1" marL="868680" indent="-282960">
              <a:lnSpc>
                <a:spcPct val="100000"/>
              </a:lnSpc>
              <a:spcBef>
                <a:spcPts val="479"/>
              </a:spcBef>
              <a:buClr>
                <a:srgbClr val="ffffff"/>
              </a:buClr>
              <a:buSzPct val="80000"/>
              <a:buFont typeface="Wingdings 2" charset="2"/>
              <a:buChar char=""/>
            </a:pPr>
            <a:r>
              <a:rPr b="0" lang="el-GR" sz="2400" spc="-1" strike="noStrike">
                <a:solidFill>
                  <a:srgbClr val="ffffff"/>
                </a:solidFill>
                <a:uFill>
                  <a:solidFill>
                    <a:srgbClr val="ffffff"/>
                  </a:solidFill>
                </a:uFill>
                <a:latin typeface="Book Antiqua"/>
              </a:rPr>
              <a:t>Δεύτερου επιπέδου</a:t>
            </a:r>
            <a:endParaRPr b="0" lang="el-GR" sz="2400" spc="-1" strike="noStrike">
              <a:solidFill>
                <a:srgbClr val="ffffff"/>
              </a:solidFill>
              <a:uFill>
                <a:solidFill>
                  <a:srgbClr val="ffffff"/>
                </a:solidFill>
              </a:uFill>
              <a:latin typeface="Book Antiqua"/>
            </a:endParaRPr>
          </a:p>
          <a:p>
            <a:pPr lvl="2" marL="1134000" indent="-228240">
              <a:lnSpc>
                <a:spcPct val="100000"/>
              </a:lnSpc>
              <a:spcBef>
                <a:spcPts val="439"/>
              </a:spcBef>
              <a:buClr>
                <a:srgbClr val="ffffff"/>
              </a:buClr>
              <a:buSzPct val="95000"/>
              <a:buFont typeface="Wingdings" charset="2"/>
              <a:buChar char=""/>
            </a:pPr>
            <a:r>
              <a:rPr b="0" lang="el-GR" sz="2200" spc="-1" strike="noStrike">
                <a:solidFill>
                  <a:srgbClr val="ffffff"/>
                </a:solidFill>
                <a:uFill>
                  <a:solidFill>
                    <a:srgbClr val="ffffff"/>
                  </a:solidFill>
                </a:uFill>
                <a:latin typeface="Book Antiqua"/>
              </a:rPr>
              <a:t>Τρίτου επιπέδου</a:t>
            </a:r>
            <a:endParaRPr b="0" lang="el-GR" sz="2200" spc="-1" strike="noStrike">
              <a:solidFill>
                <a:srgbClr val="ffffff"/>
              </a:solidFill>
              <a:uFill>
                <a:solidFill>
                  <a:srgbClr val="ffffff"/>
                </a:solidFill>
              </a:uFill>
              <a:latin typeface="Book Antiqua"/>
            </a:endParaRPr>
          </a:p>
          <a:p>
            <a:pPr lvl="3" marL="1353240" indent="-182520">
              <a:lnSpc>
                <a:spcPct val="100000"/>
              </a:lnSpc>
              <a:spcBef>
                <a:spcPts val="400"/>
              </a:spcBef>
              <a:buClr>
                <a:srgbClr val="ffffff"/>
              </a:buClr>
              <a:buFont typeface="Wingdings 3" charset="2"/>
              <a:buChar char=""/>
            </a:pPr>
            <a:r>
              <a:rPr b="0" lang="el-GR" sz="2000" spc="-1" strike="noStrike">
                <a:solidFill>
                  <a:srgbClr val="ffffff"/>
                </a:solidFill>
                <a:uFill>
                  <a:solidFill>
                    <a:srgbClr val="ffffff"/>
                  </a:solidFill>
                </a:uFill>
                <a:latin typeface="Book Antiqua"/>
              </a:rPr>
              <a:t>Τέταρτου επιπέδου</a:t>
            </a:r>
            <a:endParaRPr b="0" lang="el-GR" sz="2000" spc="-1" strike="noStrike">
              <a:solidFill>
                <a:srgbClr val="ffffff"/>
              </a:solidFill>
              <a:uFill>
                <a:solidFill>
                  <a:srgbClr val="ffffff"/>
                </a:solidFill>
              </a:uFill>
              <a:latin typeface="Book Antiqua"/>
            </a:endParaRPr>
          </a:p>
          <a:p>
            <a:pPr lvl="4" marL="1545480" indent="-182520">
              <a:lnSpc>
                <a:spcPct val="100000"/>
              </a:lnSpc>
              <a:spcBef>
                <a:spcPts val="400"/>
              </a:spcBef>
              <a:buClr>
                <a:srgbClr val="ffffff"/>
              </a:buClr>
              <a:buFont typeface="Wingdings 2" charset="2"/>
              <a:buChar char=""/>
            </a:pPr>
            <a:r>
              <a:rPr b="0" lang="el-GR" sz="2000" spc="-1" strike="noStrike">
                <a:solidFill>
                  <a:srgbClr val="ffffff"/>
                </a:solidFill>
                <a:uFill>
                  <a:solidFill>
                    <a:srgbClr val="ffffff"/>
                  </a:solidFill>
                </a:uFill>
                <a:latin typeface="Book Antiqua"/>
              </a:rPr>
              <a:t>Πέμπτου επιπέδου</a:t>
            </a:r>
            <a:endParaRPr b="0" lang="el-GR" sz="2000" spc="-1" strike="noStrike">
              <a:solidFill>
                <a:srgbClr val="ffffff"/>
              </a:solidFill>
              <a:uFill>
                <a:solidFill>
                  <a:srgbClr val="ffffff"/>
                </a:solidFill>
              </a:uFill>
              <a:latin typeface="Book Antiqua"/>
            </a:endParaRPr>
          </a:p>
        </p:txBody>
      </p:sp>
      <p:sp>
        <p:nvSpPr>
          <p:cNvPr id="167" name="PlaceHolder 3"/>
          <p:cNvSpPr>
            <a:spLocks noGrp="1"/>
          </p:cNvSpPr>
          <p:nvPr>
            <p:ph type="dt"/>
          </p:nvPr>
        </p:nvSpPr>
        <p:spPr>
          <a:xfrm>
            <a:off x="457200" y="6416640"/>
            <a:ext cx="2133360" cy="364680"/>
          </a:xfrm>
          <a:prstGeom prst="rect">
            <a:avLst/>
          </a:prstGeom>
        </p:spPr>
        <p:txBody>
          <a:bodyPr lIns="90000" rIns="90000" tIns="45000" bIns="45000" anchor="b"/>
          <a:p>
            <a:pPr>
              <a:lnSpc>
                <a:spcPct val="100000"/>
              </a:lnSpc>
            </a:pPr>
            <a:fld id="{A35DB890-715C-4056-82D7-912AE3A34A0F}" type="datetime">
              <a:rPr b="0" lang="el-GR" sz="1200" spc="-1" strike="noStrike">
                <a:solidFill>
                  <a:srgbClr val="bcbcbc"/>
                </a:solidFill>
                <a:uFill>
                  <a:solidFill>
                    <a:srgbClr val="ffffff"/>
                  </a:solidFill>
                </a:uFill>
                <a:latin typeface="Book Antiqua"/>
              </a:rPr>
              <a:t>20/12/2017</a:t>
            </a:fld>
            <a:endParaRPr b="0" lang="el-GR" sz="1200" spc="-1" strike="noStrike">
              <a:solidFill>
                <a:srgbClr val="000000"/>
              </a:solidFill>
              <a:uFill>
                <a:solidFill>
                  <a:srgbClr val="ffffff"/>
                </a:solidFill>
              </a:uFill>
              <a:latin typeface="Times New Roman"/>
            </a:endParaRPr>
          </a:p>
        </p:txBody>
      </p:sp>
      <p:sp>
        <p:nvSpPr>
          <p:cNvPr id="168" name="PlaceHolder 4"/>
          <p:cNvSpPr>
            <a:spLocks noGrp="1"/>
          </p:cNvSpPr>
          <p:nvPr>
            <p:ph type="ftr"/>
          </p:nvPr>
        </p:nvSpPr>
        <p:spPr>
          <a:xfrm>
            <a:off x="3124080" y="6416640"/>
            <a:ext cx="2895120" cy="364680"/>
          </a:xfrm>
          <a:prstGeom prst="rect">
            <a:avLst/>
          </a:prstGeom>
        </p:spPr>
        <p:txBody>
          <a:bodyPr lIns="90000" rIns="90000" tIns="45000" bIns="45000" anchor="b"/>
          <a:p>
            <a:endParaRPr b="0" lang="el-GR" sz="2400" spc="-1" strike="noStrike">
              <a:solidFill>
                <a:srgbClr val="000000"/>
              </a:solidFill>
              <a:uFill>
                <a:solidFill>
                  <a:srgbClr val="ffffff"/>
                </a:solidFill>
              </a:uFill>
              <a:latin typeface="Times New Roman"/>
            </a:endParaRPr>
          </a:p>
        </p:txBody>
      </p:sp>
      <p:sp>
        <p:nvSpPr>
          <p:cNvPr id="169" name="PlaceHolder 5"/>
          <p:cNvSpPr>
            <a:spLocks noGrp="1"/>
          </p:cNvSpPr>
          <p:nvPr>
            <p:ph type="sldNum"/>
          </p:nvPr>
        </p:nvSpPr>
        <p:spPr>
          <a:xfrm>
            <a:off x="7924680" y="6416640"/>
            <a:ext cx="761760" cy="364680"/>
          </a:xfrm>
          <a:prstGeom prst="rect">
            <a:avLst/>
          </a:prstGeom>
        </p:spPr>
        <p:txBody>
          <a:bodyPr lIns="0" rIns="0" tIns="45000" bIns="45000" anchor="b"/>
          <a:p>
            <a:pPr algn="r">
              <a:lnSpc>
                <a:spcPct val="100000"/>
              </a:lnSpc>
            </a:pPr>
            <a:fld id="{7EA4D301-2F6B-43A1-94F0-0ADF8782AB8E}" type="slidenum">
              <a:rPr b="0" lang="el-GR" sz="1200" spc="-1" strike="noStrike">
                <a:solidFill>
                  <a:srgbClr val="bcbcbc"/>
                </a:solidFill>
                <a:uFill>
                  <a:solidFill>
                    <a:srgbClr val="ffffff"/>
                  </a:solidFill>
                </a:uFill>
                <a:latin typeface="Book Antiqua"/>
              </a:rPr>
              <a:t>&lt;αριθμός&gt;</a:t>
            </a:fld>
            <a:endParaRPr b="0" lang="el-GR" sz="12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17.xml"/><Relationship Id="rId3"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28.xml"/><Relationship Id="rId3"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28.xml"/><Relationship Id="rId3"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
</Relationships>
</file>

<file path=ppt/slides/_rels/slide20.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28.xml"/><Relationship Id="rId3" Type="http://schemas.openxmlformats.org/officeDocument/2006/relationships/notesSlide" Target="../notesSlides/notesSlide20.xml"/>
</Relationships>
</file>

<file path=ppt/slides/_rels/slide21.xml.rels><?xml version="1.0" encoding="UTF-8"?>
<Relationships xmlns="http://schemas.openxmlformats.org/package/2006/relationships"><Relationship Id="rId1" Type="http://schemas.openxmlformats.org/officeDocument/2006/relationships/image" Target="../media/image10.gif"/><Relationship Id="rId2" Type="http://schemas.openxmlformats.org/officeDocument/2006/relationships/slideLayout" Target="../slideLayouts/slideLayout28.xml"/><Relationship Id="rId3" Type="http://schemas.openxmlformats.org/officeDocument/2006/relationships/notesSlide" Target="../notesSlides/notesSlide21.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
</Relationships>
</file>

<file path=ppt/slides/_rels/slide23.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8.xml"/><Relationship Id="rId3" Type="http://schemas.openxmlformats.org/officeDocument/2006/relationships/notesSlide" Target="../notesSlides/notesSlide23.xml"/>
</Relationships>
</file>

<file path=ppt/slides/_rels/slide24.xml.rels><?xml version="1.0" encoding="UTF-8"?>
<Relationships xmlns="http://schemas.openxmlformats.org/package/2006/relationships"><Relationship Id="rId1" Type="http://schemas.openxmlformats.org/officeDocument/2006/relationships/image" Target="../media/image12.gif"/><Relationship Id="rId2" Type="http://schemas.openxmlformats.org/officeDocument/2006/relationships/slideLayout" Target="../slideLayouts/slideLayout28.xml"/><Relationship Id="rId3" Type="http://schemas.openxmlformats.org/officeDocument/2006/relationships/notesSlide" Target="../notesSlides/notesSlide24.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
</Relationships>
</file>

<file path=ppt/slides/_rels/slide26.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28.xml"/><Relationship Id="rId3" Type="http://schemas.openxmlformats.org/officeDocument/2006/relationships/notesSlide" Target="../notesSlides/notesSlide26.xml"/>
</Relationships>
</file>

<file path=ppt/slides/_rels/slide27.xml.rels><?xml version="1.0" encoding="UTF-8"?>
<Relationships xmlns="http://schemas.openxmlformats.org/package/2006/relationships"><Relationship Id="rId1" Type="http://schemas.openxmlformats.org/officeDocument/2006/relationships/image" Target="../media/image14.gif"/><Relationship Id="rId2" Type="http://schemas.openxmlformats.org/officeDocument/2006/relationships/slideLayout" Target="../slideLayouts/slideLayout28.xml"/><Relationship Id="rId3" Type="http://schemas.openxmlformats.org/officeDocument/2006/relationships/notesSlide" Target="../notesSlides/notesSlide27.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
</Relationships>
</file>

<file path=ppt/slides/_rels/slide29.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slideLayout" Target="../slideLayouts/slideLayout28.xml"/><Relationship Id="rId3" Type="http://schemas.openxmlformats.org/officeDocument/2006/relationships/notesSlide" Target="../notesSlides/notesSlide29.xml"/>
</Relationships>
</file>

<file path=ppt/slides/_rels/slide30.xml.rels><?xml version="1.0" encoding="UTF-8"?>
<Relationships xmlns="http://schemas.openxmlformats.org/package/2006/relationships"><Relationship Id="rId1" Type="http://schemas.openxmlformats.org/officeDocument/2006/relationships/image" Target="../media/image16.gif"/><Relationship Id="rId2" Type="http://schemas.openxmlformats.org/officeDocument/2006/relationships/slideLayout" Target="../slideLayouts/slideLayout28.xml"/><Relationship Id="rId3" Type="http://schemas.openxmlformats.org/officeDocument/2006/relationships/notesSlide" Target="../notesSlides/notesSlide30.xml"/>
</Relationships>
</file>

<file path=ppt/slides/_rels/slide3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
</Relationships>
</file>

<file path=ppt/slides/_rels/slide32.xml.rels><?xml version="1.0" encoding="UTF-8"?>
<Relationships xmlns="http://schemas.openxmlformats.org/package/2006/relationships"><Relationship Id="rId1" Type="http://schemas.openxmlformats.org/officeDocument/2006/relationships/image" Target="../media/image17.png"/><Relationship Id="rId2" Type="http://schemas.openxmlformats.org/officeDocument/2006/relationships/slideLayout" Target="../slideLayouts/slideLayout28.xml"/><Relationship Id="rId3" Type="http://schemas.openxmlformats.org/officeDocument/2006/relationships/notesSlide" Target="../notesSlides/notesSlide32.xml"/>
</Relationships>
</file>

<file path=ppt/slides/_rels/slide3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
</Relationships>
</file>

<file path=ppt/slides/_rels/slide34.xml.rels><?xml version="1.0" encoding="UTF-8"?>
<Relationships xmlns="http://schemas.openxmlformats.org/package/2006/relationships"><Relationship Id="rId1" Type="http://schemas.openxmlformats.org/officeDocument/2006/relationships/image" Target="../media/image18.jpeg"/><Relationship Id="rId2" Type="http://schemas.openxmlformats.org/officeDocument/2006/relationships/slideLayout" Target="../slideLayouts/slideLayout28.xml"/><Relationship Id="rId3" Type="http://schemas.openxmlformats.org/officeDocument/2006/relationships/notesSlide" Target="../notesSlides/notesSlide34.xml"/>
</Relationships>
</file>

<file path=ppt/slides/_rels/slide35.xml.rels><?xml version="1.0" encoding="UTF-8"?>
<Relationships xmlns="http://schemas.openxmlformats.org/package/2006/relationships"><Relationship Id="rId1" Type="http://schemas.openxmlformats.org/officeDocument/2006/relationships/image" Target="../media/image19.jpeg"/><Relationship Id="rId2" Type="http://schemas.openxmlformats.org/officeDocument/2006/relationships/slideLayout" Target="../slideLayouts/slideLayout17.xml"/><Relationship Id="rId3" Type="http://schemas.openxmlformats.org/officeDocument/2006/relationships/notesSlide" Target="../notesSlides/notesSlide35.xml"/>
</Relationships>
</file>

<file path=ppt/slides/_rels/slide3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
</Relationships>
</file>

<file path=ppt/slides/_rels/slide3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
</Relationships>
</file>

<file path=ppt/slides/_rels/slide38.xml.rels><?xml version="1.0" encoding="UTF-8"?>
<Relationships xmlns="http://schemas.openxmlformats.org/package/2006/relationships"><Relationship Id="rId1" Type="http://schemas.openxmlformats.org/officeDocument/2006/relationships/image" Target="../media/image20.jpeg"/><Relationship Id="rId2" Type="http://schemas.openxmlformats.org/officeDocument/2006/relationships/slideLayout" Target="../slideLayouts/slideLayout2.xml"/><Relationship Id="rId3" Type="http://schemas.openxmlformats.org/officeDocument/2006/relationships/notesSlide" Target="../notesSlides/notesSlide38.xml"/>
</Relationships>
</file>

<file path=ppt/slides/_rels/slide3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
</Relationships>
</file>

<file path=ppt/slides/_rels/slide40.xml.rels><?xml version="1.0" encoding="UTF-8"?>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2.xml"/><Relationship Id="rId3" Type="http://schemas.openxmlformats.org/officeDocument/2006/relationships/notesSlide" Target="../notesSlides/notesSlide40.xml"/>
</Relationships>
</file>

<file path=ppt/slides/_rels/slide4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
</Relationships>
</file>

<file path=ppt/slides/_rels/slide42.xml.rels><?xml version="1.0" encoding="UTF-8"?>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23.png"/><Relationship Id="rId3" Type="http://schemas.openxmlformats.org/officeDocument/2006/relationships/slideLayout" Target="../slideLayouts/slideLayout2.xml"/><Relationship Id="rId4" Type="http://schemas.openxmlformats.org/officeDocument/2006/relationships/notesSlide" Target="../notesSlides/notesSlide42.xml"/>
</Relationships>
</file>

<file path=ppt/slides/_rels/slide4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
</Relationships>
</file>

<file path=ppt/slides/_rels/slide4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
</Relationships>
</file>

<file path=ppt/slides/_rels/slide45.xml.rels><?xml version="1.0" encoding="UTF-8"?>
<Relationships xmlns="http://schemas.openxmlformats.org/package/2006/relationships"><Relationship Id="rId1" Type="http://schemas.openxmlformats.org/officeDocument/2006/relationships/image" Target="../media/image24.png"/><Relationship Id="rId2" Type="http://schemas.openxmlformats.org/officeDocument/2006/relationships/slideLayout" Target="../slideLayouts/slideLayout2.xml"/><Relationship Id="rId3" Type="http://schemas.openxmlformats.org/officeDocument/2006/relationships/notesSlide" Target="../notesSlides/notesSlide45.xml"/>
</Relationships>
</file>

<file path=ppt/slides/_rels/slide46.xml.rels><?xml version="1.0" encoding="UTF-8"?>
<Relationships xmlns="http://schemas.openxmlformats.org/package/2006/relationships"><Relationship Id="rId1" Type="http://schemas.openxmlformats.org/officeDocument/2006/relationships/image" Target="../media/image25.png"/><Relationship Id="rId2" Type="http://schemas.openxmlformats.org/officeDocument/2006/relationships/slideLayout" Target="../slideLayouts/slideLayout2.xml"/><Relationship Id="rId3" Type="http://schemas.openxmlformats.org/officeDocument/2006/relationships/notesSlide" Target="../notesSlides/notesSlide46.xml"/>
</Relationships>
</file>

<file path=ppt/slides/_rels/slide4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
</Relationships>
</file>

<file path=ppt/slides/_rels/slide48.xml.rels><?xml version="1.0" encoding="UTF-8"?>
<Relationships xmlns="http://schemas.openxmlformats.org/package/2006/relationships"><Relationship Id="rId1" Type="http://schemas.openxmlformats.org/officeDocument/2006/relationships/image" Target="../media/image26.png"/><Relationship Id="rId2" Type="http://schemas.openxmlformats.org/officeDocument/2006/relationships/slideLayout" Target="../slideLayouts/slideLayout2.xml"/><Relationship Id="rId3" Type="http://schemas.openxmlformats.org/officeDocument/2006/relationships/notesSlide" Target="../notesSlides/notesSlide48.xml"/>
</Relationships>
</file>

<file path=ppt/slides/_rels/slide49.xml.rels><?xml version="1.0" encoding="UTF-8"?>
<Relationships xmlns="http://schemas.openxmlformats.org/package/2006/relationships"><Relationship Id="rId1" Type="http://schemas.openxmlformats.org/officeDocument/2006/relationships/image" Target="../media/image27.png"/><Relationship Id="rId2" Type="http://schemas.openxmlformats.org/officeDocument/2006/relationships/slideLayout" Target="../slideLayouts/slideLayout2.xml"/><Relationship Id="rId3" Type="http://schemas.openxmlformats.org/officeDocument/2006/relationships/notesSlide" Target="../notesSlides/notesSlide49.xml"/>
</Relationships>
</file>

<file path=ppt/slides/_rels/slide5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
</Relationships>
</file>

<file path=ppt/slides/_rels/slide5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
</Relationships>
</file>

<file path=ppt/slides/_rels/slide5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
</Relationships>
</file>

<file path=ppt/slides/_rels/slide53.xml.rels><?xml version="1.0" encoding="UTF-8"?>
<Relationships xmlns="http://schemas.openxmlformats.org/package/2006/relationships"><Relationship Id="rId1" Type="http://schemas.openxmlformats.org/officeDocument/2006/relationships/image" Target="../media/image28.png"/><Relationship Id="rId2" Type="http://schemas.openxmlformats.org/officeDocument/2006/relationships/slideLayout" Target="../slideLayouts/slideLayout2.xml"/><Relationship Id="rId3" Type="http://schemas.openxmlformats.org/officeDocument/2006/relationships/notesSlide" Target="../notesSlides/notesSlide53.xml"/>
</Relationships>
</file>

<file path=ppt/slides/_rels/slide54.xml.rels><?xml version="1.0" encoding="UTF-8"?>
<Relationships xmlns="http://schemas.openxmlformats.org/package/2006/relationships"><Relationship Id="rId1" Type="http://schemas.openxmlformats.org/officeDocument/2006/relationships/image" Target="../media/image29.png"/><Relationship Id="rId2" Type="http://schemas.openxmlformats.org/officeDocument/2006/relationships/slideLayout" Target="../slideLayouts/slideLayout2.xml"/><Relationship Id="rId3" Type="http://schemas.openxmlformats.org/officeDocument/2006/relationships/notesSlide" Target="../notesSlides/notesSlide54.xml"/>
</Relationships>
</file>

<file path=ppt/slides/_rels/slide5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
</Relationships>
</file>

<file path=ppt/slides/_rels/slide56.xml.rels><?xml version="1.0" encoding="UTF-8"?>
<Relationships xmlns="http://schemas.openxmlformats.org/package/2006/relationships"><Relationship Id="rId1" Type="http://schemas.openxmlformats.org/officeDocument/2006/relationships/image" Target="../media/image30.png"/><Relationship Id="rId2" Type="http://schemas.openxmlformats.org/officeDocument/2006/relationships/slideLayout" Target="../slideLayouts/slideLayout2.xml"/><Relationship Id="rId3" Type="http://schemas.openxmlformats.org/officeDocument/2006/relationships/notesSlide" Target="../notesSlides/notesSlide56.xml"/>
</Relationships>
</file>

<file path=ppt/slides/_rels/slide57.xml.rels><?xml version="1.0" encoding="UTF-8"?>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57.xml"/>
</Relationships>
</file>

<file path=ppt/slides/_rels/slide5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
</Relationships>
</file>

<file path=ppt/slides/_rels/slide59.xml.rels><?xml version="1.0" encoding="UTF-8"?>
<Relationships xmlns="http://schemas.openxmlformats.org/package/2006/relationships"><Relationship Id="rId1" Type="http://schemas.openxmlformats.org/officeDocument/2006/relationships/image" Target="../media/image32.png"/><Relationship Id="rId2" Type="http://schemas.openxmlformats.org/officeDocument/2006/relationships/slideLayout" Target="../slideLayouts/slideLayout2.xml"/><Relationship Id="rId3" Type="http://schemas.openxmlformats.org/officeDocument/2006/relationships/notesSlide" Target="../notesSlides/notesSlide59.xml"/>
</Relationships>
</file>

<file path=ppt/slides/_rels/slide60.xml.rels><?xml version="1.0" encoding="UTF-8"?>
<Relationships xmlns="http://schemas.openxmlformats.org/package/2006/relationships"><Relationship Id="rId1" Type="http://schemas.openxmlformats.org/officeDocument/2006/relationships/image" Target="../media/image33.png"/><Relationship Id="rId2" Type="http://schemas.openxmlformats.org/officeDocument/2006/relationships/slideLayout" Target="../slideLayouts/slideLayout2.xml"/><Relationship Id="rId3" Type="http://schemas.openxmlformats.org/officeDocument/2006/relationships/notesSlide" Target="../notesSlides/notesSlide60.xml"/>
</Relationships>
</file>

<file path=ppt/slides/_rels/slide6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
</Relationships>
</file>

<file path=ppt/slides/_rels/slide62.xml.rels><?xml version="1.0" encoding="UTF-8"?>
<Relationships xmlns="http://schemas.openxmlformats.org/package/2006/relationships"><Relationship Id="rId1" Type="http://schemas.openxmlformats.org/officeDocument/2006/relationships/image" Target="../media/image34.png"/><Relationship Id="rId2" Type="http://schemas.openxmlformats.org/officeDocument/2006/relationships/slideLayout" Target="../slideLayouts/slideLayout2.xml"/><Relationship Id="rId3" Type="http://schemas.openxmlformats.org/officeDocument/2006/relationships/notesSlide" Target="../notesSlides/notesSlide62.xml"/>
</Relationships>
</file>

<file path=ppt/slides/_rels/slide63.xml.rels><?xml version="1.0" encoding="UTF-8"?>
<Relationships xmlns="http://schemas.openxmlformats.org/package/2006/relationships"><Relationship Id="rId1" Type="http://schemas.openxmlformats.org/officeDocument/2006/relationships/image" Target="../media/image35.png"/><Relationship Id="rId2" Type="http://schemas.openxmlformats.org/officeDocument/2006/relationships/slideLayout" Target="../slideLayouts/slideLayout2.xml"/><Relationship Id="rId3" Type="http://schemas.openxmlformats.org/officeDocument/2006/relationships/notesSlide" Target="../notesSlides/notesSlide63.xml"/>
</Relationships>
</file>

<file path=ppt/slides/_rels/slide6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
</Relationships>
</file>

<file path=ppt/slides/_rels/slide65.xml.rels><?xml version="1.0" encoding="UTF-8"?>
<Relationships xmlns="http://schemas.openxmlformats.org/package/2006/relationships"><Relationship Id="rId1" Type="http://schemas.openxmlformats.org/officeDocument/2006/relationships/image" Target="../media/image36.png"/><Relationship Id="rId2" Type="http://schemas.openxmlformats.org/officeDocument/2006/relationships/slideLayout" Target="../slideLayouts/slideLayout2.xml"/><Relationship Id="rId3" Type="http://schemas.openxmlformats.org/officeDocument/2006/relationships/notesSlide" Target="../notesSlides/notesSlide65.xml"/>
</Relationships>
</file>

<file path=ppt/slides/_rels/slide6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
</Relationships>
</file>

<file path=ppt/slides/_rels/slide67.xml.rels><?xml version="1.0" encoding="UTF-8"?>
<Relationships xmlns="http://schemas.openxmlformats.org/package/2006/relationships"><Relationship Id="rId1" Type="http://schemas.openxmlformats.org/officeDocument/2006/relationships/image" Target="../media/image37.png"/><Relationship Id="rId2" Type="http://schemas.openxmlformats.org/officeDocument/2006/relationships/slideLayout" Target="../slideLayouts/slideLayout2.xml"/><Relationship Id="rId3" Type="http://schemas.openxmlformats.org/officeDocument/2006/relationships/notesSlide" Target="../notesSlides/notesSlide67.xml"/>
</Relationships>
</file>

<file path=ppt/slides/_rels/slide6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
</Relationships>
</file>

<file path=ppt/slides/_rels/slide69.xml.rels><?xml version="1.0" encoding="UTF-8"?>
<Relationships xmlns="http://schemas.openxmlformats.org/package/2006/relationships"><Relationship Id="rId1" Type="http://schemas.openxmlformats.org/officeDocument/2006/relationships/image" Target="../media/image38.png"/><Relationship Id="rId2" Type="http://schemas.openxmlformats.org/officeDocument/2006/relationships/slideLayout" Target="../slideLayouts/slideLayout2.xml"/><Relationship Id="rId3" Type="http://schemas.openxmlformats.org/officeDocument/2006/relationships/notesSlide" Target="../notesSlides/notesSlide69.xml"/>
</Relationships>
</file>

<file path=ppt/slides/_rels/slide70.xml.rels><?xml version="1.0" encoding="UTF-8"?>
<Relationships xmlns="http://schemas.openxmlformats.org/package/2006/relationships"><Relationship Id="rId1" Type="http://schemas.openxmlformats.org/officeDocument/2006/relationships/image" Target="../media/image39.jpeg"/><Relationship Id="rId2" Type="http://schemas.openxmlformats.org/officeDocument/2006/relationships/slideLayout" Target="../slideLayouts/slideLayout17.xml"/><Relationship Id="rId3" Type="http://schemas.openxmlformats.org/officeDocument/2006/relationships/notesSlide" Target="../notesSlides/notesSlide70.xml"/>
</Relationships>
</file>

<file path=ppt/slides/_rels/slide7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
</Relationships>
</file>

<file path=ppt/slides/_rels/slide7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
</Relationships>
</file>

<file path=ppt/slides/_rels/slide7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
</Relationships>
</file>

<file path=ppt/slides/_rels/slide7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
</Relationships>
</file>

<file path=ppt/slides/_rels/slide7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
</Relationships>
</file>

<file path=ppt/slides/_rels/slide7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
</Relationships>
</file>

<file path=ppt/slides/_rels/slide77.xml.rels><?xml version="1.0" encoding="UTF-8"?>
<Relationships xmlns="http://schemas.openxmlformats.org/package/2006/relationships"><Relationship Id="rId1" Type="http://schemas.openxmlformats.org/officeDocument/2006/relationships/image" Target="../media/image40.png"/><Relationship Id="rId2" Type="http://schemas.openxmlformats.org/officeDocument/2006/relationships/image" Target="../media/image41.png"/><Relationship Id="rId3" Type="http://schemas.openxmlformats.org/officeDocument/2006/relationships/slideLayout" Target="../slideLayouts/slideLayout2.xml"/><Relationship Id="rId4" Type="http://schemas.openxmlformats.org/officeDocument/2006/relationships/notesSlide" Target="../notesSlides/notesSlide77.xml"/>
</Relationships>
</file>

<file path=ppt/slides/_rels/slide78.xml.rels><?xml version="1.0" encoding="UTF-8"?>
<Relationships xmlns="http://schemas.openxmlformats.org/package/2006/relationships"><Relationship Id="rId1" Type="http://schemas.openxmlformats.org/officeDocument/2006/relationships/image" Target="../media/image42.png"/><Relationship Id="rId2" Type="http://schemas.openxmlformats.org/officeDocument/2006/relationships/slideLayout" Target="../slideLayouts/slideLayout2.xml"/><Relationship Id="rId3" Type="http://schemas.openxmlformats.org/officeDocument/2006/relationships/notesSlide" Target="../notesSlides/notesSlide78.xml"/>
</Relationships>
</file>

<file path=ppt/slides/_rels/slide7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
</Relationships>
</file>

<file path=ppt/slides/_rels/slide8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
</Relationships>
</file>

<file path=ppt/slides/_rels/slide8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
</Relationships>
</file>

<file path=ppt/slides/_rels/slide82.xml.rels><?xml version="1.0" encoding="UTF-8"?>
<Relationships xmlns="http://schemas.openxmlformats.org/package/2006/relationships"><Relationship Id="rId1" Type="http://schemas.openxmlformats.org/officeDocument/2006/relationships/image" Target="../media/image43.png"/><Relationship Id="rId2" Type="http://schemas.openxmlformats.org/officeDocument/2006/relationships/slideLayout" Target="../slideLayouts/slideLayout2.xml"/><Relationship Id="rId3" Type="http://schemas.openxmlformats.org/officeDocument/2006/relationships/notesSlide" Target="../notesSlides/notesSlide82.xml"/>
</Relationships>
</file>

<file path=ppt/slides/_rels/slide8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
</Relationships>
</file>

<file path=ppt/slides/_rels/slide8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
</Relationships>
</file>

<file path=ppt/slides/_rels/slide8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
</Relationships>
</file>

<file path=ppt/slides/_rels/slide8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
</Relationships>
</file>

<file path=ppt/slides/_rels/slide8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
</Relationships>
</file>

<file path=ppt/slides/_rels/slide8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
</Relationships>
</file>

<file path=ppt/slides/_rels/slide89.xml.rels><?xml version="1.0" encoding="UTF-8"?>
<Relationships xmlns="http://schemas.openxmlformats.org/package/2006/relationships"><Relationship Id="rId1" Type="http://schemas.openxmlformats.org/officeDocument/2006/relationships/image" Target="../media/image44.png"/><Relationship Id="rId2" Type="http://schemas.openxmlformats.org/officeDocument/2006/relationships/slideLayout" Target="../slideLayouts/slideLayout2.xml"/><Relationship Id="rId3" Type="http://schemas.openxmlformats.org/officeDocument/2006/relationships/notesSlide" Target="../notesSlides/notesSlide89.xml"/>
</Relationships>
</file>

<file path=ppt/slides/_rels/slide9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
</Relationships>
</file>

<file path=ppt/slides/_rels/slide9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
</Relationships>
</file>

<file path=ppt/slides/_rels/slide9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
</Relationships>
</file>

<file path=ppt/slides/_rels/slide93.xml.rels><?xml version="1.0" encoding="UTF-8"?>
<Relationships xmlns="http://schemas.openxmlformats.org/package/2006/relationships"><Relationship Id="rId1" Type="http://schemas.openxmlformats.org/officeDocument/2006/relationships/image" Target="../media/image45.png"/><Relationship Id="rId2" Type="http://schemas.openxmlformats.org/officeDocument/2006/relationships/slideLayout" Target="../slideLayouts/slideLayout2.xml"/><Relationship Id="rId3" Type="http://schemas.openxmlformats.org/officeDocument/2006/relationships/notesSlide" Target="../notesSlides/notesSlide93.xml"/>
</Relationships>
</file>

<file path=ppt/slides/_rels/slide9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
</Relationships>
</file>

<file path=ppt/slides/_rels/slide9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
</Relationships>
</file>

<file path=ppt/slides/_rels/slide9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
</Relationships>
</file>

<file path=ppt/slides/_rels/slide97.xml.rels><?xml version="1.0" encoding="UTF-8"?>
<Relationships xmlns="http://schemas.openxmlformats.org/package/2006/relationships"><Relationship Id="rId1" Type="http://schemas.openxmlformats.org/officeDocument/2006/relationships/image" Target="../media/image46.png"/><Relationship Id="rId2" Type="http://schemas.openxmlformats.org/officeDocument/2006/relationships/slideLayout" Target="../slideLayouts/slideLayout2.xml"/><Relationship Id="rId3" Type="http://schemas.openxmlformats.org/officeDocument/2006/relationships/notesSlide" Target="../notesSlides/notesSlide97.xml"/>
</Relationships>
</file>

<file path=ppt/slides/_rels/slide98.xml.rels><?xml version="1.0" encoding="UTF-8"?>
<Relationships xmlns="http://schemas.openxmlformats.org/package/2006/relationships"><Relationship Id="rId1" Type="http://schemas.openxmlformats.org/officeDocument/2006/relationships/image" Target="../media/image47.png"/><Relationship Id="rId2" Type="http://schemas.openxmlformats.org/officeDocument/2006/relationships/slideLayout" Target="../slideLayouts/slideLayout2.xml"/><Relationship Id="rId3" Type="http://schemas.openxmlformats.org/officeDocument/2006/relationships/notesSlide" Target="../notesSlides/notesSlide98.xml"/>
</Relationships>
</file>

<file path=ppt/slides/_rels/slide99.xml.rels><?xml version="1.0" encoding="UTF-8"?>
<Relationships xmlns="http://schemas.openxmlformats.org/package/2006/relationships"><Relationship Id="rId1" Type="http://schemas.openxmlformats.org/officeDocument/2006/relationships/image" Target="../media/image48.png"/><Relationship Id="rId2" Type="http://schemas.openxmlformats.org/officeDocument/2006/relationships/slideLayout" Target="../slideLayouts/slideLayout2.xml"/><Relationship Id="rId3" Type="http://schemas.openxmlformats.org/officeDocument/2006/relationships/notesSlide" Target="../notesSlides/notesSlide99.xml"/>
</Relationships>
</file>

<file path=ppt/slides/_rels/slide100.xml.rels><?xml version="1.0" encoding="UTF-8"?>
<Relationships xmlns="http://schemas.openxmlformats.org/package/2006/relationships"><Relationship Id="rId1" Type="http://schemas.openxmlformats.org/officeDocument/2006/relationships/image" Target="../media/image49.png"/><Relationship Id="rId2" Type="http://schemas.openxmlformats.org/officeDocument/2006/relationships/slideLayout" Target="../slideLayouts/slideLayout2.xml"/><Relationship Id="rId3" Type="http://schemas.openxmlformats.org/officeDocument/2006/relationships/notesSlide" Target="../notesSlides/notesSlide100.xml"/>
</Relationships>
</file>

<file path=ppt/slides/_rels/slide101.xml.rels><?xml version="1.0" encoding="UTF-8"?>
<Relationships xmlns="http://schemas.openxmlformats.org/package/2006/relationships"><Relationship Id="rId1" Type="http://schemas.openxmlformats.org/officeDocument/2006/relationships/image" Target="../media/image50.jpeg"/><Relationship Id="rId2" Type="http://schemas.openxmlformats.org/officeDocument/2006/relationships/slideLayout" Target="../slideLayouts/slideLayout2.xml"/><Relationship Id="rId3" Type="http://schemas.openxmlformats.org/officeDocument/2006/relationships/notesSlide" Target="../notesSlides/notesSlide101.xml"/>
</Relationships>
</file>

<file path=ppt/slides/_rels/slide10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
</Relationships>
</file>

<file path=ppt/slides/_rels/slide10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
</Relationships>
</file>

<file path=ppt/slides/_rels/slide104.xml.rels><?xml version="1.0" encoding="UTF-8"?>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104.xml"/>
</Relationships>
</file>

<file path=ppt/slides/_rels/slide10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
</Relationships>
</file>

<file path=ppt/slides/_rels/slide10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
</Relationships>
</file>

<file path=ppt/slides/_rels/slide107.xml.rels><?xml version="1.0" encoding="UTF-8"?>
<Relationships xmlns="http://schemas.openxmlformats.org/package/2006/relationships"><Relationship Id="rId1" Type="http://schemas.openxmlformats.org/officeDocument/2006/relationships/image" Target="../media/image52.png"/><Relationship Id="rId2" Type="http://schemas.openxmlformats.org/officeDocument/2006/relationships/slideLayout" Target="../slideLayouts/slideLayout2.xml"/><Relationship Id="rId3" Type="http://schemas.openxmlformats.org/officeDocument/2006/relationships/notesSlide" Target="../notesSlides/notesSlide107.xml"/>
</Relationships>
</file>

<file path=ppt/slides/_rels/slide108.xml.rels><?xml version="1.0" encoding="UTF-8"?>
<Relationships xmlns="http://schemas.openxmlformats.org/package/2006/relationships"><Relationship Id="rId1" Type="http://schemas.openxmlformats.org/officeDocument/2006/relationships/image" Target="../media/image53.jpeg"/><Relationship Id="rId2" Type="http://schemas.openxmlformats.org/officeDocument/2006/relationships/slideLayout" Target="../slideLayouts/slideLayout2.xml"/><Relationship Id="rId3" Type="http://schemas.openxmlformats.org/officeDocument/2006/relationships/notesSlide" Target="../notesSlides/notesSlide108.xml"/>
</Relationships>
</file>

<file path=ppt/slides/_rels/slide10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9.xml"/>
</Relationships>
</file>

<file path=ppt/slides/_rels/slide11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0.xml"/>
</Relationships>
</file>

<file path=ppt/slides/_rels/slide11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1.xml"/>
</Relationships>
</file>

<file path=ppt/slides/_rels/slide11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2.xml"/>
</Relationships>
</file>

<file path=ppt/slides/_rels/slide113.xml.rels><?xml version="1.0" encoding="UTF-8"?>
<Relationships xmlns="http://schemas.openxmlformats.org/package/2006/relationships"><Relationship Id="rId1" Type="http://schemas.openxmlformats.org/officeDocument/2006/relationships/image" Target="../media/image54.png"/><Relationship Id="rId2" Type="http://schemas.openxmlformats.org/officeDocument/2006/relationships/slideLayout" Target="../slideLayouts/slideLayout2.xml"/><Relationship Id="rId3" Type="http://schemas.openxmlformats.org/officeDocument/2006/relationships/notesSlide" Target="../notesSlides/notesSlide113.xml"/>
</Relationships>
</file>

<file path=ppt/slides/_rels/slide11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4.xml"/>
</Relationships>
</file>

<file path=ppt/slides/_rels/slide11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5.xml"/>
</Relationships>
</file>

<file path=ppt/slides/_rels/slide116.xml.rels><?xml version="1.0" encoding="UTF-8"?>
<Relationships xmlns="http://schemas.openxmlformats.org/package/2006/relationships"><Relationship Id="rId1" Type="http://schemas.openxmlformats.org/officeDocument/2006/relationships/image" Target="../media/image55.png"/><Relationship Id="rId2" Type="http://schemas.openxmlformats.org/officeDocument/2006/relationships/slideLayout" Target="../slideLayouts/slideLayout2.xml"/><Relationship Id="rId3" Type="http://schemas.openxmlformats.org/officeDocument/2006/relationships/notesSlide" Target="../notesSlides/notesSlide116.xml"/>
</Relationships>
</file>

<file path=ppt/slides/_rels/slide11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7.xml"/>
</Relationships>
</file>

<file path=ppt/slides/_rels/slide11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8.xml"/>
</Relationships>
</file>

<file path=ppt/slides/_rels/slide11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9.xml"/>
</Relationships>
</file>

<file path=ppt/slides/_rels/slide12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0.xml"/>
</Relationships>
</file>

<file path=ppt/slides/_rels/slide121.xml.rels><?xml version="1.0" encoding="UTF-8"?>
<Relationships xmlns="http://schemas.openxmlformats.org/package/2006/relationships"><Relationship Id="rId1" Type="http://schemas.openxmlformats.org/officeDocument/2006/relationships/image" Target="../media/image56.jpeg"/><Relationship Id="rId2" Type="http://schemas.openxmlformats.org/officeDocument/2006/relationships/slideLayout" Target="../slideLayouts/slideLayout2.xml"/><Relationship Id="rId3" Type="http://schemas.openxmlformats.org/officeDocument/2006/relationships/notesSlide" Target="../notesSlides/notesSlide121.xml"/>
</Relationships>
</file>

<file path=ppt/slides/_rels/slide12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2.xml"/>
</Relationships>
</file>

<file path=ppt/slides/_rels/slide12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3.xml"/>
</Relationships>
</file>

<file path=ppt/slides/_rels/slide12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4.xml"/>
</Relationships>
</file>

<file path=ppt/slides/_rels/slide125.xml.rels><?xml version="1.0" encoding="UTF-8"?>
<Relationships xmlns="http://schemas.openxmlformats.org/package/2006/relationships"><Relationship Id="rId1" Type="http://schemas.openxmlformats.org/officeDocument/2006/relationships/image" Target="../media/image57.jpeg"/><Relationship Id="rId2" Type="http://schemas.openxmlformats.org/officeDocument/2006/relationships/slideLayout" Target="../slideLayouts/slideLayout2.xml"/><Relationship Id="rId3" Type="http://schemas.openxmlformats.org/officeDocument/2006/relationships/notesSlide" Target="../notesSlides/notesSlide125.xml"/>
</Relationships>
</file>

<file path=ppt/slides/_rels/slide126.xml.rels><?xml version="1.0" encoding="UTF-8"?>
<Relationships xmlns="http://schemas.openxmlformats.org/package/2006/relationships"><Relationship Id="rId1" Type="http://schemas.openxmlformats.org/officeDocument/2006/relationships/image" Target="../media/image58.jpeg"/><Relationship Id="rId2" Type="http://schemas.openxmlformats.org/officeDocument/2006/relationships/slideLayout" Target="../slideLayouts/slideLayout2.xml"/><Relationship Id="rId3" Type="http://schemas.openxmlformats.org/officeDocument/2006/relationships/notesSlide" Target="../notesSlides/notesSlide126.xml"/>
</Relationships>
</file>

<file path=ppt/slides/_rels/slide127.xml.rels><?xml version="1.0" encoding="UTF-8"?>
<Relationships xmlns="http://schemas.openxmlformats.org/package/2006/relationships"><Relationship Id="rId1" Type="http://schemas.openxmlformats.org/officeDocument/2006/relationships/image" Target="../media/image59.jpeg"/><Relationship Id="rId2" Type="http://schemas.openxmlformats.org/officeDocument/2006/relationships/slideLayout" Target="../slideLayouts/slideLayout2.xml"/><Relationship Id="rId3" Type="http://schemas.openxmlformats.org/officeDocument/2006/relationships/notesSlide" Target="../notesSlides/notesSlide127.xml"/>
</Relationships>
</file>

<file path=ppt/slides/_rels/slide12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8.xml"/>
</Relationships>
</file>

<file path=ppt/slides/_rels/slide12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9.xml"/>
</Relationships>
</file>

<file path=ppt/slides/_rels/slide130.xml.rels><?xml version="1.0" encoding="UTF-8"?>
<Relationships xmlns="http://schemas.openxmlformats.org/package/2006/relationships"><Relationship Id="rId1" Type="http://schemas.openxmlformats.org/officeDocument/2006/relationships/image" Target="../media/image60.jpeg"/><Relationship Id="rId2" Type="http://schemas.openxmlformats.org/officeDocument/2006/relationships/slideLayout" Target="../slideLayouts/slideLayout2.xml"/><Relationship Id="rId3" Type="http://schemas.openxmlformats.org/officeDocument/2006/relationships/notesSlide" Target="../notesSlides/notesSlide130.xml"/>
</Relationships>
</file>

<file path=ppt/slides/_rels/slide131.xml.rels><?xml version="1.0" encoding="UTF-8"?>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131.xml"/>
</Relationships>
</file>

<file path=ppt/slides/_rels/slide13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2.xml"/>
</Relationships>
</file>

<file path=ppt/slides/_rels/slide13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3.xml"/>
</Relationships>
</file>

<file path=ppt/slides/_rels/slide134.xml.rels><?xml version="1.0" encoding="UTF-8"?>
<Relationships xmlns="http://schemas.openxmlformats.org/package/2006/relationships"><Relationship Id="rId1" Type="http://schemas.openxmlformats.org/officeDocument/2006/relationships/image" Target="../media/image62.png"/><Relationship Id="rId2" Type="http://schemas.openxmlformats.org/officeDocument/2006/relationships/slideLayout" Target="../slideLayouts/slideLayout2.xml"/><Relationship Id="rId3" Type="http://schemas.openxmlformats.org/officeDocument/2006/relationships/notesSlide" Target="../notesSlides/notesSlide134.xml"/>
</Relationships>
</file>

<file path=ppt/slides/_rels/slide135.xml.rels><?xml version="1.0" encoding="UTF-8"?>
<Relationships xmlns="http://schemas.openxmlformats.org/package/2006/relationships"><Relationship Id="rId1" Type="http://schemas.openxmlformats.org/officeDocument/2006/relationships/image" Target="../media/image63.png"/><Relationship Id="rId2" Type="http://schemas.openxmlformats.org/officeDocument/2006/relationships/slideLayout" Target="../slideLayouts/slideLayout2.xml"/><Relationship Id="rId3" Type="http://schemas.openxmlformats.org/officeDocument/2006/relationships/notesSlide" Target="../notesSlides/notesSlide135.xml"/>
</Relationships>
</file>

<file path=ppt/slides/_rels/slide13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6.xml"/>
</Relationships>
</file>

<file path=ppt/slides/_rels/slide13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7.xml"/>
</Relationships>
</file>

<file path=ppt/slides/_rels/slide13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8.xml"/>
</Relationships>
</file>

<file path=ppt/slides/_rels/slide139.xml.rels><?xml version="1.0" encoding="UTF-8"?>
<Relationships xmlns="http://schemas.openxmlformats.org/package/2006/relationships"><Relationship Id="rId1" Type="http://schemas.openxmlformats.org/officeDocument/2006/relationships/image" Target="../media/image64.png"/><Relationship Id="rId2" Type="http://schemas.openxmlformats.org/officeDocument/2006/relationships/slideLayout" Target="../slideLayouts/slideLayout2.xml"/><Relationship Id="rId3" Type="http://schemas.openxmlformats.org/officeDocument/2006/relationships/notesSlide" Target="../notesSlides/notesSlide139.xml"/>
</Relationships>
</file>

<file path=ppt/slides/_rels/slide14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0.xml"/>
</Relationships>
</file>

<file path=ppt/slides/_rels/slide14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1.xml"/>
</Relationships>
</file>

<file path=ppt/slides/_rels/slide142.xml.rels><?xml version="1.0" encoding="UTF-8"?>
<Relationships xmlns="http://schemas.openxmlformats.org/package/2006/relationships"><Relationship Id="rId1" Type="http://schemas.openxmlformats.org/officeDocument/2006/relationships/image" Target="../media/image65.png"/><Relationship Id="rId2" Type="http://schemas.openxmlformats.org/officeDocument/2006/relationships/image" Target="../media/image66.png"/><Relationship Id="rId3" Type="http://schemas.openxmlformats.org/officeDocument/2006/relationships/image" Target="../media/image67.png"/><Relationship Id="rId4" Type="http://schemas.openxmlformats.org/officeDocument/2006/relationships/slideLayout" Target="../slideLayouts/slideLayout2.xml"/><Relationship Id="rId5" Type="http://schemas.openxmlformats.org/officeDocument/2006/relationships/notesSlide" Target="../notesSlides/notesSlide142.xml"/>
</Relationships>
</file>

<file path=ppt/slides/_rels/slide14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3.xml"/>
</Relationships>
</file>

<file path=ppt/slides/_rels/slide14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4.xml"/>
</Relationships>
</file>

<file path=ppt/slides/_rels/slide14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5.xml"/>
</Relationships>
</file>

<file path=ppt/slides/_rels/slide14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6.xml"/>
</Relationships>
</file>

<file path=ppt/slides/_rels/slide14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7.xml"/>
</Relationships>
</file>

<file path=ppt/slides/_rels/slide14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8.xml"/>
</Relationships>
</file>

<file path=ppt/slides/_rels/slide149.xml.rels><?xml version="1.0" encoding="UTF-8"?>
<Relationships xmlns="http://schemas.openxmlformats.org/package/2006/relationships"><Relationship Id="rId1" Type="http://schemas.openxmlformats.org/officeDocument/2006/relationships/image" Target="../media/image68.png"/><Relationship Id="rId2" Type="http://schemas.openxmlformats.org/officeDocument/2006/relationships/slideLayout" Target="../slideLayouts/slideLayout2.xml"/><Relationship Id="rId3" Type="http://schemas.openxmlformats.org/officeDocument/2006/relationships/notesSlide" Target="../notesSlides/notesSlide149.xml"/>
</Relationships>
</file>

<file path=ppt/slides/_rels/slide150.xml.rels><?xml version="1.0" encoding="UTF-8"?>
<Relationships xmlns="http://schemas.openxmlformats.org/package/2006/relationships"><Relationship Id="rId1" Type="http://schemas.openxmlformats.org/officeDocument/2006/relationships/image" Target="../media/image69.png"/><Relationship Id="rId2" Type="http://schemas.openxmlformats.org/officeDocument/2006/relationships/slideLayout" Target="../slideLayouts/slideLayout2.xml"/><Relationship Id="rId3" Type="http://schemas.openxmlformats.org/officeDocument/2006/relationships/notesSlide" Target="../notesSlides/notesSlide150.xml"/>
</Relationships>
</file>

<file path=ppt/slides/_rels/slide151.xml.rels><?xml version="1.0" encoding="UTF-8"?>
<Relationships xmlns="http://schemas.openxmlformats.org/package/2006/relationships"><Relationship Id="rId1" Type="http://schemas.openxmlformats.org/officeDocument/2006/relationships/image" Target="../media/image70.png"/><Relationship Id="rId2" Type="http://schemas.openxmlformats.org/officeDocument/2006/relationships/slideLayout" Target="../slideLayouts/slideLayout2.xml"/><Relationship Id="rId3" Type="http://schemas.openxmlformats.org/officeDocument/2006/relationships/notesSlide" Target="../notesSlides/notesSlide151.xml"/>
</Relationships>
</file>

<file path=ppt/slides/_rels/slide152.xml.rels><?xml version="1.0" encoding="UTF-8"?>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152.xml"/>
</Relationships>
</file>

<file path=ppt/slides/_rels/slide153.xml.rels><?xml version="1.0" encoding="UTF-8"?>
<Relationships xmlns="http://schemas.openxmlformats.org/package/2006/relationships"><Relationship Id="rId1" Type="http://schemas.openxmlformats.org/officeDocument/2006/relationships/image" Target="../media/image72.jpeg"/><Relationship Id="rId2" Type="http://schemas.openxmlformats.org/officeDocument/2006/relationships/slideLayout" Target="../slideLayouts/slideLayout2.xml"/><Relationship Id="rId3" Type="http://schemas.openxmlformats.org/officeDocument/2006/relationships/notesSlide" Target="../notesSlides/notesSlide153.xml"/>
</Relationships>
</file>

<file path=ppt/slides/_rels/slide154.xml.rels><?xml version="1.0" encoding="UTF-8"?>
<Relationships xmlns="http://schemas.openxmlformats.org/package/2006/relationships"><Relationship Id="rId1" Type="http://schemas.openxmlformats.org/officeDocument/2006/relationships/image" Target="../media/image73.jpeg"/><Relationship Id="rId2" Type="http://schemas.openxmlformats.org/officeDocument/2006/relationships/slideLayout" Target="../slideLayouts/slideLayout17.xml"/><Relationship Id="rId3" Type="http://schemas.openxmlformats.org/officeDocument/2006/relationships/notesSlide" Target="../notesSlides/notesSlide154.xml"/>
</Relationships>
</file>

<file path=ppt/slides/_rels/slide15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5.xml"/>
</Relationships>
</file>

<file path=ppt/slides/_rels/slide15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6.xml"/>
</Relationships>
</file>

<file path=ppt/slides/_rels/slide15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7.xml"/>
</Relationships>
</file>

<file path=ppt/slides/_rels/slide15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8.xml"/>
</Relationships>
</file>

<file path=ppt/slides/_rels/slide15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9.xml"/>
</Relationships>
</file>

<file path=ppt/slides/_rels/slide16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0.xml"/>
</Relationships>
</file>

<file path=ppt/slides/_rels/slide16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1.xml"/>
</Relationships>
</file>

<file path=ppt/slides/_rels/slide162.xml.rels><?xml version="1.0" encoding="UTF-8"?>
<Relationships xmlns="http://schemas.openxmlformats.org/package/2006/relationships"><Relationship Id="rId1" Type="http://schemas.openxmlformats.org/officeDocument/2006/relationships/image" Target="../media/image74.png"/><Relationship Id="rId2" Type="http://schemas.openxmlformats.org/officeDocument/2006/relationships/slideLayout" Target="../slideLayouts/slideLayout2.xml"/><Relationship Id="rId3" Type="http://schemas.openxmlformats.org/officeDocument/2006/relationships/notesSlide" Target="../notesSlides/notesSlide162.xml"/>
</Relationships>
</file>

<file path=ppt/slides/_rels/slide163.xml.rels><?xml version="1.0" encoding="UTF-8"?>
<Relationships xmlns="http://schemas.openxmlformats.org/package/2006/relationships"><Relationship Id="rId1" Type="http://schemas.openxmlformats.org/officeDocument/2006/relationships/image" Target="../media/image75.png"/><Relationship Id="rId2" Type="http://schemas.openxmlformats.org/officeDocument/2006/relationships/slideLayout" Target="../slideLayouts/slideLayout2.xml"/><Relationship Id="rId3" Type="http://schemas.openxmlformats.org/officeDocument/2006/relationships/notesSlide" Target="../notesSlides/notesSlide163.xml"/>
</Relationships>
</file>

<file path=ppt/slides/_rels/slide16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4.xml"/>
</Relationships>
</file>

<file path=ppt/slides/_rels/slide16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5.xml"/>
</Relationships>
</file>

<file path=ppt/slides/_rels/slide166.xml.rels><?xml version="1.0" encoding="UTF-8"?>
<Relationships xmlns="http://schemas.openxmlformats.org/package/2006/relationships"><Relationship Id="rId1" Type="http://schemas.openxmlformats.org/officeDocument/2006/relationships/image" Target="../media/image76.png"/><Relationship Id="rId2" Type="http://schemas.openxmlformats.org/officeDocument/2006/relationships/slideLayout" Target="../slideLayouts/slideLayout2.xml"/><Relationship Id="rId3" Type="http://schemas.openxmlformats.org/officeDocument/2006/relationships/notesSlide" Target="../notesSlides/notesSlide166.xml"/>
</Relationships>
</file>

<file path=ppt/slides/_rels/slide16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7.xml"/>
</Relationships>
</file>

<file path=ppt/slides/_rels/slide168.xml.rels><?xml version="1.0" encoding="UTF-8"?>
<Relationships xmlns="http://schemas.openxmlformats.org/package/2006/relationships"><Relationship Id="rId1" Type="http://schemas.openxmlformats.org/officeDocument/2006/relationships/image" Target="../media/image77.png"/><Relationship Id="rId2" Type="http://schemas.openxmlformats.org/officeDocument/2006/relationships/slideLayout" Target="../slideLayouts/slideLayout2.xml"/><Relationship Id="rId3" Type="http://schemas.openxmlformats.org/officeDocument/2006/relationships/notesSlide" Target="../notesSlides/notesSlide168.xml"/>
</Relationships>
</file>

<file path=ppt/slides/_rels/slide16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9.xml"/>
</Relationships>
</file>

<file path=ppt/slides/_rels/slide170.xml.rels><?xml version="1.0" encoding="UTF-8"?>
<Relationships xmlns="http://schemas.openxmlformats.org/package/2006/relationships"><Relationship Id="rId1" Type="http://schemas.openxmlformats.org/officeDocument/2006/relationships/image" Target="../media/image78.png"/><Relationship Id="rId2" Type="http://schemas.openxmlformats.org/officeDocument/2006/relationships/image" Target="../media/image79.png"/><Relationship Id="rId3" Type="http://schemas.openxmlformats.org/officeDocument/2006/relationships/slideLayout" Target="../slideLayouts/slideLayout2.xml"/><Relationship Id="rId4" Type="http://schemas.openxmlformats.org/officeDocument/2006/relationships/notesSlide" Target="../notesSlides/notesSlide170.xml"/>
</Relationships>
</file>

<file path=ppt/slides/_rels/slide171.xml.rels><?xml version="1.0" encoding="UTF-8"?>
<Relationships xmlns="http://schemas.openxmlformats.org/package/2006/relationships"><Relationship Id="rId1" Type="http://schemas.openxmlformats.org/officeDocument/2006/relationships/image" Target="../media/image80.jpeg"/><Relationship Id="rId2" Type="http://schemas.openxmlformats.org/officeDocument/2006/relationships/slideLayout" Target="../slideLayouts/slideLayout17.xml"/><Relationship Id="rId3" Type="http://schemas.openxmlformats.org/officeDocument/2006/relationships/notesSlide" Target="../notesSlides/notesSlide171.xml"/>
</Relationships>
</file>

<file path=ppt/slides/_rels/slide17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2.xml"/>
</Relationships>
</file>

<file path=ppt/slides/_rels/slide17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3.xml"/>
</Relationships>
</file>

<file path=ppt/slides/_rels/slide17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4.xml"/>
</Relationships>
</file>

<file path=ppt/slides/_rels/slide17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5.xml"/>
</Relationships>
</file>

<file path=ppt/slides/_rels/slide176.xml.rels><?xml version="1.0" encoding="UTF-8"?>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176.xml"/>
</Relationships>
</file>

<file path=ppt/slides/_rels/slide17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7.xml"/>
</Relationships>
</file>

<file path=ppt/slides/_rels/slide17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8.xml"/>
</Relationships>
</file>

<file path=ppt/slides/_rels/slide17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9.xml"/>
</Relationships>
</file>

<file path=ppt/slides/_rels/slide18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0.xml"/>
</Relationships>
</file>

<file path=ppt/slides/_rels/slide18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1.xml"/>
</Relationships>
</file>

<file path=ppt/slides/_rels/slide18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2.xml"/>
</Relationships>
</file>

<file path=ppt/slides/_rels/slide18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3.xml"/>
</Relationships>
</file>

<file path=ppt/slides/_rels/slide18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4.xml"/>
</Relationships>
</file>

<file path=ppt/slides/_rels/slide18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5.xml"/>
</Relationships>
</file>

<file path=ppt/slides/_rels/slide18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6.xml"/>
</Relationships>
</file>

<file path=ppt/slides/_rels/slide18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7.xml"/>
</Relationships>
</file>

<file path=ppt/slides/_rels/slide18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8.xml"/>
</Relationships>
</file>

<file path=ppt/slides/_rels/slide189.xml.rels><?xml version="1.0" encoding="UTF-8"?>
<Relationships xmlns="http://schemas.openxmlformats.org/package/2006/relationships"><Relationship Id="rId1" Type="http://schemas.openxmlformats.org/officeDocument/2006/relationships/image" Target="../media/image82.png"/><Relationship Id="rId2" Type="http://schemas.openxmlformats.org/officeDocument/2006/relationships/slideLayout" Target="../slideLayouts/slideLayout2.xml"/><Relationship Id="rId3" Type="http://schemas.openxmlformats.org/officeDocument/2006/relationships/notesSlide" Target="../notesSlides/notesSlide189.xml"/>
</Relationships>
</file>

<file path=ppt/slides/_rels/slide190.xml.rels><?xml version="1.0" encoding="UTF-8"?>
<Relationships xmlns="http://schemas.openxmlformats.org/package/2006/relationships"><Relationship Id="rId1" Type="http://schemas.openxmlformats.org/officeDocument/2006/relationships/image" Target="../media/image83.png"/><Relationship Id="rId2" Type="http://schemas.openxmlformats.org/officeDocument/2006/relationships/slideLayout" Target="../slideLayouts/slideLayout2.xml"/><Relationship Id="rId3" Type="http://schemas.openxmlformats.org/officeDocument/2006/relationships/notesSlide" Target="../notesSlides/notesSlide190.xml"/>
</Relationships>
</file>

<file path=ppt/slides/_rels/slide191.xml.rels><?xml version="1.0" encoding="UTF-8"?>
<Relationships xmlns="http://schemas.openxmlformats.org/package/2006/relationships"><Relationship Id="rId1" Type="http://schemas.openxmlformats.org/officeDocument/2006/relationships/image" Target="../media/image84.png"/><Relationship Id="rId2" Type="http://schemas.openxmlformats.org/officeDocument/2006/relationships/slideLayout" Target="../slideLayouts/slideLayout2.xml"/><Relationship Id="rId3" Type="http://schemas.openxmlformats.org/officeDocument/2006/relationships/notesSlide" Target="../notesSlides/notesSlide191.xml"/>
</Relationships>
</file>

<file path=ppt/slides/_rels/slide19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2.xml"/>
</Relationships>
</file>

<file path=ppt/slides/_rels/slide19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3.xml"/>
</Relationships>
</file>

<file path=ppt/slides/_rels/slide19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4.xml"/>
</Relationships>
</file>

<file path=ppt/slides/_rels/slide195.xml.rels><?xml version="1.0" encoding="UTF-8"?>
<Relationships xmlns="http://schemas.openxmlformats.org/package/2006/relationships"><Relationship Id="rId1" Type="http://schemas.openxmlformats.org/officeDocument/2006/relationships/image" Target="../media/image85.jpeg"/><Relationship Id="rId2" Type="http://schemas.openxmlformats.org/officeDocument/2006/relationships/slideLayout" Target="../slideLayouts/slideLayout17.xml"/><Relationship Id="rId3" Type="http://schemas.openxmlformats.org/officeDocument/2006/relationships/notesSlide" Target="../notesSlides/notesSlide195.xml"/>
</Relationships>
</file>

<file path=ppt/slides/_rels/slide19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6.xml"/>
</Relationships>
</file>

<file path=ppt/slides/_rels/slide19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7.xml"/>
</Relationships>
</file>

<file path=ppt/slides/_rels/slide19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8.xml"/>
</Relationships>
</file>

<file path=ppt/slides/_rels/slide19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9.xml"/>
</Relationships>
</file>

<file path=ppt/slides/_rels/slide20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0.xml"/>
</Relationships>
</file>

<file path=ppt/slides/_rels/slide20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1.xml"/>
</Relationships>
</file>

<file path=ppt/slides/_rels/slide20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2.xml"/>
</Relationships>
</file>

<file path=ppt/slides/_rels/slide20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3.xml"/>
</Relationships>
</file>

<file path=ppt/slides/_rels/slide20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4.xml"/>
</Relationships>
</file>

<file path=ppt/slides/_rels/slide20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5.xml"/>
</Relationships>
</file>

<file path=ppt/slides/_rels/slide20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6.xml"/>
</Relationships>
</file>

<file path=ppt/slides/_rels/slide20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7.xml"/>
</Relationships>
</file>

<file path=ppt/slides/_rels/slide208.xml.rels><?xml version="1.0" encoding="UTF-8"?>
<Relationships xmlns="http://schemas.openxmlformats.org/package/2006/relationships"><Relationship Id="rId1" Type="http://schemas.openxmlformats.org/officeDocument/2006/relationships/image" Target="../media/image86.png"/><Relationship Id="rId2" Type="http://schemas.openxmlformats.org/officeDocument/2006/relationships/slideLayout" Target="../slideLayouts/slideLayout2.xml"/><Relationship Id="rId3" Type="http://schemas.openxmlformats.org/officeDocument/2006/relationships/notesSlide" Target="../notesSlides/notesSlide208.xml"/>
</Relationships>
</file>

<file path=ppt/slides/_rels/slide209.xml.rels><?xml version="1.0" encoding="UTF-8"?>
<Relationships xmlns="http://schemas.openxmlformats.org/package/2006/relationships"><Relationship Id="rId1" Type="http://schemas.openxmlformats.org/officeDocument/2006/relationships/image" Target="../media/image87.jpeg"/><Relationship Id="rId2" Type="http://schemas.openxmlformats.org/officeDocument/2006/relationships/image" Target="../media/image88.jpeg"/><Relationship Id="rId3" Type="http://schemas.openxmlformats.org/officeDocument/2006/relationships/slideLayout" Target="../slideLayouts/slideLayout2.xml"/><Relationship Id="rId4" Type="http://schemas.openxmlformats.org/officeDocument/2006/relationships/notesSlide" Target="../notesSlides/notesSlide209.xml"/>
</Relationships>
</file>

<file path=ppt/slides/_rels/slide21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0.xml"/>
</Relationships>
</file>

<file path=ppt/slides/_rels/slide21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1.xml"/>
</Relationships>
</file>

<file path=ppt/slides/_rels/slide21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2.xml"/>
</Relationships>
</file>

<file path=ppt/slides/_rels/slide21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3.xml"/>
</Relationships>
</file>

<file path=ppt/slides/_rels/slide21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4.xml"/>
</Relationships>
</file>

<file path=ppt/slides/_rels/slide21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5.xml"/>
</Relationships>
</file>

<file path=ppt/slides/_rels/slide21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6.xml"/>
</Relationships>
</file>

<file path=ppt/slides/_rels/slide21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7.xml"/>
</Relationships>
</file>

<file path=ppt/slides/_rels/slide21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8.xml"/>
</Relationships>
</file>

<file path=ppt/slides/_rels/slide21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9.xml"/>
</Relationships>
</file>

<file path=ppt/slides/_rels/slide22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0.xml"/>
</Relationships>
</file>

<file path=ppt/slides/_rels/slide22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1.xml"/>
</Relationships>
</file>

<file path=ppt/slides/_rels/slide22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2.xml"/>
</Relationships>
</file>

<file path=ppt/slides/_rels/slide223.xml.rels><?xml version="1.0" encoding="UTF-8"?>
<Relationships xmlns="http://schemas.openxmlformats.org/package/2006/relationships"><Relationship Id="rId1" Type="http://schemas.openxmlformats.org/officeDocument/2006/relationships/image" Target="../media/image89.jpeg"/><Relationship Id="rId2" Type="http://schemas.openxmlformats.org/officeDocument/2006/relationships/slideLayout" Target="../slideLayouts/slideLayout17.xml"/><Relationship Id="rId3" Type="http://schemas.openxmlformats.org/officeDocument/2006/relationships/notesSlide" Target="../notesSlides/notesSlide223.xml"/>
</Relationships>
</file>

<file path=ppt/slides/_rels/slide22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4.xml"/>
</Relationships>
</file>

<file path=ppt/slides/_rels/slide22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5.xml"/>
</Relationships>
</file>

<file path=ppt/slides/_rels/slide226.xml.rels><?xml version="1.0" encoding="UTF-8"?>
<Relationships xmlns="http://schemas.openxmlformats.org/package/2006/relationships"><Relationship Id="rId1" Type="http://schemas.openxmlformats.org/officeDocument/2006/relationships/image" Target="../media/image90.png"/><Relationship Id="rId2" Type="http://schemas.openxmlformats.org/officeDocument/2006/relationships/slideLayout" Target="../slideLayouts/slideLayout2.xml"/><Relationship Id="rId3" Type="http://schemas.openxmlformats.org/officeDocument/2006/relationships/notesSlide" Target="../notesSlides/notesSlide226.xml"/>
</Relationships>
</file>

<file path=ppt/slides/_rels/slide22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7.xml"/>
</Relationships>
</file>

<file path=ppt/slides/_rels/slide228.xml.rels><?xml version="1.0" encoding="UTF-8"?>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228.xml"/>
</Relationships>
</file>

<file path=ppt/slides/_rels/slide229.xml.rels><?xml version="1.0" encoding="UTF-8"?>
<Relationships xmlns="http://schemas.openxmlformats.org/package/2006/relationships"><Relationship Id="rId1" Type="http://schemas.openxmlformats.org/officeDocument/2006/relationships/image" Target="../media/image92.png"/><Relationship Id="rId2" Type="http://schemas.openxmlformats.org/officeDocument/2006/relationships/slideLayout" Target="../slideLayouts/slideLayout2.xml"/><Relationship Id="rId3" Type="http://schemas.openxmlformats.org/officeDocument/2006/relationships/notesSlide" Target="../notesSlides/notesSlide229.xml"/>
</Relationships>
</file>

<file path=ppt/slides/_rels/slide23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0.xml"/>
</Relationships>
</file>

<file path=ppt/slides/_rels/slide231.xml.rels><?xml version="1.0" encoding="UTF-8"?>
<Relationships xmlns="http://schemas.openxmlformats.org/package/2006/relationships"><Relationship Id="rId1" Type="http://schemas.openxmlformats.org/officeDocument/2006/relationships/image" Target="../media/image93.png"/><Relationship Id="rId2" Type="http://schemas.openxmlformats.org/officeDocument/2006/relationships/slideLayout" Target="../slideLayouts/slideLayout2.xml"/><Relationship Id="rId3" Type="http://schemas.openxmlformats.org/officeDocument/2006/relationships/notesSlide" Target="../notesSlides/notesSlide231.xml"/>
</Relationships>
</file>

<file path=ppt/slides/_rels/slide232.xml.rels><?xml version="1.0" encoding="UTF-8"?>
<Relationships xmlns="http://schemas.openxmlformats.org/package/2006/relationships"><Relationship Id="rId1" Type="http://schemas.openxmlformats.org/officeDocument/2006/relationships/image" Target="../media/image94.png"/><Relationship Id="rId2" Type="http://schemas.openxmlformats.org/officeDocument/2006/relationships/slideLayout" Target="../slideLayouts/slideLayout2.xml"/><Relationship Id="rId3" Type="http://schemas.openxmlformats.org/officeDocument/2006/relationships/notesSlide" Target="../notesSlides/notesSlide232.xml"/>
</Relationships>
</file>

<file path=ppt/slides/_rels/slide233.xml.rels><?xml version="1.0" encoding="UTF-8"?>
<Relationships xmlns="http://schemas.openxmlformats.org/package/2006/relationships"><Relationship Id="rId1" Type="http://schemas.openxmlformats.org/officeDocument/2006/relationships/image" Target="../media/image95.png"/><Relationship Id="rId2" Type="http://schemas.openxmlformats.org/officeDocument/2006/relationships/slideLayout" Target="../slideLayouts/slideLayout2.xml"/><Relationship Id="rId3" Type="http://schemas.openxmlformats.org/officeDocument/2006/relationships/notesSlide" Target="../notesSlides/notesSlide233.xml"/>
</Relationships>
</file>

<file path=ppt/slides/_rels/slide234.xml.rels><?xml version="1.0" encoding="UTF-8"?>
<Relationships xmlns="http://schemas.openxmlformats.org/package/2006/relationships"><Relationship Id="rId1" Type="http://schemas.openxmlformats.org/officeDocument/2006/relationships/image" Target="../media/image96.png"/><Relationship Id="rId2" Type="http://schemas.openxmlformats.org/officeDocument/2006/relationships/slideLayout" Target="../slideLayouts/slideLayout2.xml"/><Relationship Id="rId3" Type="http://schemas.openxmlformats.org/officeDocument/2006/relationships/notesSlide" Target="../notesSlides/notesSlide234.xml"/>
</Relationships>
</file>

<file path=ppt/slides/_rels/slide23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5.xml"/>
</Relationships>
</file>

<file path=ppt/slides/_rels/slide23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6.xml"/>
</Relationships>
</file>

<file path=ppt/slides/_rels/slide23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7.xml"/>
</Relationships>
</file>

<file path=ppt/slides/_rels/slide23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8.xml"/>
</Relationships>
</file>

<file path=ppt/slides/_rels/slide23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9.xml"/>
</Relationships>
</file>

<file path=ppt/slides/_rels/slide24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0.xml"/>
</Relationships>
</file>

<file path=ppt/slides/_rels/slide241.xml.rels><?xml version="1.0" encoding="UTF-8"?>
<Relationships xmlns="http://schemas.openxmlformats.org/package/2006/relationships"><Relationship Id="rId1" Type="http://schemas.openxmlformats.org/officeDocument/2006/relationships/image" Target="../media/image97.png"/><Relationship Id="rId2" Type="http://schemas.openxmlformats.org/officeDocument/2006/relationships/slideLayout" Target="../slideLayouts/slideLayout2.xml"/><Relationship Id="rId3" Type="http://schemas.openxmlformats.org/officeDocument/2006/relationships/notesSlide" Target="../notesSlides/notesSlide241.xml"/>
</Relationships>
</file>

<file path=ppt/slides/_rels/slide24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2.xml"/>
</Relationships>
</file>

<file path=ppt/slides/_rels/slide243.xml.rels><?xml version="1.0" encoding="UTF-8"?>
<Relationships xmlns="http://schemas.openxmlformats.org/package/2006/relationships"><Relationship Id="rId1" Type="http://schemas.openxmlformats.org/officeDocument/2006/relationships/image" Target="../media/image98.png"/><Relationship Id="rId2" Type="http://schemas.openxmlformats.org/officeDocument/2006/relationships/slideLayout" Target="../slideLayouts/slideLayout2.xml"/><Relationship Id="rId3" Type="http://schemas.openxmlformats.org/officeDocument/2006/relationships/notesSlide" Target="../notesSlides/notesSlide243.xml"/>
</Relationships>
</file>

<file path=ppt/slides/_rels/slide244.xml.rels><?xml version="1.0" encoding="UTF-8"?>
<Relationships xmlns="http://schemas.openxmlformats.org/package/2006/relationships"><Relationship Id="rId1" Type="http://schemas.openxmlformats.org/officeDocument/2006/relationships/image" Target="../media/image99.png"/><Relationship Id="rId2" Type="http://schemas.openxmlformats.org/officeDocument/2006/relationships/slideLayout" Target="../slideLayouts/slideLayout2.xml"/><Relationship Id="rId3" Type="http://schemas.openxmlformats.org/officeDocument/2006/relationships/notesSlide" Target="../notesSlides/notesSlide244.xml"/>
</Relationships>
</file>

<file path=ppt/slides/_rels/slide24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5.xml"/>
</Relationships>
</file>

<file path=ppt/slides/_rels/slide24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6.xml"/>
</Relationships>
</file>

<file path=ppt/slides/_rels/slide247.xml.rels><?xml version="1.0" encoding="UTF-8"?>
<Relationships xmlns="http://schemas.openxmlformats.org/package/2006/relationships"><Relationship Id="rId1" Type="http://schemas.openxmlformats.org/officeDocument/2006/relationships/image" Target="../media/image100.png"/><Relationship Id="rId2" Type="http://schemas.openxmlformats.org/officeDocument/2006/relationships/slideLayout" Target="../slideLayouts/slideLayout2.xml"/><Relationship Id="rId3" Type="http://schemas.openxmlformats.org/officeDocument/2006/relationships/notesSlide" Target="../notesSlides/notesSlide247.xml"/>
</Relationships>
</file>

<file path=ppt/slides/_rels/slide248.xml.rels><?xml version="1.0" encoding="UTF-8"?>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248.xml"/>
</Relationships>
</file>

<file path=ppt/slides/_rels/slide249.xml.rels><?xml version="1.0" encoding="UTF-8"?>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7.xml"/><Relationship Id="rId3" Type="http://schemas.openxmlformats.org/officeDocument/2006/relationships/notesSlide" Target="../notesSlides/notesSlide249.xml"/>
</Relationships>
</file>

<file path=ppt/slides/_rels/slide25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0.xml"/>
</Relationships>
</file>

<file path=ppt/slides/_rels/slide25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1.xml"/>
</Relationships>
</file>

<file path=ppt/slides/_rels/slide25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2.xml"/>
</Relationships>
</file>

<file path=ppt/slides/_rels/slide25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3.xml"/>
</Relationships>
</file>

<file path=ppt/slides/_rels/slide25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4.xml"/>
</Relationships>
</file>

<file path=ppt/slides/_rels/slide25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5.xml"/>
</Relationships>
</file>

<file path=ppt/slides/_rels/slide25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6.xml"/>
</Relationships>
</file>

<file path=ppt/slides/_rels/slide257.xml.rels><?xml version="1.0" encoding="UTF-8"?>
<Relationships xmlns="http://schemas.openxmlformats.org/package/2006/relationships"><Relationship Id="rId1" Type="http://schemas.openxmlformats.org/officeDocument/2006/relationships/image" Target="../media/image102.png"/><Relationship Id="rId2" Type="http://schemas.openxmlformats.org/officeDocument/2006/relationships/slideLayout" Target="../slideLayouts/slideLayout2.xml"/><Relationship Id="rId3" Type="http://schemas.openxmlformats.org/officeDocument/2006/relationships/notesSlide" Target="../notesSlides/notesSlide257.xml"/>
</Relationships>
</file>

<file path=ppt/slides/_rels/slide25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8.xml"/>
</Relationships>
</file>

<file path=ppt/slides/_rels/slide25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9.xml"/>
</Relationships>
</file>

<file path=ppt/slides/_rels/slide26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0.xml"/>
</Relationships>
</file>

<file path=ppt/slides/_rels/slide261.xml.rels><?xml version="1.0" encoding="UTF-8"?>
<Relationships xmlns="http://schemas.openxmlformats.org/package/2006/relationships"><Relationship Id="rId1" Type="http://schemas.openxmlformats.org/officeDocument/2006/relationships/image" Target="../media/image103.png"/><Relationship Id="rId2" Type="http://schemas.openxmlformats.org/officeDocument/2006/relationships/slideLayout" Target="../slideLayouts/slideLayout2.xml"/><Relationship Id="rId3" Type="http://schemas.openxmlformats.org/officeDocument/2006/relationships/notesSlide" Target="../notesSlides/notesSlide261.xml"/>
</Relationships>
</file>

<file path=ppt/slides/_rels/slide26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2.xml"/>
</Relationships>
</file>

<file path=ppt/slides/_rels/slide263.xml.rels><?xml version="1.0" encoding="UTF-8"?>
<Relationships xmlns="http://schemas.openxmlformats.org/package/2006/relationships"><Relationship Id="rId1" Type="http://schemas.openxmlformats.org/officeDocument/2006/relationships/image" Target="../media/image104.png"/><Relationship Id="rId2" Type="http://schemas.openxmlformats.org/officeDocument/2006/relationships/slideLayout" Target="../slideLayouts/slideLayout2.xml"/><Relationship Id="rId3" Type="http://schemas.openxmlformats.org/officeDocument/2006/relationships/notesSlide" Target="../notesSlides/notesSlide263.xml"/>
</Relationships>
</file>

<file path=ppt/slides/_rels/slide264.xml.rels><?xml version="1.0" encoding="UTF-8"?>
<Relationships xmlns="http://schemas.openxmlformats.org/package/2006/relationships"><Relationship Id="rId1" Type="http://schemas.openxmlformats.org/officeDocument/2006/relationships/image" Target="../media/image105.jpeg"/><Relationship Id="rId2" Type="http://schemas.openxmlformats.org/officeDocument/2006/relationships/slideLayout" Target="../slideLayouts/slideLayout17.xml"/><Relationship Id="rId3" Type="http://schemas.openxmlformats.org/officeDocument/2006/relationships/notesSlide" Target="../notesSlides/notesSlide264.xml"/>
</Relationships>
</file>

<file path=ppt/slides/_rels/slide26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5.xml"/>
</Relationships>
</file>

<file path=ppt/slides/_rels/slide266.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66.xml"/>
</Relationships>
</file>

<file path=ppt/slides/_rels/slide267.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67.xml"/>
</Relationships>
</file>

<file path=ppt/slides/_rels/slide268.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68.xml"/>
</Relationships>
</file>

<file path=ppt/slides/_rels/slide269.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69.xml"/>
</Relationships>
</file>

<file path=ppt/slides/_rels/slide270.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70.xml"/>
</Relationships>
</file>

<file path=ppt/slides/_rels/slide271.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71.xml"/>
</Relationships>
</file>

<file path=ppt/slides/_rels/slide272.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72.xml"/>
</Relationships>
</file>

<file path=ppt/slides/_rels/slide273.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73.xml"/>
</Relationships>
</file>

<file path=ppt/slides/_rels/slide274.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74.xml"/>
</Relationships>
</file>

<file path=ppt/slides/_rels/slide275.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75.xml"/>
</Relationships>
</file>

<file path=ppt/slides/_rels/slide276.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76.xml"/>
</Relationships>
</file>

<file path=ppt/slides/_rels/slide277.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77.xml"/>
</Relationships>
</file>

<file path=ppt/slides/_rels/slide278.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78.xml"/>
</Relationships>
</file>

<file path=ppt/slides/_rels/slide279.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79.xml"/>
</Relationships>
</file>

<file path=ppt/slides/_rels/slide280.xml.rels><?xml version="1.0" encoding="UTF-8"?>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280.xml"/>
</Relationships>
</file>

<file path=ppt/slides/_rels/slide281.xml.rels><?xml version="1.0" encoding="UTF-8"?>
<Relationships xmlns="http://schemas.openxmlformats.org/package/2006/relationships"><Relationship Id="rId1" Type="http://schemas.openxmlformats.org/officeDocument/2006/relationships/image" Target="../media/image106.jpeg"/><Relationship Id="rId2" Type="http://schemas.openxmlformats.org/officeDocument/2006/relationships/slideLayout" Target="../slideLayouts/slideLayout17.xml"/><Relationship Id="rId3" Type="http://schemas.openxmlformats.org/officeDocument/2006/relationships/notesSlide" Target="../notesSlides/notesSlide281.xml"/>
</Relationships>
</file>

<file path=ppt/slides/_rels/slide28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2.xml"/>
</Relationships>
</file>

<file path=ppt/slides/_rels/slide283.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83.xml"/>
</Relationships>
</file>

<file path=ppt/slides/_rels/slide284.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84.xml"/>
</Relationships>
</file>

<file path=ppt/slides/_rels/slide285.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85.xml"/>
</Relationships>
</file>

<file path=ppt/slides/_rels/slide286.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86.xml"/>
</Relationships>
</file>

<file path=ppt/slides/_rels/slide287.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87.xml"/>
</Relationships>
</file>

<file path=ppt/slides/_rels/slide288.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88.xml"/>
</Relationships>
</file>

<file path=ppt/slides/_rels/slide289.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89.xml"/>
</Relationships>
</file>

<file path=ppt/slides/_rels/slide290.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90.xml"/>
</Relationships>
</file>

<file path=ppt/slides/_rels/slide291.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91.xml"/>
</Relationships>
</file>

<file path=ppt/slides/_rels/slide292.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92.xml"/>
</Relationships>
</file>

<file path=ppt/slides/_rels/slide293.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93.xml"/>
</Relationships>
</file>

<file path=ppt/slides/_rels/slide294.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94.xml"/>
</Relationships>
</file>

<file path=ppt/slides/_rels/slide295.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95.xml"/>
</Relationships>
</file>

<file path=ppt/slides/_rels/slide296.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96.xml"/>
</Relationships>
</file>

<file path=ppt/slides/_rels/slide297.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97.xml"/>
</Relationships>
</file>

<file path=ppt/slides/_rels/slide298.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98.xml"/>
</Relationships>
</file>

<file path=ppt/slides/_rels/slide299.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99.xml"/>
</Relationships>
</file>

<file path=ppt/slides/_rels/slide300.xml.rels><?xml version="1.0" encoding="UTF-8"?>
<Relationships xmlns="http://schemas.openxmlformats.org/package/2006/relationships"><Relationship Id="rId1" Type="http://schemas.openxmlformats.org/officeDocument/2006/relationships/slideLayout" Target="../slideLayouts/slideLayout28.xml"/>
</Relationships>
</file>

<file path=ppt/slides/_rels/slide301.xml.rels><?xml version="1.0" encoding="UTF-8"?>
<Relationships xmlns="http://schemas.openxmlformats.org/package/2006/relationships"><Relationship Id="rId1" Type="http://schemas.openxmlformats.org/officeDocument/2006/relationships/slideLayout" Target="../slideLayouts/slideLayout28.xml"/>
</Relationships>
</file>

<file path=ppt/slides/_rels/slide302.xml.rels><?xml version="1.0" encoding="UTF-8"?>
<Relationships xmlns="http://schemas.openxmlformats.org/package/2006/relationships"><Relationship Id="rId1" Type="http://schemas.openxmlformats.org/officeDocument/2006/relationships/slideLayout" Target="../slideLayouts/slideLayout28.xml"/>
</Relationships>
</file>

<file path=ppt/slides/_rels/slide303.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303.xml"/>
</Relationships>
</file>

<file path=ppt/slides/_rels/slide304.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304.xml"/>
</Relationships>
</file>

<file path=ppt/slides/_rels/slide305.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305.xml"/>
</Relationships>
</file>

<file path=ppt/slides/_rels/slide306.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306.xml"/>
</Relationships>
</file>

<file path=ppt/slides/_rels/slide307.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307.xml"/>
</Relationships>
</file>

<file path=ppt/slides/_rels/slide308.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308.xml"/>
</Relationships>
</file>

<file path=ppt/slides/_rels/slide309.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309.xml"/>
</Relationships>
</file>

<file path=ppt/slides/_rels/slide310.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310.xml"/>
</Relationships>
</file>

<file path=ppt/slides/_rels/slide311.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311.xml"/>
</Relationships>
</file>

<file path=ppt/slides/_rels/slide312.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312.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1" name="TextShape 1"/>
          <p:cNvSpPr txBox="1"/>
          <p:nvPr/>
        </p:nvSpPr>
        <p:spPr>
          <a:xfrm>
            <a:off x="685800" y="357120"/>
            <a:ext cx="7772040" cy="4142880"/>
          </a:xfrm>
          <a:prstGeom prst="rect">
            <a:avLst/>
          </a:prstGeom>
          <a:solidFill>
            <a:srgbClr val="1a1a1b"/>
          </a:solidFill>
          <a:ln>
            <a:noFill/>
          </a:ln>
        </p:spPr>
        <p:txBody>
          <a:bodyPr lIns="45720" rIns="45720" tIns="0" bIns="0" anchor="b">
            <a:normAutofit/>
          </a:bodyPr>
          <a:p>
            <a:pPr algn="ctr">
              <a:lnSpc>
                <a:spcPct val="100000"/>
              </a:lnSpc>
            </a:pPr>
            <a:r>
              <a:rPr b="1" lang="el-GR" sz="7200" spc="-1" strike="noStrike" u="sng" cap="all">
                <a:solidFill>
                  <a:srgbClr val="000000"/>
                </a:solidFill>
                <a:uFill>
                  <a:solidFill>
                    <a:srgbClr val="ffffff"/>
                  </a:solidFill>
                </a:uFill>
                <a:latin typeface="Arial"/>
              </a:rPr>
              <a:t>ΑΤΜΟΣΤΡΟΒΙΛΟΙ</a:t>
            </a:r>
            <a:endParaRPr b="0" lang="el-GR" sz="7200" spc="-1" strike="noStrike">
              <a:solidFill>
                <a:srgbClr val="ffffff"/>
              </a:solidFill>
              <a:uFill>
                <a:solidFill>
                  <a:srgbClr val="ffffff"/>
                </a:solidFill>
              </a:uFill>
              <a:latin typeface="Book Antiqua"/>
            </a:endParaRPr>
          </a:p>
        </p:txBody>
      </p:sp>
      <p:sp>
        <p:nvSpPr>
          <p:cNvPr id="212" name="TextShape 2"/>
          <p:cNvSpPr txBox="1"/>
          <p:nvPr/>
        </p:nvSpPr>
        <p:spPr>
          <a:xfrm>
            <a:off x="642960" y="4714920"/>
            <a:ext cx="7786440" cy="1856880"/>
          </a:xfrm>
          <a:prstGeom prst="rect">
            <a:avLst/>
          </a:prstGeom>
          <a:solidFill>
            <a:srgbClr val="7030a0"/>
          </a:solidFill>
          <a:ln>
            <a:noFill/>
          </a:ln>
        </p:spPr>
        <p:txBody>
          <a:bodyPr lIns="90000" rIns="90000" tIns="45000" bIns="45000" anchor="ctr"/>
          <a:p>
            <a:pPr algn="ctr">
              <a:lnSpc>
                <a:spcPct val="100000"/>
              </a:lnSpc>
            </a:pPr>
            <a:r>
              <a:rPr b="1" lang="el-GR" sz="7200" spc="-1" strike="noStrike" u="sng">
                <a:solidFill>
                  <a:srgbClr val="000000"/>
                </a:solidFill>
                <a:uFill>
                  <a:solidFill>
                    <a:srgbClr val="ffffff"/>
                  </a:solidFill>
                </a:uFill>
                <a:latin typeface="Arial"/>
              </a:rPr>
              <a:t>ΕΞΑΜΗΝΟ - Δ</a:t>
            </a:r>
            <a:endParaRPr b="0" lang="el-GR" sz="7200" spc="-1" strike="noStrike">
              <a:solidFill>
                <a:srgbClr val="000000"/>
              </a:solidFill>
              <a:uFill>
                <a:solidFill>
                  <a:srgbClr val="ffffff"/>
                </a:solidFill>
              </a:uFill>
              <a:latin typeface="Arial"/>
            </a:endParaRPr>
          </a:p>
        </p:txBody>
      </p:sp>
    </p:spTree>
  </p:cSld>
  <p:timing>
    <p:tnLst>
      <p:par>
        <p:cTn id="1" dur="indefinite" restart="never" nodeType="tmRoot">
          <p:childTnLst>
            <p:seq>
              <p:cTn id="2"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3" name="TextShape 1"/>
          <p:cNvSpPr txBox="1"/>
          <p:nvPr/>
        </p:nvSpPr>
        <p:spPr>
          <a:xfrm>
            <a:off x="285840" y="2357280"/>
            <a:ext cx="8500680" cy="2285640"/>
          </a:xfrm>
          <a:prstGeom prst="rect">
            <a:avLst/>
          </a:prstGeom>
          <a:blipFill>
            <a:blip r:embed="rId1"/>
            <a:tile/>
          </a:blipFill>
          <a:ln>
            <a:noFill/>
          </a:ln>
        </p:spPr>
        <p:txBody>
          <a:bodyPr lIns="90000" rIns="90000" tIns="45000" bIns="45000" anchor="ctr"/>
          <a:p>
            <a:pPr algn="ctr">
              <a:lnSpc>
                <a:spcPct val="100000"/>
              </a:lnSpc>
            </a:pPr>
            <a:br/>
            <a:r>
              <a:rPr b="1" lang="el-GR" sz="6600" spc="-1" strike="noStrike" u="sng">
                <a:solidFill>
                  <a:srgbClr val="000000"/>
                </a:solidFill>
                <a:uFill>
                  <a:solidFill>
                    <a:srgbClr val="ffffff"/>
                  </a:solidFill>
                </a:uFill>
                <a:latin typeface="Arial"/>
              </a:rPr>
              <a:t>ΚΕΦΑΛΑΙΟ ΔΕΚΑΤΟ</a:t>
            </a:r>
            <a:br/>
            <a:endParaRPr b="0" lang="el-GR" sz="6600" spc="-1" strike="noStrike">
              <a:solidFill>
                <a:srgbClr val="ffffff"/>
              </a:solidFill>
              <a:uFill>
                <a:solidFill>
                  <a:srgbClr val="ffffff"/>
                </a:solidFill>
              </a:uFill>
              <a:latin typeface="Book Antiqua"/>
            </a:endParaRPr>
          </a:p>
        </p:txBody>
      </p:sp>
    </p:spTree>
  </p:cSld>
  <p:timing>
    <p:tnLst>
      <p:par>
        <p:cTn id="3" dur="indefinite" restart="never" nodeType="tmRoot">
          <p:childTnLst>
            <p:seq>
              <p:cTn id="4"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4" name="TextShape 1"/>
          <p:cNvSpPr txBox="1"/>
          <p:nvPr/>
        </p:nvSpPr>
        <p:spPr>
          <a:xfrm>
            <a:off x="285840" y="214200"/>
            <a:ext cx="8572320" cy="713880"/>
          </a:xfrm>
          <a:prstGeom prst="rect">
            <a:avLst/>
          </a:prstGeom>
          <a:solidFill>
            <a:srgbClr val="7030a0"/>
          </a:solidFill>
          <a:ln>
            <a:noFill/>
          </a:ln>
        </p:spPr>
        <p:txBody>
          <a:bodyPr lIns="45720" rIns="45720" tIns="0" bIns="0" anchor="b">
            <a:normAutofit/>
          </a:bodyPr>
          <a:p>
            <a:pPr algn="ctr">
              <a:lnSpc>
                <a:spcPct val="100000"/>
              </a:lnSpc>
            </a:pPr>
            <a:r>
              <a:rPr b="1" lang="el-GR" sz="2400" spc="-1" strike="noStrike" u="sng" cap="all">
                <a:solidFill>
                  <a:srgbClr val="000000"/>
                </a:solidFill>
                <a:uFill>
                  <a:solidFill>
                    <a:srgbClr val="ffffff"/>
                  </a:solidFill>
                </a:uFill>
                <a:latin typeface="Arial Black"/>
              </a:rPr>
              <a:t>ΓΕΝΙΚΑ</a:t>
            </a:r>
            <a:endParaRPr b="0" lang="el-GR" sz="2400" spc="-1" strike="noStrike">
              <a:solidFill>
                <a:srgbClr val="ffffff"/>
              </a:solidFill>
              <a:uFill>
                <a:solidFill>
                  <a:srgbClr val="ffffff"/>
                </a:solidFill>
              </a:uFill>
              <a:latin typeface="Book Antiqua"/>
            </a:endParaRPr>
          </a:p>
        </p:txBody>
      </p:sp>
      <p:sp>
        <p:nvSpPr>
          <p:cNvPr id="215" name="TextShape 2"/>
          <p:cNvSpPr txBox="1"/>
          <p:nvPr/>
        </p:nvSpPr>
        <p:spPr>
          <a:xfrm>
            <a:off x="285840" y="1143000"/>
            <a:ext cx="8572320" cy="5428800"/>
          </a:xfrm>
          <a:prstGeom prst="rect">
            <a:avLst/>
          </a:prstGeom>
          <a:noFill/>
          <a:ln>
            <a:noFill/>
          </a:ln>
        </p:spPr>
        <p:txBody>
          <a:bodyPr lIns="90000" rIns="90000" tIns="45000" bIns="45000">
            <a:normAutofit/>
          </a:bodyPr>
          <a:p>
            <a:pPr>
              <a:lnSpc>
                <a:spcPct val="100000"/>
              </a:lnSpc>
              <a:spcBef>
                <a:spcPts val="561"/>
              </a:spcBef>
              <a:buClr>
                <a:srgbClr val="ff0000"/>
              </a:buClr>
              <a:buSzPct val="65000"/>
              <a:buFont typeface="Wingdings" charset="2"/>
              <a:buChar char=""/>
            </a:pPr>
            <a:r>
              <a:rPr b="1" lang="el-GR" sz="2800" spc="-1" strike="noStrike">
                <a:solidFill>
                  <a:srgbClr val="ffffff"/>
                </a:solidFill>
                <a:uFill>
                  <a:solidFill>
                    <a:srgbClr val="ffffff"/>
                  </a:solidFill>
                </a:uFill>
                <a:latin typeface="Arial Black"/>
              </a:rPr>
              <a:t>Ο ΑΤΜΟΣΤΡΟΒΙΛΟΣ ΕΙΝΑΙ ΜΗΧΑΝΗ ΕΞΩΤΕΡΙΚΗΣ ΚΑΥΣΕΩΣ.</a:t>
            </a:r>
            <a:endParaRPr b="0" lang="el-GR" sz="2800" spc="-1" strike="noStrike">
              <a:solidFill>
                <a:srgbClr val="000000"/>
              </a:solidFill>
              <a:uFill>
                <a:solidFill>
                  <a:srgbClr val="ffffff"/>
                </a:solidFill>
              </a:uFill>
              <a:latin typeface="Arial"/>
            </a:endParaRPr>
          </a:p>
          <a:p>
            <a:pPr>
              <a:lnSpc>
                <a:spcPct val="100000"/>
              </a:lnSpc>
              <a:spcBef>
                <a:spcPts val="561"/>
              </a:spcBef>
            </a:pPr>
            <a:endParaRPr b="0" lang="el-GR" sz="2800" spc="-1" strike="noStrike">
              <a:solidFill>
                <a:srgbClr val="000000"/>
              </a:solidFill>
              <a:uFill>
                <a:solidFill>
                  <a:srgbClr val="ffffff"/>
                </a:solidFill>
              </a:uFill>
              <a:latin typeface="Arial"/>
            </a:endParaRPr>
          </a:p>
          <a:p>
            <a:pPr>
              <a:lnSpc>
                <a:spcPct val="100000"/>
              </a:lnSpc>
              <a:spcBef>
                <a:spcPts val="561"/>
              </a:spcBef>
              <a:buClr>
                <a:srgbClr val="ff0000"/>
              </a:buClr>
              <a:buSzPct val="65000"/>
              <a:buFont typeface="Wingdings" charset="2"/>
              <a:buChar char=""/>
            </a:pPr>
            <a:r>
              <a:rPr b="1" lang="el-GR" sz="2800" spc="-1" strike="noStrike">
                <a:solidFill>
                  <a:srgbClr val="ffffff"/>
                </a:solidFill>
                <a:uFill>
                  <a:solidFill>
                    <a:srgbClr val="ffffff"/>
                  </a:solidFill>
                </a:uFill>
                <a:latin typeface="Arial Black"/>
              </a:rPr>
              <a:t>ΣΤΗΝ ΟΠΟΙΑ ΩΣ ΕΡΓΑΖΟΜΕΝΗ ΟΥΣΙΑ ΧΡΗΣΙΜΟΠΟΙΕΙΤΑΙ ΤΟ ΝΕΡΟ-ΑΤΜΟΣ.</a:t>
            </a:r>
            <a:endParaRPr b="0" lang="el-GR" sz="2800" spc="-1" strike="noStrike">
              <a:solidFill>
                <a:srgbClr val="000000"/>
              </a:solidFill>
              <a:uFill>
                <a:solidFill>
                  <a:srgbClr val="ffffff"/>
                </a:solidFill>
              </a:uFill>
              <a:latin typeface="Arial"/>
            </a:endParaRPr>
          </a:p>
          <a:p>
            <a:pPr>
              <a:lnSpc>
                <a:spcPct val="100000"/>
              </a:lnSpc>
              <a:spcBef>
                <a:spcPts val="561"/>
              </a:spcBef>
            </a:pPr>
            <a:endParaRPr b="0" lang="el-GR" sz="2800" spc="-1" strike="noStrike">
              <a:solidFill>
                <a:srgbClr val="000000"/>
              </a:solidFill>
              <a:uFill>
                <a:solidFill>
                  <a:srgbClr val="ffffff"/>
                </a:solidFill>
              </a:uFill>
              <a:latin typeface="Arial"/>
            </a:endParaRPr>
          </a:p>
          <a:p>
            <a:pPr>
              <a:lnSpc>
                <a:spcPct val="100000"/>
              </a:lnSpc>
              <a:spcBef>
                <a:spcPts val="561"/>
              </a:spcBef>
              <a:buClr>
                <a:srgbClr val="ff0000"/>
              </a:buClr>
              <a:buSzPct val="65000"/>
              <a:buFont typeface="Wingdings" charset="2"/>
              <a:buChar char=""/>
            </a:pPr>
            <a:r>
              <a:rPr b="1" lang="el-GR" sz="2800" spc="-1" strike="noStrike">
                <a:solidFill>
                  <a:srgbClr val="ffffff"/>
                </a:solidFill>
                <a:uFill>
                  <a:solidFill>
                    <a:srgbClr val="ffffff"/>
                  </a:solidFill>
                </a:uFill>
                <a:latin typeface="Arial Black"/>
              </a:rPr>
              <a:t>ΠΟΥ ΟΠΩΣ ΓΝΩΡΙΖΟΥΜΕ ΥΠΟΒΑΛΛΕΤΑΙ ΣΕ ΠΡΟΚΑΘΟΡΙΣΜΕΝΕΣ ΜΕΤΑΒΟΛΕΣ ΓΙΑ ΤΗΝ ΠΡΑΓΜΑΤΟΠΟΙΗΣΗ ΤΟΥ ΚΥΚΛΟΥ ΛΕΙΤΟΥΡΓΙΑΣ ΤΟΥ.</a:t>
            </a:r>
            <a:endParaRPr b="0" lang="el-GR" sz="2800" spc="-1" strike="noStrike">
              <a:solidFill>
                <a:srgbClr val="000000"/>
              </a:solidFill>
              <a:uFill>
                <a:solidFill>
                  <a:srgbClr val="ffffff"/>
                </a:solidFill>
              </a:uFill>
              <a:latin typeface="Arial"/>
            </a:endParaRPr>
          </a:p>
        </p:txBody>
      </p:sp>
    </p:spTree>
  </p:cSld>
  <p:timing>
    <p:tnLst>
      <p:par>
        <p:cTn id="5" dur="indefinite" restart="never" nodeType="tmRoot">
          <p:childTnLst>
            <p:seq>
              <p:cTn id="6" nodeType="mainSeq"/>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6" name="TextShape 1"/>
          <p:cNvSpPr txBox="1"/>
          <p:nvPr/>
        </p:nvSpPr>
        <p:spPr>
          <a:xfrm>
            <a:off x="285840" y="214200"/>
            <a:ext cx="8572320" cy="713880"/>
          </a:xfrm>
          <a:prstGeom prst="rect">
            <a:avLst/>
          </a:prstGeom>
          <a:solidFill>
            <a:srgbClr val="7030a0"/>
          </a:solidFill>
          <a:ln>
            <a:noFill/>
          </a:ln>
        </p:spPr>
        <p:txBody>
          <a:bodyPr lIns="45720" rIns="45720" tIns="0" bIns="0" anchor="b">
            <a:normAutofit/>
          </a:bodyPr>
          <a:p>
            <a:pPr algn="ctr">
              <a:lnSpc>
                <a:spcPct val="100000"/>
              </a:lnSpc>
            </a:pPr>
            <a:r>
              <a:rPr b="1" lang="el-GR" sz="2400" spc="-1" strike="noStrike" u="sng" cap="all">
                <a:solidFill>
                  <a:srgbClr val="000000"/>
                </a:solidFill>
                <a:uFill>
                  <a:solidFill>
                    <a:srgbClr val="ffffff"/>
                  </a:solidFill>
                </a:uFill>
                <a:latin typeface="Arial Black"/>
              </a:rPr>
              <a:t>ΓΕΝΙΚΑ</a:t>
            </a:r>
            <a:endParaRPr b="0" lang="el-GR" sz="2400" spc="-1" strike="noStrike">
              <a:solidFill>
                <a:srgbClr val="ffffff"/>
              </a:solidFill>
              <a:uFill>
                <a:solidFill>
                  <a:srgbClr val="ffffff"/>
                </a:solidFill>
              </a:uFill>
              <a:latin typeface="Book Antiqua"/>
            </a:endParaRPr>
          </a:p>
        </p:txBody>
      </p:sp>
      <p:sp>
        <p:nvSpPr>
          <p:cNvPr id="217" name="TextShape 2"/>
          <p:cNvSpPr txBox="1"/>
          <p:nvPr/>
        </p:nvSpPr>
        <p:spPr>
          <a:xfrm>
            <a:off x="285840" y="1143000"/>
            <a:ext cx="8572320" cy="5428800"/>
          </a:xfrm>
          <a:prstGeom prst="rect">
            <a:avLst/>
          </a:prstGeom>
          <a:noFill/>
          <a:ln>
            <a:noFill/>
          </a:ln>
        </p:spPr>
        <p:txBody>
          <a:bodyPr lIns="90000" rIns="90000" tIns="45000" bIns="45000">
            <a:normAutofit/>
          </a:bodyPr>
          <a:p>
            <a:pPr marL="180000" indent="-179640">
              <a:lnSpc>
                <a:spcPct val="100000"/>
              </a:lnSpc>
              <a:spcBef>
                <a:spcPts val="479"/>
              </a:spcBef>
              <a:buClr>
                <a:srgbClr val="ff0000"/>
              </a:buClr>
              <a:buSzPct val="65000"/>
              <a:buFont typeface="Wingdings" charset="2"/>
              <a:buChar char=""/>
            </a:pPr>
            <a:r>
              <a:rPr b="1" lang="el-GR" sz="2400" spc="-1" strike="noStrike">
                <a:solidFill>
                  <a:srgbClr val="ffffff"/>
                </a:solidFill>
                <a:uFill>
                  <a:solidFill>
                    <a:srgbClr val="ffffff"/>
                  </a:solidFill>
                </a:uFill>
                <a:latin typeface="Arial Black"/>
              </a:rPr>
              <a:t>Ο ΑΤΜΟΣΤΡΟΒΙΛΟΣ (</a:t>
            </a:r>
            <a:r>
              <a:rPr b="1" lang="el-GR" sz="2400" spc="-1" strike="noStrike">
                <a:solidFill>
                  <a:srgbClr val="ff0000"/>
                </a:solidFill>
                <a:uFill>
                  <a:solidFill>
                    <a:srgbClr val="ffffff"/>
                  </a:solidFill>
                </a:uFill>
                <a:latin typeface="Arial Black"/>
              </a:rPr>
              <a:t>ΤΟΥΡΜΠΙΝΑ</a:t>
            </a:r>
            <a:r>
              <a:rPr b="1" lang="el-GR" sz="2400" spc="-1" strike="noStrike">
                <a:solidFill>
                  <a:srgbClr val="ffffff"/>
                </a:solidFill>
                <a:uFill>
                  <a:solidFill>
                    <a:srgbClr val="ffffff"/>
                  </a:solidFill>
                </a:uFill>
                <a:latin typeface="Arial Black"/>
              </a:rPr>
              <a:t>)</a:t>
            </a:r>
            <a:r>
              <a:rPr b="1" lang="el-GR" sz="2400" spc="-1" strike="noStrike">
                <a:solidFill>
                  <a:srgbClr val="002060"/>
                </a:solidFill>
                <a:uFill>
                  <a:solidFill>
                    <a:srgbClr val="ffffff"/>
                  </a:solidFill>
                </a:uFill>
                <a:latin typeface="Arial Black"/>
              </a:rPr>
              <a:t> </a:t>
            </a:r>
            <a:r>
              <a:rPr b="1" lang="el-GR" sz="2400" spc="-1" strike="noStrike">
                <a:solidFill>
                  <a:srgbClr val="ffffff"/>
                </a:solidFill>
                <a:uFill>
                  <a:solidFill>
                    <a:srgbClr val="ffffff"/>
                  </a:solidFill>
                </a:uFill>
                <a:latin typeface="Arial Black"/>
              </a:rPr>
              <a:t>ΧΑΡΑΚΤΗΡΙΖΕΤΑΙ ΩΣ ΠΕΡΙΣΤΡΟΦΙΚΗ ΑΤΜΟΜΗΧΑΝΗ ΑΠΟ ΤΗΝ ΚΙΝΗΣΗ ΤΟΥ ΒΑΣΙΚΟΥ ΜΕΡΟΥΣ ΤΟΥ, ΠΟΥ ΕΙΝΑΙ ΤΟ </a:t>
            </a:r>
            <a:r>
              <a:rPr b="1" lang="el-GR" sz="2400" spc="-1" strike="noStrike">
                <a:solidFill>
                  <a:srgbClr val="ff0000"/>
                </a:solidFill>
                <a:uFill>
                  <a:solidFill>
                    <a:srgbClr val="ffffff"/>
                  </a:solidFill>
                </a:uFill>
                <a:latin typeface="Arial Black"/>
              </a:rPr>
              <a:t>ΣΤΡΟΦΕΙΟ</a:t>
            </a:r>
            <a:r>
              <a:rPr b="1" lang="el-GR" sz="2400" spc="-1" strike="noStrike">
                <a:solidFill>
                  <a:srgbClr val="002060"/>
                </a:solidFill>
                <a:uFill>
                  <a:solidFill>
                    <a:srgbClr val="ffffff"/>
                  </a:solidFill>
                </a:uFill>
                <a:latin typeface="Arial Black"/>
              </a:rPr>
              <a:t>.</a:t>
            </a:r>
            <a:endParaRPr b="0" lang="el-GR" sz="2400" spc="-1" strike="noStrike">
              <a:solidFill>
                <a:srgbClr val="000000"/>
              </a:solidFill>
              <a:uFill>
                <a:solidFill>
                  <a:srgbClr val="ffffff"/>
                </a:solidFill>
              </a:uFill>
              <a:latin typeface="Arial"/>
            </a:endParaRPr>
          </a:p>
          <a:p>
            <a:pPr>
              <a:lnSpc>
                <a:spcPct val="100000"/>
              </a:lnSpc>
              <a:spcBef>
                <a:spcPts val="479"/>
              </a:spcBef>
            </a:pPr>
            <a:endParaRPr b="0" lang="el-GR" sz="2400" spc="-1" strike="noStrike">
              <a:solidFill>
                <a:srgbClr val="000000"/>
              </a:solidFill>
              <a:uFill>
                <a:solidFill>
                  <a:srgbClr val="ffffff"/>
                </a:solidFill>
              </a:uFill>
              <a:latin typeface="Arial"/>
            </a:endParaRPr>
          </a:p>
          <a:p>
            <a:pPr marL="180000" indent="-179640">
              <a:lnSpc>
                <a:spcPct val="100000"/>
              </a:lnSpc>
              <a:spcBef>
                <a:spcPts val="479"/>
              </a:spcBef>
              <a:buClr>
                <a:srgbClr val="ff0000"/>
              </a:buClr>
              <a:buSzPct val="65000"/>
              <a:buFont typeface="Wingdings" charset="2"/>
              <a:buChar char=""/>
            </a:pPr>
            <a:r>
              <a:rPr b="1" lang="el-GR" sz="2400" spc="-1" strike="noStrike">
                <a:solidFill>
                  <a:srgbClr val="ffffff"/>
                </a:solidFill>
                <a:uFill>
                  <a:solidFill>
                    <a:srgbClr val="ffffff"/>
                  </a:solidFill>
                </a:uFill>
                <a:latin typeface="Arial Black"/>
              </a:rPr>
              <a:t>Η ΕΚΜΕΤΑΛΛΕΥΣΗ ΤΗΣ ΕΝΕΡΓΕΙΑΣ ΤΟΥ ΑΤΜΟΥ ΑΠΟ ΤΟΝ ΑΤΜΟΣΤΡΟΒΙΛΟ ΕΙΝΑΙ ΑΠΟΔΟΤΙΚΟΤΕΡΗ ΑΠ' ΟΣΟ ΣΤΗΝ ΠΑΛΙΝΔΡΟΜΙΚΗ ΑΤΜΟΜΗΧΑΝΗ ΚΑΙ ΑΥΤΟ ΟΦΕΙΛΕΤΑΙ ΣΤΗ ΧΡΗΣΗ ΥΨΗΛΟΤΕΡΩΝ ΠΙΕΣΕΩΝ, ΥΨΗΛΟΥ ΚΕΝΟΥ ΚΑΙ ΜΕΓΑΛΥΤΕΡΗΣ ΕΚΤΟΝΩΣΕΩΣ.</a:t>
            </a:r>
            <a:endParaRPr b="0" lang="el-GR" sz="2400" spc="-1" strike="noStrike">
              <a:solidFill>
                <a:srgbClr val="000000"/>
              </a:solidFill>
              <a:uFill>
                <a:solidFill>
                  <a:srgbClr val="ffffff"/>
                </a:solidFill>
              </a:uFill>
              <a:latin typeface="Arial"/>
            </a:endParaRPr>
          </a:p>
        </p:txBody>
      </p:sp>
    </p:spTree>
  </p:cSld>
  <p:timing>
    <p:tnLst>
      <p:par>
        <p:cTn id="7" dur="indefinite" restart="never" nodeType="tmRoot">
          <p:childTnLst>
            <p:seq>
              <p:cTn id="8" nodeType="mainSeq"/>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8" name="TextShape 1"/>
          <p:cNvSpPr txBox="1"/>
          <p:nvPr/>
        </p:nvSpPr>
        <p:spPr>
          <a:xfrm>
            <a:off x="285840" y="214200"/>
            <a:ext cx="8572320" cy="713880"/>
          </a:xfrm>
          <a:prstGeom prst="rect">
            <a:avLst/>
          </a:prstGeom>
          <a:solidFill>
            <a:srgbClr val="7030a0"/>
          </a:solidFill>
          <a:ln>
            <a:noFill/>
          </a:ln>
        </p:spPr>
        <p:txBody>
          <a:bodyPr lIns="45720" rIns="45720" tIns="0" bIns="0" anchor="b">
            <a:normAutofit/>
          </a:bodyPr>
          <a:p>
            <a:pPr algn="ctr">
              <a:lnSpc>
                <a:spcPct val="100000"/>
              </a:lnSpc>
            </a:pPr>
            <a:r>
              <a:rPr b="1" lang="el-GR" sz="2400" spc="-1" strike="noStrike" cap="all">
                <a:solidFill>
                  <a:srgbClr val="000000"/>
                </a:solidFill>
                <a:uFill>
                  <a:solidFill>
                    <a:srgbClr val="ffffff"/>
                  </a:solidFill>
                </a:uFill>
                <a:latin typeface="Arial Black"/>
              </a:rPr>
              <a:t> </a:t>
            </a:r>
            <a:r>
              <a:rPr b="1" lang="el-GR" sz="2400" spc="-1" strike="noStrike" u="sng" cap="all">
                <a:solidFill>
                  <a:srgbClr val="000000"/>
                </a:solidFill>
                <a:uFill>
                  <a:solidFill>
                    <a:srgbClr val="ffffff"/>
                  </a:solidFill>
                </a:uFill>
                <a:latin typeface="Arial Black"/>
              </a:rPr>
              <a:t>Η ΕΝΝΟΙΑ ΤΗΣ ΔΡΑΣΕΩΣ ΚΑΙ ΑΝΤΙΔΡΑΣΕΩΣ ΣΤΟΥΣ ΑΤΜΟΣΤΡΟΒΙΛΟΥΣ</a:t>
            </a:r>
            <a:endParaRPr b="0" lang="el-GR" sz="2400" spc="-1" strike="noStrike">
              <a:solidFill>
                <a:srgbClr val="ffffff"/>
              </a:solidFill>
              <a:uFill>
                <a:solidFill>
                  <a:srgbClr val="ffffff"/>
                </a:solidFill>
              </a:uFill>
              <a:latin typeface="Book Antiqua"/>
            </a:endParaRPr>
          </a:p>
        </p:txBody>
      </p:sp>
      <p:sp>
        <p:nvSpPr>
          <p:cNvPr id="219" name="TextShape 2"/>
          <p:cNvSpPr txBox="1"/>
          <p:nvPr/>
        </p:nvSpPr>
        <p:spPr>
          <a:xfrm>
            <a:off x="285840" y="1143000"/>
            <a:ext cx="8572320" cy="5428800"/>
          </a:xfrm>
          <a:prstGeom prst="rect">
            <a:avLst/>
          </a:prstGeom>
          <a:noFill/>
          <a:ln>
            <a:noFill/>
          </a:ln>
        </p:spPr>
        <p:txBody>
          <a:bodyPr lIns="90000" rIns="90000" tIns="45000" bIns="45000">
            <a:normAutofit/>
          </a:bodyPr>
          <a:p>
            <a:pPr>
              <a:lnSpc>
                <a:spcPct val="100000"/>
              </a:lnSpc>
              <a:spcBef>
                <a:spcPts val="479"/>
              </a:spcBef>
            </a:pPr>
            <a:endParaRPr b="0" lang="el-GR" sz="3200" spc="-1" strike="noStrike">
              <a:solidFill>
                <a:srgbClr val="000000"/>
              </a:solidFill>
              <a:uFill>
                <a:solidFill>
                  <a:srgbClr val="ffffff"/>
                </a:solidFill>
              </a:uFill>
              <a:latin typeface="Arial"/>
            </a:endParaRPr>
          </a:p>
          <a:p>
            <a:pPr>
              <a:lnSpc>
                <a:spcPct val="100000"/>
              </a:lnSpc>
              <a:spcBef>
                <a:spcPts val="479"/>
              </a:spcBef>
            </a:pPr>
            <a:endParaRPr b="0" lang="el-GR" sz="32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Arial Black"/>
              </a:rPr>
              <a:t>ΑΠΟ ΤΗ ΦΥΣΙΚΗ ΕΙΝΑΙ ΓΝΩΣΤΟ ΤΟ ΑΞΙΩΜΑ ΤΗΣ ΔΡΑΣΕΩΣ-ΑΝΤΙΔΡΑΣΕΩΣ, ΚΑΤΑ ΤΟ ΟΠΟΙΟ ΓΙΑ ΚΑΘΕ ΔΥΝΑΜΗ Η ΔΡΑΣΗ, ΥΠΑΡΧΕΙ ΠΑΝΤΟΤΕ ΜΙΑ ΔΥΝΑΜΗ ΙΣΗ ΚΑΙ ΑΝΤΙΘΕΤΗ ΑΠΟ ΑΥΤΗΝ, Η ΑΝΤΙΔΡΑΣΗ.</a:t>
            </a:r>
            <a:endParaRPr b="0" lang="el-GR" sz="2400" spc="-1" strike="noStrike">
              <a:solidFill>
                <a:srgbClr val="000000"/>
              </a:solidFill>
              <a:uFill>
                <a:solidFill>
                  <a:srgbClr val="ffffff"/>
                </a:solidFill>
              </a:uFill>
              <a:latin typeface="Arial"/>
            </a:endParaRPr>
          </a:p>
          <a:p>
            <a:pPr>
              <a:lnSpc>
                <a:spcPct val="100000"/>
              </a:lnSpc>
              <a:spcBef>
                <a:spcPts val="479"/>
              </a:spcBef>
            </a:pP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Arial Black"/>
              </a:rPr>
              <a:t>ΟΙ ΟΡΟΙ ΑΥΤΟΙ ΧΡΗΣΙΜΟΠΟΙΟΥΝΤΑΙ ΚΑΙ ΣΤΟΥΣ ΑΤΜΟΣΤΡΟΒΙΛΟΥΣ.</a:t>
            </a:r>
            <a:endParaRPr b="0" lang="el-GR" sz="2400" spc="-1" strike="noStrike">
              <a:solidFill>
                <a:srgbClr val="000000"/>
              </a:solidFill>
              <a:uFill>
                <a:solidFill>
                  <a:srgbClr val="ffffff"/>
                </a:solidFill>
              </a:uFill>
              <a:latin typeface="Arial"/>
            </a:endParaRPr>
          </a:p>
          <a:p>
            <a:pPr>
              <a:lnSpc>
                <a:spcPct val="100000"/>
              </a:lnSpc>
              <a:spcBef>
                <a:spcPts val="479"/>
              </a:spcBef>
            </a:pPr>
            <a:endParaRPr b="0" lang="el-GR" sz="2400" spc="-1" strike="noStrike">
              <a:solidFill>
                <a:srgbClr val="000000"/>
              </a:solidFill>
              <a:uFill>
                <a:solidFill>
                  <a:srgbClr val="ffffff"/>
                </a:solidFill>
              </a:uFill>
              <a:latin typeface="Arial"/>
            </a:endParaRPr>
          </a:p>
          <a:p>
            <a:pPr algn="ctr">
              <a:lnSpc>
                <a:spcPct val="100000"/>
              </a:lnSpc>
              <a:spcBef>
                <a:spcPts val="479"/>
              </a:spcBef>
            </a:pPr>
            <a:br/>
            <a:endParaRPr b="0" lang="el-GR" sz="2400" spc="-1" strike="noStrike">
              <a:solidFill>
                <a:srgbClr val="000000"/>
              </a:solidFill>
              <a:uFill>
                <a:solidFill>
                  <a:srgbClr val="ffffff"/>
                </a:solidFill>
              </a:uFill>
              <a:latin typeface="Arial"/>
            </a:endParaRPr>
          </a:p>
        </p:txBody>
      </p:sp>
    </p:spTree>
  </p:cSld>
  <p:timing>
    <p:tnLst>
      <p:par>
        <p:cTn id="9" dur="indefinite" restart="never" nodeType="tmRoot">
          <p:childTnLst>
            <p:seq>
              <p:cTn id="10" nodeType="mainSeq"/>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0" name="TextShape 1"/>
          <p:cNvSpPr txBox="1"/>
          <p:nvPr/>
        </p:nvSpPr>
        <p:spPr>
          <a:xfrm>
            <a:off x="285840" y="214200"/>
            <a:ext cx="8572320" cy="713880"/>
          </a:xfrm>
          <a:prstGeom prst="rect">
            <a:avLst/>
          </a:prstGeom>
          <a:solidFill>
            <a:srgbClr val="7030a0"/>
          </a:solidFill>
          <a:ln>
            <a:noFill/>
          </a:ln>
        </p:spPr>
        <p:txBody>
          <a:bodyPr lIns="45720" rIns="45720" tIns="0" bIns="0" anchor="b">
            <a:normAutofit/>
          </a:bodyPr>
          <a:p>
            <a:pPr algn="ctr">
              <a:lnSpc>
                <a:spcPct val="100000"/>
              </a:lnSpc>
            </a:pPr>
            <a:r>
              <a:rPr b="1" lang="el-GR" sz="2400" spc="-1" strike="noStrike" cap="all">
                <a:solidFill>
                  <a:srgbClr val="000000"/>
                </a:solidFill>
                <a:uFill>
                  <a:solidFill>
                    <a:srgbClr val="ffffff"/>
                  </a:solidFill>
                </a:uFill>
                <a:latin typeface="Arial Black"/>
              </a:rPr>
              <a:t> </a:t>
            </a:r>
            <a:r>
              <a:rPr b="1" lang="el-GR" sz="2400" spc="-1" strike="noStrike" u="sng" cap="all">
                <a:solidFill>
                  <a:srgbClr val="000000"/>
                </a:solidFill>
                <a:uFill>
                  <a:solidFill>
                    <a:srgbClr val="ffffff"/>
                  </a:solidFill>
                </a:uFill>
                <a:latin typeface="Arial Black"/>
              </a:rPr>
              <a:t>Η ΕΝΝΟΙΑ ΤΗΣ ΔΡΑΣΕΩΣ ΚΑΙ ΑΝΤΙΔΡΑΣΕΩΣ ΣΤΟΥΣ ΑΤΜΟΣΤΡΟΒΙΛΟΥΣ</a:t>
            </a:r>
            <a:endParaRPr b="0" lang="el-GR" sz="2400" spc="-1" strike="noStrike">
              <a:solidFill>
                <a:srgbClr val="ffffff"/>
              </a:solidFill>
              <a:uFill>
                <a:solidFill>
                  <a:srgbClr val="ffffff"/>
                </a:solidFill>
              </a:uFill>
              <a:latin typeface="Book Antiqua"/>
            </a:endParaRPr>
          </a:p>
        </p:txBody>
      </p:sp>
      <p:sp>
        <p:nvSpPr>
          <p:cNvPr id="221" name="TextShape 2"/>
          <p:cNvSpPr txBox="1"/>
          <p:nvPr/>
        </p:nvSpPr>
        <p:spPr>
          <a:xfrm>
            <a:off x="285840" y="1143000"/>
            <a:ext cx="8572320" cy="5428800"/>
          </a:xfrm>
          <a:prstGeom prst="rect">
            <a:avLst/>
          </a:prstGeom>
          <a:noFill/>
          <a:ln>
            <a:noFill/>
          </a:ln>
        </p:spPr>
        <p:txBody>
          <a:bodyPr lIns="90000" rIns="90000" tIns="45000" bIns="45000">
            <a:normAutofit/>
          </a:bodyPr>
          <a:p>
            <a:pPr>
              <a:lnSpc>
                <a:spcPct val="100000"/>
              </a:lnSpc>
              <a:spcBef>
                <a:spcPts val="479"/>
              </a:spcBef>
            </a:pPr>
            <a:endParaRPr b="0" lang="el-GR" sz="3200" spc="-1" strike="noStrike">
              <a:solidFill>
                <a:srgbClr val="000000"/>
              </a:solidFill>
              <a:uFill>
                <a:solidFill>
                  <a:srgbClr val="ffffff"/>
                </a:solidFill>
              </a:uFill>
              <a:latin typeface="Arial"/>
            </a:endParaRPr>
          </a:p>
          <a:p>
            <a:pPr>
              <a:lnSpc>
                <a:spcPct val="100000"/>
              </a:lnSpc>
              <a:spcBef>
                <a:spcPts val="479"/>
              </a:spcBef>
            </a:pPr>
            <a:endParaRPr b="0" lang="el-GR" sz="32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Arial Black"/>
              </a:rPr>
              <a:t>ΜΕ ΤΟΝ ΟΡΟ </a:t>
            </a:r>
            <a:r>
              <a:rPr b="1" lang="el-GR" sz="2400" spc="-1" strike="noStrike">
                <a:solidFill>
                  <a:srgbClr val="ff0000"/>
                </a:solidFill>
                <a:uFill>
                  <a:solidFill>
                    <a:srgbClr val="ffffff"/>
                  </a:solidFill>
                </a:uFill>
                <a:latin typeface="Arial Black"/>
              </a:rPr>
              <a:t>ΔΡΑΣΗ</a:t>
            </a:r>
            <a:r>
              <a:rPr b="1" lang="el-GR" sz="2400" spc="-1" strike="noStrike">
                <a:solidFill>
                  <a:srgbClr val="ffffff"/>
                </a:solidFill>
                <a:uFill>
                  <a:solidFill>
                    <a:srgbClr val="ffffff"/>
                  </a:solidFill>
                </a:uFill>
                <a:latin typeface="Arial Black"/>
              </a:rPr>
              <a:t> ΕΝΝΟΟΥΜΕ ΤΗΝ </a:t>
            </a:r>
            <a:r>
              <a:rPr b="1" lang="el-GR" sz="2400" spc="-1" strike="noStrike">
                <a:solidFill>
                  <a:srgbClr val="ff0000"/>
                </a:solidFill>
                <a:uFill>
                  <a:solidFill>
                    <a:srgbClr val="ffffff"/>
                  </a:solidFill>
                </a:uFill>
                <a:latin typeface="Arial Black"/>
              </a:rPr>
              <a:t>ΩΘΗΣΗ</a:t>
            </a:r>
            <a:r>
              <a:rPr b="1" lang="el-GR" sz="2400" spc="-1" strike="noStrike">
                <a:solidFill>
                  <a:srgbClr val="ffffff"/>
                </a:solidFill>
                <a:uFill>
                  <a:solidFill>
                    <a:srgbClr val="ffffff"/>
                  </a:solidFill>
                </a:uFill>
                <a:latin typeface="Arial Black"/>
              </a:rPr>
              <a:t> Η </a:t>
            </a:r>
            <a:r>
              <a:rPr b="1" lang="el-GR" sz="2400" spc="-1" strike="noStrike">
                <a:solidFill>
                  <a:srgbClr val="ff0000"/>
                </a:solidFill>
                <a:uFill>
                  <a:solidFill>
                    <a:srgbClr val="ffffff"/>
                  </a:solidFill>
                </a:uFill>
                <a:latin typeface="Arial Black"/>
              </a:rPr>
              <a:t>ΔΥΝΑΜΗ</a:t>
            </a:r>
            <a:r>
              <a:rPr b="1" lang="el-GR" sz="2400" spc="-1" strike="noStrike">
                <a:solidFill>
                  <a:srgbClr val="ffffff"/>
                </a:solidFill>
                <a:uFill>
                  <a:solidFill>
                    <a:srgbClr val="ffffff"/>
                  </a:solidFill>
                </a:uFill>
                <a:latin typeface="Arial Black"/>
              </a:rPr>
              <a:t>, ΠΟΥ ΑΣΚΕΙ Ο ΑΤΜΟΣ ΟΤΑΝ ΠΡΟΣΒΑΛΛΕΙ ΜΕ ΜΕΓΑΛΗ ΤΑΧΥΤΗΤΑ ΤΑ ΠΤΕΡΥΓΙΑ ΕΝΟΣ ΠΕΡΙΣΤΡΕΦΟΜΕΝΟΥ ΤΡΟΧΟΥ. ΑΥΤΗ ΤΗΝ ΤΑΧΥΤΗΤΑ ΤΗΝ ΕΧΕΙ ΑΠΟΚΤΗΣΕΙ Ο ΑΤΜΟΣ ΠΡΟΗΓΟΥΜΕΝΩΣ ΜΕ ΤΗΝ ΕΚΤΟΝΩΣΗ ΤΟΥ ΣΕ ΕΙΔΙΚΑ ΟΡΓΑΝΑ Η ΣΤΟΜΙΑ, ΠΟΥ ΟΝΟΜΑΖΟΝΤΑΙ </a:t>
            </a:r>
            <a:r>
              <a:rPr b="1" lang="el-GR" sz="2400" spc="-1" strike="noStrike">
                <a:solidFill>
                  <a:srgbClr val="ff0000"/>
                </a:solidFill>
                <a:uFill>
                  <a:solidFill>
                    <a:srgbClr val="ffffff"/>
                  </a:solidFill>
                </a:uFill>
                <a:latin typeface="Arial Black"/>
              </a:rPr>
              <a:t>ΠΡΟΦΥΣΙΑ </a:t>
            </a:r>
            <a:r>
              <a:rPr b="1" lang="el-GR" sz="2400" spc="-1" strike="noStrike">
                <a:solidFill>
                  <a:srgbClr val="ffffff"/>
                </a:solidFill>
                <a:uFill>
                  <a:solidFill>
                    <a:srgbClr val="ffffff"/>
                  </a:solidFill>
                </a:uFill>
                <a:latin typeface="Arial Black"/>
              </a:rPr>
              <a:t>η</a:t>
            </a:r>
            <a:r>
              <a:rPr b="1" lang="el-GR" sz="2400" spc="-1" strike="noStrike">
                <a:solidFill>
                  <a:srgbClr val="ff0000"/>
                </a:solidFill>
                <a:uFill>
                  <a:solidFill>
                    <a:srgbClr val="ffffff"/>
                  </a:solidFill>
                </a:uFill>
                <a:latin typeface="Arial Black"/>
              </a:rPr>
              <a:t> ΑΚΡΟΦΥΣΙΑ</a:t>
            </a:r>
            <a:r>
              <a:rPr b="1" lang="el-GR" sz="2400" spc="-1" strike="noStrike">
                <a:solidFill>
                  <a:srgbClr val="ffffff"/>
                </a:solidFill>
                <a:uFill>
                  <a:solidFill>
                    <a:srgbClr val="ffffff"/>
                  </a:solidFill>
                </a:uFill>
                <a:latin typeface="Arial Black"/>
              </a:rPr>
              <a:t>.</a:t>
            </a:r>
            <a:endParaRPr b="0" lang="el-GR" sz="2400" spc="-1" strike="noStrike">
              <a:solidFill>
                <a:srgbClr val="000000"/>
              </a:solidFill>
              <a:uFill>
                <a:solidFill>
                  <a:srgbClr val="ffffff"/>
                </a:solidFill>
              </a:uFill>
              <a:latin typeface="Arial"/>
            </a:endParaRPr>
          </a:p>
          <a:p>
            <a:pPr>
              <a:lnSpc>
                <a:spcPct val="100000"/>
              </a:lnSpc>
              <a:spcBef>
                <a:spcPts val="479"/>
              </a:spcBef>
            </a:pPr>
            <a:endParaRPr b="0" lang="el-GR" sz="2400" spc="-1" strike="noStrike">
              <a:solidFill>
                <a:srgbClr val="000000"/>
              </a:solidFill>
              <a:uFill>
                <a:solidFill>
                  <a:srgbClr val="ffffff"/>
                </a:solidFill>
              </a:uFill>
              <a:latin typeface="Arial"/>
            </a:endParaRPr>
          </a:p>
          <a:p>
            <a:pPr algn="ctr">
              <a:lnSpc>
                <a:spcPct val="100000"/>
              </a:lnSpc>
              <a:spcBef>
                <a:spcPts val="479"/>
              </a:spcBef>
            </a:pPr>
            <a:br/>
            <a:endParaRPr b="0" lang="el-GR" sz="2400" spc="-1" strike="noStrike">
              <a:solidFill>
                <a:srgbClr val="000000"/>
              </a:solidFill>
              <a:uFill>
                <a:solidFill>
                  <a:srgbClr val="ffffff"/>
                </a:solidFill>
              </a:uFill>
              <a:latin typeface="Arial"/>
            </a:endParaRPr>
          </a:p>
        </p:txBody>
      </p:sp>
    </p:spTree>
  </p:cSld>
  <p:timing>
    <p:tnLst>
      <p:par>
        <p:cTn id="11" dur="indefinite" restart="never" nodeType="tmRoot">
          <p:childTnLst>
            <p:seq>
              <p:cTn id="12" nodeType="mainSeq"/>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2" name="TextShape 1"/>
          <p:cNvSpPr txBox="1"/>
          <p:nvPr/>
        </p:nvSpPr>
        <p:spPr>
          <a:xfrm>
            <a:off x="285840" y="214200"/>
            <a:ext cx="8572320" cy="713880"/>
          </a:xfrm>
          <a:prstGeom prst="rect">
            <a:avLst/>
          </a:prstGeom>
          <a:solidFill>
            <a:srgbClr val="7030a0"/>
          </a:solidFill>
          <a:ln>
            <a:noFill/>
          </a:ln>
        </p:spPr>
        <p:txBody>
          <a:bodyPr lIns="45720" rIns="45720" tIns="0" bIns="0" anchor="b">
            <a:normAutofit/>
          </a:bodyPr>
          <a:p>
            <a:pPr algn="ctr">
              <a:lnSpc>
                <a:spcPct val="100000"/>
              </a:lnSpc>
            </a:pPr>
            <a:r>
              <a:rPr b="1" lang="el-GR" sz="2400" spc="-1" strike="noStrike" cap="all">
                <a:solidFill>
                  <a:srgbClr val="000000"/>
                </a:solidFill>
                <a:uFill>
                  <a:solidFill>
                    <a:srgbClr val="ffffff"/>
                  </a:solidFill>
                </a:uFill>
                <a:latin typeface="Arial Black"/>
              </a:rPr>
              <a:t> </a:t>
            </a:r>
            <a:r>
              <a:rPr b="1" lang="el-GR" sz="2400" spc="-1" strike="noStrike" u="sng" cap="all">
                <a:solidFill>
                  <a:srgbClr val="000000"/>
                </a:solidFill>
                <a:uFill>
                  <a:solidFill>
                    <a:srgbClr val="ffffff"/>
                  </a:solidFill>
                </a:uFill>
                <a:latin typeface="Arial Black"/>
              </a:rPr>
              <a:t>Η ΕΝΝΟΙΑ ΤΗΣ ΔΡΑΣΕΩΣ ΚΑΙ ΑΝΤΙΔΡΑΣΕΩΣ ΣΤΟΥΣ ΑΤΜΟΣΤΡΟΒΙΛΟΥΣ</a:t>
            </a:r>
            <a:endParaRPr b="0" lang="el-GR" sz="2400" spc="-1" strike="noStrike">
              <a:solidFill>
                <a:srgbClr val="ffffff"/>
              </a:solidFill>
              <a:uFill>
                <a:solidFill>
                  <a:srgbClr val="ffffff"/>
                </a:solidFill>
              </a:uFill>
              <a:latin typeface="Book Antiqua"/>
            </a:endParaRPr>
          </a:p>
        </p:txBody>
      </p:sp>
      <p:sp>
        <p:nvSpPr>
          <p:cNvPr id="223" name="TextShape 2"/>
          <p:cNvSpPr txBox="1"/>
          <p:nvPr/>
        </p:nvSpPr>
        <p:spPr>
          <a:xfrm>
            <a:off x="285840" y="1143000"/>
            <a:ext cx="8572320" cy="5428800"/>
          </a:xfrm>
          <a:prstGeom prst="rect">
            <a:avLst/>
          </a:prstGeom>
          <a:noFill/>
          <a:ln>
            <a:noFill/>
          </a:ln>
        </p:spPr>
        <p:txBody>
          <a:bodyPr lIns="90000" rIns="90000" tIns="45000" bIns="45000">
            <a:normAutofit/>
          </a:bodyPr>
          <a:p>
            <a:pPr>
              <a:lnSpc>
                <a:spcPct val="100000"/>
              </a:lnSpc>
              <a:spcBef>
                <a:spcPts val="479"/>
              </a:spcBef>
            </a:pPr>
            <a:endParaRPr b="0" lang="el-GR" sz="32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Arial Black"/>
              </a:rPr>
              <a:t>ΑΝ ΣΤΗΝ ΠΟΡΕΙΑ ΤΟΥ ΑΤΜΟΥ ΠΟΥ ΒΓΑΙΝΕΙ ΑΠΟ ΕΝΑ ΑΚΡΟΦΥΣΙΟ ΠAΡΕΜΒΑΛΟYΜΕ ΕΝΑ ΑΝΤΙΚΕΙΜΕΝΟ ΣΤΑΘΕΡΟ, ΤΟΤΕ Ο ΑΤΜΟΣ ΑΣΚΕΙ Σ' ΑΥΤΟ ΜΙΑ ΔΥΝΑΜΗ, ΠΟΥ ΟΝΟΜΑΖΕΤΑΙ </a:t>
            </a:r>
            <a:r>
              <a:rPr b="1" lang="el-GR" sz="2400" spc="-1" strike="noStrike">
                <a:solidFill>
                  <a:srgbClr val="ff0000"/>
                </a:solidFill>
                <a:uFill>
                  <a:solidFill>
                    <a:srgbClr val="ffffff"/>
                  </a:solidFill>
                </a:uFill>
                <a:latin typeface="Arial Black"/>
              </a:rPr>
              <a:t>ΔΡΑΣΗ ΤΟΥ ΑΤΜΟΥ</a:t>
            </a:r>
            <a:r>
              <a:rPr b="1" lang="el-GR" sz="2400" spc="-1" strike="noStrike">
                <a:solidFill>
                  <a:srgbClr val="ffffff"/>
                </a:solidFill>
                <a:uFill>
                  <a:solidFill>
                    <a:srgbClr val="ffffff"/>
                  </a:solidFill>
                </a:uFill>
                <a:latin typeface="Arial Black"/>
              </a:rPr>
              <a:t>. ΑΝ ΤΟ ΑΝΤΙΚΕΙΜΕΝΟ ΕΙΝΑΙ ΚΙΝΗΤΟ, ΤΟΤΕ ΘΑ ΚΙΝΗΘΕΙ ΠΡΟΣ ΤΗΝ ΚΑΤΕΥΘΥΝΣΗ ΤΟΥ ΑΤΜΟΥ ΜΕ ΟΡΙΣΜΕΝΗ ΤΑΧΥΤΗΤΑ.</a:t>
            </a:r>
            <a:endParaRPr b="0" lang="el-GR" sz="2400" spc="-1" strike="noStrike">
              <a:solidFill>
                <a:srgbClr val="000000"/>
              </a:solidFill>
              <a:uFill>
                <a:solidFill>
                  <a:srgbClr val="ffffff"/>
                </a:solidFill>
              </a:uFill>
              <a:latin typeface="Arial"/>
            </a:endParaRPr>
          </a:p>
          <a:p>
            <a:pPr>
              <a:lnSpc>
                <a:spcPct val="100000"/>
              </a:lnSpc>
              <a:spcBef>
                <a:spcPts val="479"/>
              </a:spcBef>
            </a:pP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Arial Black"/>
              </a:rPr>
              <a:t>ΑΝ ΤΕΛΟΣ ΕΙΝΑΙ ΠΕΡΙΣΤΡΕΦΟΜΕΝΟΣ ΤΡΟΧΟΣ ΜΕ ΠΤΕΡΥΓΙΑ, ΤΟΤΕ Ο ΤΡΟΧΟΣ ΠΕΡΙΣΤΡΕΦΕΤΑΙ.</a:t>
            </a:r>
            <a:endParaRPr b="0" lang="el-GR" sz="2400" spc="-1" strike="noStrike">
              <a:solidFill>
                <a:srgbClr val="000000"/>
              </a:solidFill>
              <a:uFill>
                <a:solidFill>
                  <a:srgbClr val="ffffff"/>
                </a:solidFill>
              </a:uFill>
              <a:latin typeface="Arial"/>
            </a:endParaRPr>
          </a:p>
          <a:p>
            <a:pPr>
              <a:lnSpc>
                <a:spcPct val="100000"/>
              </a:lnSpc>
              <a:spcBef>
                <a:spcPts val="479"/>
              </a:spcBef>
            </a:pPr>
            <a:endParaRPr b="0" lang="el-GR" sz="2400" spc="-1" strike="noStrike">
              <a:solidFill>
                <a:srgbClr val="000000"/>
              </a:solidFill>
              <a:uFill>
                <a:solidFill>
                  <a:srgbClr val="ffffff"/>
                </a:solidFill>
              </a:uFill>
              <a:latin typeface="Arial"/>
            </a:endParaRPr>
          </a:p>
          <a:p>
            <a:pPr algn="ctr">
              <a:lnSpc>
                <a:spcPct val="100000"/>
              </a:lnSpc>
              <a:spcBef>
                <a:spcPts val="479"/>
              </a:spcBef>
            </a:pPr>
            <a:br/>
            <a:endParaRPr b="0" lang="el-GR" sz="2400" spc="-1" strike="noStrike">
              <a:solidFill>
                <a:srgbClr val="000000"/>
              </a:solidFill>
              <a:uFill>
                <a:solidFill>
                  <a:srgbClr val="ffffff"/>
                </a:solidFill>
              </a:uFill>
              <a:latin typeface="Arial"/>
            </a:endParaRPr>
          </a:p>
        </p:txBody>
      </p:sp>
    </p:spTree>
  </p:cSld>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4" name="TextShape 1"/>
          <p:cNvSpPr txBox="1"/>
          <p:nvPr/>
        </p:nvSpPr>
        <p:spPr>
          <a:xfrm>
            <a:off x="285840" y="214200"/>
            <a:ext cx="8572320" cy="713880"/>
          </a:xfrm>
          <a:prstGeom prst="rect">
            <a:avLst/>
          </a:prstGeom>
          <a:solidFill>
            <a:srgbClr val="7030a0"/>
          </a:solidFill>
          <a:ln>
            <a:noFill/>
          </a:ln>
        </p:spPr>
        <p:txBody>
          <a:bodyPr lIns="45720" rIns="45720" tIns="0" bIns="0" anchor="b">
            <a:normAutofit/>
          </a:bodyPr>
          <a:p>
            <a:pPr algn="ctr">
              <a:lnSpc>
                <a:spcPct val="100000"/>
              </a:lnSpc>
            </a:pPr>
            <a:r>
              <a:rPr b="1" lang="el-GR" sz="2400" spc="-1" strike="noStrike" cap="all">
                <a:solidFill>
                  <a:srgbClr val="000000"/>
                </a:solidFill>
                <a:uFill>
                  <a:solidFill>
                    <a:srgbClr val="ffffff"/>
                  </a:solidFill>
                </a:uFill>
                <a:latin typeface="Arial Black"/>
              </a:rPr>
              <a:t> </a:t>
            </a:r>
            <a:r>
              <a:rPr b="1" lang="el-GR" sz="2400" spc="-1" strike="noStrike" u="sng" cap="all">
                <a:solidFill>
                  <a:srgbClr val="000000"/>
                </a:solidFill>
                <a:uFill>
                  <a:solidFill>
                    <a:srgbClr val="ffffff"/>
                  </a:solidFill>
                </a:uFill>
                <a:latin typeface="Arial Black"/>
              </a:rPr>
              <a:t>Η ΕΝΝΟΙΑ ΤΗΣ ΔΡΑΣΕΩΣ ΚΑΙ ΑΝΤΙΔΡΑΣΕΩΣ ΣΤΟΥΣ ΑΤΜΟΣΤΡΟΒΙΛΟΥΣ</a:t>
            </a:r>
            <a:endParaRPr b="0" lang="el-GR" sz="2400" spc="-1" strike="noStrike">
              <a:solidFill>
                <a:srgbClr val="ffffff"/>
              </a:solidFill>
              <a:uFill>
                <a:solidFill>
                  <a:srgbClr val="ffffff"/>
                </a:solidFill>
              </a:uFill>
              <a:latin typeface="Book Antiqua"/>
            </a:endParaRPr>
          </a:p>
        </p:txBody>
      </p:sp>
      <p:sp>
        <p:nvSpPr>
          <p:cNvPr id="225" name="TextShape 2"/>
          <p:cNvSpPr txBox="1"/>
          <p:nvPr/>
        </p:nvSpPr>
        <p:spPr>
          <a:xfrm>
            <a:off x="285840" y="1143000"/>
            <a:ext cx="8572320" cy="5428800"/>
          </a:xfrm>
          <a:prstGeom prst="rect">
            <a:avLst/>
          </a:prstGeom>
          <a:noFill/>
          <a:ln>
            <a:noFill/>
          </a:ln>
        </p:spPr>
        <p:txBody>
          <a:bodyPr lIns="90000" rIns="90000" tIns="45000" bIns="45000">
            <a:normAutofit/>
          </a:bodyPr>
          <a:p>
            <a:pPr>
              <a:lnSpc>
                <a:spcPct val="100000"/>
              </a:lnSpc>
              <a:spcBef>
                <a:spcPts val="479"/>
              </a:spcBef>
            </a:pPr>
            <a:endParaRPr b="0" lang="el-GR" sz="3200" spc="-1" strike="noStrike">
              <a:solidFill>
                <a:srgbClr val="000000"/>
              </a:solidFill>
              <a:uFill>
                <a:solidFill>
                  <a:srgbClr val="ffffff"/>
                </a:solidFill>
              </a:uFill>
              <a:latin typeface="Arial"/>
            </a:endParaRPr>
          </a:p>
          <a:p>
            <a:pPr>
              <a:lnSpc>
                <a:spcPct val="100000"/>
              </a:lnSpc>
              <a:spcBef>
                <a:spcPts val="479"/>
              </a:spcBef>
            </a:pPr>
            <a:endParaRPr b="0" lang="el-GR" sz="3200" spc="-1" strike="noStrike">
              <a:solidFill>
                <a:srgbClr val="000000"/>
              </a:solidFill>
              <a:uFill>
                <a:solidFill>
                  <a:srgbClr val="ffffff"/>
                </a:solidFill>
              </a:uFill>
              <a:latin typeface="Arial"/>
            </a:endParaRPr>
          </a:p>
          <a:p>
            <a:pPr>
              <a:lnSpc>
                <a:spcPct val="100000"/>
              </a:lnSpc>
              <a:spcBef>
                <a:spcPts val="479"/>
              </a:spcBef>
            </a:pPr>
            <a:endParaRPr b="0" lang="el-GR" sz="32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Arial Black"/>
              </a:rPr>
              <a:t>Η ΤΑΧΥΤΗΤΑ ΠΕΡΙΣΤΡΟΦΗΣ ΤΟΥ ΤΡΟΧΟΥ ΕΙΝΑΙ ΤΟΣΟ ΜΕΓΑΛΥΤΕΡΗ ΟΣΟ ΜΕΓΑΛΥΤΕΡΗ ΕΙΝΑΙ ΚΑΙ Η ΤΑΧΥΤΗΤΑ ΤΟΥ ΑΤΜΟΥ ΠΟΥ ΠΡΟΣΒΑΛΛΕΙ ΤΑ ΠΤΕΡΥΓΙΑ ΤΟΥ. ΣΤΗΝ ΑΡΧΗ ΑΥΤΗ ΣΤΗΡΙΖΕΤΑΙ Η ΛΕΙΤΟΥΡΓΙΑ ΤΩΝ ΣΤΡΟΒΙΛΩΝ ΔΡΑΣΕΩΣ.</a:t>
            </a:r>
            <a:endParaRPr b="0" lang="el-GR" sz="2400" spc="-1" strike="noStrike">
              <a:solidFill>
                <a:srgbClr val="000000"/>
              </a:solidFill>
              <a:uFill>
                <a:solidFill>
                  <a:srgbClr val="ffffff"/>
                </a:solidFill>
              </a:uFill>
              <a:latin typeface="Arial"/>
            </a:endParaRPr>
          </a:p>
          <a:p>
            <a:pPr>
              <a:lnSpc>
                <a:spcPct val="100000"/>
              </a:lnSpc>
              <a:spcBef>
                <a:spcPts val="479"/>
              </a:spcBef>
            </a:pPr>
            <a:endParaRPr b="0" lang="el-GR" sz="2400" spc="-1" strike="noStrike">
              <a:solidFill>
                <a:srgbClr val="000000"/>
              </a:solidFill>
              <a:uFill>
                <a:solidFill>
                  <a:srgbClr val="ffffff"/>
                </a:solidFill>
              </a:uFill>
              <a:latin typeface="Arial"/>
            </a:endParaRPr>
          </a:p>
          <a:p>
            <a:pPr algn="ctr">
              <a:lnSpc>
                <a:spcPct val="100000"/>
              </a:lnSpc>
              <a:spcBef>
                <a:spcPts val="479"/>
              </a:spcBef>
            </a:pPr>
            <a:br/>
            <a:endParaRPr b="0" lang="el-GR" sz="2400" spc="-1" strike="noStrike">
              <a:solidFill>
                <a:srgbClr val="000000"/>
              </a:solidFill>
              <a:uFill>
                <a:solidFill>
                  <a:srgbClr val="ffffff"/>
                </a:solidFill>
              </a:uFill>
              <a:latin typeface="Arial"/>
            </a:endParaRPr>
          </a:p>
        </p:txBody>
      </p:sp>
    </p:spTree>
  </p:cSld>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6" name="TextShape 1"/>
          <p:cNvSpPr txBox="1"/>
          <p:nvPr/>
        </p:nvSpPr>
        <p:spPr>
          <a:xfrm>
            <a:off x="285840" y="214200"/>
            <a:ext cx="8572320" cy="713880"/>
          </a:xfrm>
          <a:prstGeom prst="rect">
            <a:avLst/>
          </a:prstGeom>
          <a:solidFill>
            <a:srgbClr val="7030a0"/>
          </a:solidFill>
          <a:ln>
            <a:noFill/>
          </a:ln>
        </p:spPr>
        <p:txBody>
          <a:bodyPr lIns="90000" rIns="90000" tIns="45000" bIns="45000" anchor="ctr">
            <a:normAutofit/>
          </a:bodyPr>
          <a:p>
            <a:pPr algn="ctr">
              <a:lnSpc>
                <a:spcPct val="100000"/>
              </a:lnSpc>
            </a:pPr>
            <a:r>
              <a:rPr b="1" lang="el-GR" sz="2400" spc="-1" strike="noStrike" u="sng">
                <a:solidFill>
                  <a:srgbClr val="000000"/>
                </a:solidFill>
                <a:uFill>
                  <a:solidFill>
                    <a:srgbClr val="ffffff"/>
                  </a:solidFill>
                </a:uFill>
                <a:latin typeface="Arial"/>
              </a:rPr>
              <a:t>ΛΕΒΗΤΑΣ  ΔΥΟ ΕΣΤΙΩΝ ΤΥΠΟΥ Foster - Wheeler </a:t>
            </a:r>
            <a:endParaRPr b="0" lang="el-GR" sz="2400" spc="-1" strike="noStrike">
              <a:solidFill>
                <a:srgbClr val="ffffff"/>
              </a:solidFill>
              <a:uFill>
                <a:solidFill>
                  <a:srgbClr val="ffffff"/>
                </a:solidFill>
              </a:uFill>
              <a:latin typeface="Book Antiqua"/>
            </a:endParaRPr>
          </a:p>
        </p:txBody>
      </p:sp>
      <p:sp>
        <p:nvSpPr>
          <p:cNvPr id="227" name="TextShape 2"/>
          <p:cNvSpPr txBox="1"/>
          <p:nvPr/>
        </p:nvSpPr>
        <p:spPr>
          <a:xfrm>
            <a:off x="214200" y="1071720"/>
            <a:ext cx="8643600" cy="142560"/>
          </a:xfrm>
          <a:prstGeom prst="rect">
            <a:avLst/>
          </a:prstGeom>
          <a:noFill/>
          <a:ln>
            <a:noFill/>
          </a:ln>
        </p:spPr>
        <p:txBody>
          <a:bodyPr lIns="90000" rIns="90000" tIns="45000" bIns="45000">
            <a:normAutofit/>
          </a:bodyPr>
          <a:p>
            <a:pPr marL="548640" indent="-411120" algn="ctr">
              <a:lnSpc>
                <a:spcPct val="100000"/>
              </a:lnSpc>
              <a:spcBef>
                <a:spcPts val="99"/>
              </a:spcBef>
            </a:pPr>
            <a:r>
              <a:rPr b="1" lang="el-GR" sz="500" spc="-1" strike="noStrike">
                <a:solidFill>
                  <a:srgbClr val="ffffff"/>
                </a:solidFill>
                <a:uFill>
                  <a:solidFill>
                    <a:srgbClr val="ffffff"/>
                  </a:solidFill>
                </a:uFill>
                <a:latin typeface="Book Antiqua"/>
              </a:rPr>
              <a:t>.</a:t>
            </a:r>
            <a:endParaRPr b="0" lang="el-GR" sz="500" spc="-1" strike="noStrike">
              <a:solidFill>
                <a:srgbClr val="ffffff"/>
              </a:solidFill>
              <a:uFill>
                <a:solidFill>
                  <a:srgbClr val="ffffff"/>
                </a:solidFill>
              </a:uFill>
              <a:latin typeface="Book Antiqua"/>
            </a:endParaRPr>
          </a:p>
        </p:txBody>
      </p:sp>
      <p:pic>
        <p:nvPicPr>
          <p:cNvPr id="228" name="Picture 2" descr=""/>
          <p:cNvPicPr/>
          <p:nvPr/>
        </p:nvPicPr>
        <p:blipFill>
          <a:blip r:embed="rId1"/>
          <a:stretch/>
        </p:blipFill>
        <p:spPr>
          <a:xfrm>
            <a:off x="2143080" y="2143080"/>
            <a:ext cx="5802840" cy="4142880"/>
          </a:xfrm>
          <a:prstGeom prst="rect">
            <a:avLst/>
          </a:prstGeom>
          <a:ln w="9360">
            <a:noFill/>
          </a:ln>
        </p:spPr>
      </p:pic>
      <p:sp>
        <p:nvSpPr>
          <p:cNvPr id="229" name="CustomShape 3"/>
          <p:cNvSpPr/>
          <p:nvPr/>
        </p:nvSpPr>
        <p:spPr>
          <a:xfrm>
            <a:off x="285840" y="214200"/>
            <a:ext cx="8572320" cy="713880"/>
          </a:xfrm>
          <a:prstGeom prst="rect">
            <a:avLst/>
          </a:prstGeom>
          <a:solidFill>
            <a:srgbClr val="7030a0"/>
          </a:solidFill>
          <a:ln>
            <a:noFill/>
          </a:ln>
        </p:spPr>
        <p:style>
          <a:lnRef idx="0"/>
          <a:fillRef idx="0"/>
          <a:effectRef idx="0"/>
          <a:fontRef idx="minor"/>
        </p:style>
        <p:txBody>
          <a:bodyPr anchor="ctr">
            <a:normAutofit/>
          </a:bodyPr>
          <a:p>
            <a:pPr algn="ctr">
              <a:lnSpc>
                <a:spcPct val="100000"/>
              </a:lnSpc>
            </a:pPr>
            <a:r>
              <a:rPr b="1" lang="el-GR" sz="2400" spc="-1" strike="noStrike" u="sng">
                <a:solidFill>
                  <a:srgbClr val="000000"/>
                </a:solidFill>
                <a:uFill>
                  <a:solidFill>
                    <a:srgbClr val="ffffff"/>
                  </a:solidFill>
                </a:uFill>
                <a:latin typeface="Arial Black"/>
              </a:rPr>
              <a:t>Η ΕΝΝΟΙΑ ΤΗΣ ΔΡΑΣΕΩΣ ΚΑΙ ΑΝΤΙΔΡΑΣΕΩΣ ΣΤΟΥΣ ΑΤΜΟΣΤΡΟΒΙΛΟΥΣ</a:t>
            </a:r>
            <a:endParaRPr b="0" lang="el-GR" sz="2400" spc="-1" strike="noStrike">
              <a:solidFill>
                <a:srgbClr val="000000"/>
              </a:solidFill>
              <a:uFill>
                <a:solidFill>
                  <a:srgbClr val="ffffff"/>
                </a:solidFill>
              </a:uFill>
              <a:latin typeface="Arial"/>
            </a:endParaRPr>
          </a:p>
        </p:txBody>
      </p:sp>
      <p:sp>
        <p:nvSpPr>
          <p:cNvPr id="230" name="CustomShape 4"/>
          <p:cNvSpPr/>
          <p:nvPr/>
        </p:nvSpPr>
        <p:spPr>
          <a:xfrm>
            <a:off x="6866280" y="4357800"/>
            <a:ext cx="1462680" cy="3646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800" spc="-1" strike="noStrike">
                <a:solidFill>
                  <a:srgbClr val="ffffff"/>
                </a:solidFill>
                <a:uFill>
                  <a:solidFill>
                    <a:srgbClr val="ffffff"/>
                  </a:solidFill>
                </a:uFill>
                <a:latin typeface="Arial Black"/>
              </a:rPr>
              <a:t>ΠΤΕΡΥΓΙΑ</a:t>
            </a:r>
            <a:endParaRPr b="0" lang="el-GR" sz="1800" spc="-1" strike="noStrike">
              <a:solidFill>
                <a:srgbClr val="000000"/>
              </a:solidFill>
              <a:uFill>
                <a:solidFill>
                  <a:srgbClr val="ffffff"/>
                </a:solidFill>
              </a:uFill>
              <a:latin typeface="Arial"/>
            </a:endParaRPr>
          </a:p>
        </p:txBody>
      </p:sp>
      <p:sp>
        <p:nvSpPr>
          <p:cNvPr id="231" name="CustomShape 5"/>
          <p:cNvSpPr/>
          <p:nvPr/>
        </p:nvSpPr>
        <p:spPr>
          <a:xfrm>
            <a:off x="366120" y="3000240"/>
            <a:ext cx="1738440" cy="3646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800" spc="-1" strike="noStrike">
                <a:solidFill>
                  <a:srgbClr val="ffffff"/>
                </a:solidFill>
                <a:uFill>
                  <a:solidFill>
                    <a:srgbClr val="ffffff"/>
                  </a:solidFill>
                </a:uFill>
                <a:latin typeface="Arial Black"/>
              </a:rPr>
              <a:t>ΑΚΡΟΦΥΣΙΟ</a:t>
            </a:r>
            <a:endParaRPr b="0" lang="el-GR" sz="1800" spc="-1" strike="noStrike">
              <a:solidFill>
                <a:srgbClr val="000000"/>
              </a:solidFill>
              <a:uFill>
                <a:solidFill>
                  <a:srgbClr val="ffffff"/>
                </a:solidFill>
              </a:uFill>
              <a:latin typeface="Arial"/>
            </a:endParaRPr>
          </a:p>
        </p:txBody>
      </p:sp>
      <p:sp>
        <p:nvSpPr>
          <p:cNvPr id="232" name="CustomShape 6"/>
          <p:cNvSpPr/>
          <p:nvPr/>
        </p:nvSpPr>
        <p:spPr>
          <a:xfrm>
            <a:off x="4154400" y="1643040"/>
            <a:ext cx="1875600" cy="364680"/>
          </a:xfrm>
          <a:prstGeom prst="rect">
            <a:avLst/>
          </a:prstGeom>
          <a:noFill/>
          <a:ln>
            <a:noFill/>
          </a:ln>
        </p:spPr>
        <p:style>
          <a:lnRef idx="0"/>
          <a:fillRef idx="0"/>
          <a:effectRef idx="0"/>
          <a:fontRef idx="minor"/>
        </p:style>
        <p:txBody>
          <a:bodyPr wrap="none" lIns="90000" rIns="90000" tIns="45000" bIns="45000"/>
          <a:p>
            <a:pPr>
              <a:lnSpc>
                <a:spcPct val="100000"/>
              </a:lnSpc>
            </a:pPr>
            <a:r>
              <a:rPr b="0" lang="el-GR" sz="1800" spc="-1" strike="noStrike">
                <a:solidFill>
                  <a:srgbClr val="ffffff"/>
                </a:solidFill>
                <a:uFill>
                  <a:solidFill>
                    <a:srgbClr val="ffffff"/>
                  </a:solidFill>
                </a:uFill>
                <a:latin typeface="Arial Black"/>
              </a:rPr>
              <a:t>ΠΕΡΙΣΤΡΟΦΗ</a:t>
            </a:r>
            <a:endParaRPr b="0" lang="el-GR" sz="1800" spc="-1" strike="noStrike">
              <a:solidFill>
                <a:srgbClr val="000000"/>
              </a:solidFill>
              <a:uFill>
                <a:solidFill>
                  <a:srgbClr val="ffffff"/>
                </a:solidFill>
              </a:uFill>
              <a:latin typeface="Arial"/>
            </a:endParaRPr>
          </a:p>
        </p:txBody>
      </p:sp>
    </p:spTree>
  </p:cSld>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3" name="TextShape 1"/>
          <p:cNvSpPr txBox="1"/>
          <p:nvPr/>
        </p:nvSpPr>
        <p:spPr>
          <a:xfrm>
            <a:off x="285840" y="214200"/>
            <a:ext cx="8572320" cy="713880"/>
          </a:xfrm>
          <a:prstGeom prst="rect">
            <a:avLst/>
          </a:prstGeom>
          <a:solidFill>
            <a:srgbClr val="7030a0"/>
          </a:solidFill>
          <a:ln>
            <a:noFill/>
          </a:ln>
        </p:spPr>
        <p:txBody>
          <a:bodyPr lIns="45720" rIns="45720" tIns="0" bIns="0" anchor="b">
            <a:normAutofit/>
          </a:bodyPr>
          <a:p>
            <a:pPr algn="ctr">
              <a:lnSpc>
                <a:spcPct val="100000"/>
              </a:lnSpc>
            </a:pPr>
            <a:r>
              <a:rPr b="1" lang="el-GR" sz="2400" spc="-1" strike="noStrike" cap="all">
                <a:solidFill>
                  <a:srgbClr val="000000"/>
                </a:solidFill>
                <a:uFill>
                  <a:solidFill>
                    <a:srgbClr val="ffffff"/>
                  </a:solidFill>
                </a:uFill>
                <a:latin typeface="Arial Black"/>
              </a:rPr>
              <a:t> </a:t>
            </a:r>
            <a:r>
              <a:rPr b="1" lang="el-GR" sz="2400" spc="-1" strike="noStrike" u="sng" cap="all">
                <a:solidFill>
                  <a:srgbClr val="000000"/>
                </a:solidFill>
                <a:uFill>
                  <a:solidFill>
                    <a:srgbClr val="ffffff"/>
                  </a:solidFill>
                </a:uFill>
                <a:latin typeface="Arial Black"/>
              </a:rPr>
              <a:t>Η ΕΝΝΟΙΑ ΤΗΣ ΔΡΑΣΕΩΣ ΚΑΙ ΑΝΤΙΔΡΑΣΕΩΣ ΣΤΟΥΣ ΑΤΜΟΣΤΡΟΒΙΛΟΥΣ</a:t>
            </a:r>
            <a:endParaRPr b="0" lang="el-GR" sz="2400" spc="-1" strike="noStrike">
              <a:solidFill>
                <a:srgbClr val="ffffff"/>
              </a:solidFill>
              <a:uFill>
                <a:solidFill>
                  <a:srgbClr val="ffffff"/>
                </a:solidFill>
              </a:uFill>
              <a:latin typeface="Book Antiqua"/>
            </a:endParaRPr>
          </a:p>
        </p:txBody>
      </p:sp>
      <p:sp>
        <p:nvSpPr>
          <p:cNvPr id="234" name="TextShape 2"/>
          <p:cNvSpPr txBox="1"/>
          <p:nvPr/>
        </p:nvSpPr>
        <p:spPr>
          <a:xfrm>
            <a:off x="285840" y="1143000"/>
            <a:ext cx="8572320" cy="5428800"/>
          </a:xfrm>
          <a:prstGeom prst="rect">
            <a:avLst/>
          </a:prstGeom>
          <a:noFill/>
          <a:ln>
            <a:noFill/>
          </a:ln>
        </p:spPr>
        <p:txBody>
          <a:bodyPr lIns="90000" rIns="90000" tIns="45000" bIns="45000">
            <a:normAutofit/>
          </a:bodyPr>
          <a:p>
            <a:pPr>
              <a:lnSpc>
                <a:spcPct val="100000"/>
              </a:lnSpc>
              <a:spcBef>
                <a:spcPts val="479"/>
              </a:spcBef>
            </a:pPr>
            <a:endParaRPr b="0" lang="el-GR" sz="32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Arial Black"/>
              </a:rPr>
              <a:t>ΜΕ ΤΟΝ ΟΡΟ </a:t>
            </a:r>
            <a:r>
              <a:rPr b="1" lang="el-GR" sz="2400" spc="-1" strike="noStrike">
                <a:solidFill>
                  <a:srgbClr val="ff0000"/>
                </a:solidFill>
                <a:uFill>
                  <a:solidFill>
                    <a:srgbClr val="ffffff"/>
                  </a:solidFill>
                </a:uFill>
                <a:latin typeface="Arial Black"/>
              </a:rPr>
              <a:t>ΑΝΤΙΔΡΑΣΗ</a:t>
            </a:r>
            <a:r>
              <a:rPr b="1" lang="el-GR" sz="2400" spc="-1" strike="noStrike">
                <a:solidFill>
                  <a:srgbClr val="ffffff"/>
                </a:solidFill>
                <a:uFill>
                  <a:solidFill>
                    <a:srgbClr val="ffffff"/>
                  </a:solidFill>
                </a:uFill>
                <a:latin typeface="Arial Black"/>
              </a:rPr>
              <a:t> ΕΝΝΟΟΥΜΕ ΤΗ ΔΥΝΑΜΗ ΠΟΥ ΠΡΟΚΥΠΤΕΙ ΑΠΟ ΤΗΝ ΕΚΤΟΝΩΣΗ ΤΟΥ ΑΤΜΟΥ ΜΕΣΑ ΣΤΑ ΑΥΛΑΚΙΑ ΠΟΥ ΣΧΗΜΑΤΙΖΟΝΤΑΙ ΑΝΑΜΕΣΑ ΣΕ ΔΙΑΔΟΧΙΚΑ ΚΙΝΗΤΑ ΠΤΕΡΥΓΙΑ ΠΡΟΣΑΡΜΟΣΜΕΝΑ ΣΕ ΚΑΤΑΛΛΗΛΟ ΤΥΜΠΑΝΟ, ΠΟΥ ΚΑΙ ΑΥΤΟ ΕΙΝΑΙ ΠΡΟΣΑΡΜΟΣΜΕΝΟ ΣΕ ΠΕΡΙΣΤΡΕΦΟΜΕΝΟ ΑΞΟΝΑ.</a:t>
            </a:r>
            <a:endParaRPr b="0" lang="el-GR" sz="2400" spc="-1" strike="noStrike">
              <a:solidFill>
                <a:srgbClr val="000000"/>
              </a:solidFill>
              <a:uFill>
                <a:solidFill>
                  <a:srgbClr val="ffffff"/>
                </a:solidFill>
              </a:uFill>
              <a:latin typeface="Arial"/>
            </a:endParaRPr>
          </a:p>
          <a:p>
            <a:pPr>
              <a:lnSpc>
                <a:spcPct val="100000"/>
              </a:lnSpc>
              <a:spcBef>
                <a:spcPts val="479"/>
              </a:spcBef>
            </a:pPr>
            <a:endParaRPr b="0" lang="el-GR" sz="2400" spc="-1" strike="noStrike">
              <a:solidFill>
                <a:srgbClr val="000000"/>
              </a:solidFill>
              <a:uFill>
                <a:solidFill>
                  <a:srgbClr val="ffffff"/>
                </a:solidFill>
              </a:uFill>
              <a:latin typeface="Arial"/>
            </a:endParaRPr>
          </a:p>
          <a:p>
            <a:pPr algn="ctr">
              <a:lnSpc>
                <a:spcPct val="100000"/>
              </a:lnSpc>
              <a:spcBef>
                <a:spcPts val="479"/>
              </a:spcBef>
            </a:pPr>
            <a:br/>
            <a:endParaRPr b="0" lang="el-GR" sz="2400" spc="-1" strike="noStrike">
              <a:solidFill>
                <a:srgbClr val="000000"/>
              </a:solidFill>
              <a:uFill>
                <a:solidFill>
                  <a:srgbClr val="ffffff"/>
                </a:solidFill>
              </a:uFill>
              <a:latin typeface="Arial"/>
            </a:endParaRPr>
          </a:p>
        </p:txBody>
      </p:sp>
    </p:spTree>
  </p:cSld>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5" name="TextShape 1"/>
          <p:cNvSpPr txBox="1"/>
          <p:nvPr/>
        </p:nvSpPr>
        <p:spPr>
          <a:xfrm>
            <a:off x="285840" y="214200"/>
            <a:ext cx="8572320" cy="713880"/>
          </a:xfrm>
          <a:prstGeom prst="rect">
            <a:avLst/>
          </a:prstGeom>
          <a:solidFill>
            <a:srgbClr val="7030a0"/>
          </a:solidFill>
          <a:ln>
            <a:noFill/>
          </a:ln>
        </p:spPr>
        <p:txBody>
          <a:bodyPr lIns="45720" rIns="45720" tIns="0" bIns="0" anchor="b">
            <a:normAutofit/>
          </a:bodyPr>
          <a:p>
            <a:pPr algn="ctr">
              <a:lnSpc>
                <a:spcPct val="100000"/>
              </a:lnSpc>
            </a:pPr>
            <a:r>
              <a:rPr b="1" lang="el-GR" sz="2400" spc="-1" strike="noStrike" cap="all">
                <a:solidFill>
                  <a:srgbClr val="000000"/>
                </a:solidFill>
                <a:uFill>
                  <a:solidFill>
                    <a:srgbClr val="ffffff"/>
                  </a:solidFill>
                </a:uFill>
                <a:latin typeface="Arial Black"/>
              </a:rPr>
              <a:t> </a:t>
            </a:r>
            <a:r>
              <a:rPr b="1" lang="el-GR" sz="2400" spc="-1" strike="noStrike" u="sng" cap="all">
                <a:solidFill>
                  <a:srgbClr val="000000"/>
                </a:solidFill>
                <a:uFill>
                  <a:solidFill>
                    <a:srgbClr val="ffffff"/>
                  </a:solidFill>
                </a:uFill>
                <a:latin typeface="Arial Black"/>
              </a:rPr>
              <a:t>Η ΕΝΝΟΙΑ ΤΗΣ ΔΡΑΣΕΩΣ ΚΑΙ ΑΝΤΙΔΡΑΣΕΩΣ ΣΤΟΥΣ ΑΤΜΟΣΤΡΟΒΙΛΟΥΣ</a:t>
            </a:r>
            <a:endParaRPr b="0" lang="el-GR" sz="2400" spc="-1" strike="noStrike">
              <a:solidFill>
                <a:srgbClr val="ffffff"/>
              </a:solidFill>
              <a:uFill>
                <a:solidFill>
                  <a:srgbClr val="ffffff"/>
                </a:solidFill>
              </a:uFill>
              <a:latin typeface="Book Antiqua"/>
            </a:endParaRPr>
          </a:p>
        </p:txBody>
      </p:sp>
      <p:sp>
        <p:nvSpPr>
          <p:cNvPr id="236" name="TextShape 2"/>
          <p:cNvSpPr txBox="1"/>
          <p:nvPr/>
        </p:nvSpPr>
        <p:spPr>
          <a:xfrm>
            <a:off x="285840" y="1143000"/>
            <a:ext cx="8572320" cy="5428800"/>
          </a:xfrm>
          <a:prstGeom prst="rect">
            <a:avLst/>
          </a:prstGeom>
          <a:noFill/>
          <a:ln>
            <a:noFill/>
          </a:ln>
        </p:spPr>
        <p:txBody>
          <a:bodyPr lIns="90000" rIns="90000" tIns="45000" bIns="45000">
            <a:normAutofit/>
          </a:bodyPr>
          <a:p>
            <a:pPr>
              <a:lnSpc>
                <a:spcPct val="100000"/>
              </a:lnSpc>
              <a:spcBef>
                <a:spcPts val="479"/>
              </a:spcBef>
            </a:pPr>
            <a:endParaRPr b="0" lang="el-GR" sz="3200" spc="-1" strike="noStrike">
              <a:solidFill>
                <a:srgbClr val="000000"/>
              </a:solidFill>
              <a:uFill>
                <a:solidFill>
                  <a:srgbClr val="ffffff"/>
                </a:solidFill>
              </a:uFill>
              <a:latin typeface="Arial"/>
            </a:endParaRPr>
          </a:p>
          <a:p>
            <a:pPr marL="180000" indent="-179640">
              <a:lnSpc>
                <a:spcPct val="120000"/>
              </a:lnSpc>
              <a:spcBef>
                <a:spcPts val="575"/>
              </a:spcBef>
              <a:buClr>
                <a:srgbClr val="ff0000"/>
              </a:buClr>
              <a:buSzPct val="65000"/>
              <a:buFont typeface="Wingdings" charset="2"/>
              <a:buChar char=""/>
            </a:pPr>
            <a:r>
              <a:rPr b="1" lang="el-GR" sz="8000" spc="-1" strike="noStrike">
                <a:solidFill>
                  <a:srgbClr val="ffffff"/>
                </a:solidFill>
                <a:uFill>
                  <a:solidFill>
                    <a:srgbClr val="ffffff"/>
                  </a:solidFill>
                </a:uFill>
                <a:latin typeface="Arial Black"/>
              </a:rPr>
              <a:t>ΑΝ ΕΧΟΜΕ ΕΝΑ ΚΟΙΛΟ ΤΡΟΧΟ ΣΤΕΓΑΝΟ, Ο ΟΠΟΙΟΣ ΜΠΟΡΕΙ ΝΑ ΠΕΡΙΣΤΡΕΦΕΤΑΙ ΓΥΡΩ ΑΠΟ ΟΡΙΖΟΝΤΙΟ ΑΞΟΝΑ ΚΑΙ ΟΤΙ ΣΤΗΝ ΠΕΡΙΦΕΡΕΙΑ ΤΟΥ ΤΡΟΧΟΥ ΑΥΤΟΥ ΥΠΑΡΧΟΥΝ ΔΥΟ Η ΠΕΡΙΣΣΟΤΕΡΑ ΣΤΟΜΙΑ ΕΚΡΟΗΣ. ΕΣΤΩ ΕΠΙΣΗΣ ΟΤΙ Ο ΑΞΟΝΑΣ ΤΟΥ ΤΡΟΧΟΥ ΕΙΝΑΙ ΚΟΙΛΟΣ ΚΑΙ ΟΤΙ ΜΕΣΑ ΑΠ' ΑΥΤΟΝ ΣΤΕΛΝΕΤΑΙ ΣΥΝΕΧΩΣ ΣΤΟ ΕΣΩΤΕΡΙΚΟ ΤΟΥ ΤΡΟΧΟΥ ΑΤΜΟΣ ΜΕ ΥΨΗΛΗ ΠΙΕΣΗ. ΘΑ ΠΑΡΑΤΗΡΗΣΟΜΕ ΤΟΤΕ ΟΤΙ Ο ΑΤΜΟΣ ΕΞΕΡΧΕΤΑΙ ΜΕ ΜΕΓΑΛΗ ΤΑΧΥΤΗΤΑ ΑΠΟ ΤΑ ΔΥΟ ΣΤΟΜΙΑ, ΕΝΩ Ο ΤΡΟΧΟΣ ΠΕΡΙΣΤΡΕΦΕΤΑΙ. Η ΠΕΡΙΣΤΡΟΦΗ ΑΥΤΗ ΟΦΕΙΛΕΤΑΙ ΣΤΙΣ ΔΥΝΑΜΕΙΣ ΑΝΤΙΔΡΑΣΕΩΣ ΑΠΟ ΤΗΝ ΕΚΡΟΗ, ΔΗΛΑΔΗ ΑΝΤΙΘΕΤΑ ΑΠΟ ΤΗΝ ΚΑΤΕΥΘΥΝΣΗ ΕΚΡΟΗΣ ΤΟΥ ΑΤΜΟΥ ΑΠΟ ΤΑ ΣΤΟΜΙΑ.</a:t>
            </a:r>
            <a:endParaRPr b="0" lang="el-GR" sz="8000" spc="-1" strike="noStrike">
              <a:solidFill>
                <a:srgbClr val="000000"/>
              </a:solidFill>
              <a:uFill>
                <a:solidFill>
                  <a:srgbClr val="ffffff"/>
                </a:solidFill>
              </a:uFill>
              <a:latin typeface="Arial"/>
            </a:endParaRPr>
          </a:p>
          <a:p>
            <a:pPr marL="180000" indent="-179640">
              <a:lnSpc>
                <a:spcPct val="120000"/>
              </a:lnSpc>
              <a:spcBef>
                <a:spcPts val="575"/>
              </a:spcBef>
              <a:buClr>
                <a:srgbClr val="ff0000"/>
              </a:buClr>
              <a:buSzPct val="65000"/>
              <a:buFont typeface="Wingdings" charset="2"/>
              <a:buChar char=""/>
            </a:pPr>
            <a:r>
              <a:rPr b="1" lang="el-GR" sz="8000" spc="-1" strike="noStrike">
                <a:solidFill>
                  <a:srgbClr val="ffffff"/>
                </a:solidFill>
                <a:uFill>
                  <a:solidFill>
                    <a:srgbClr val="ffffff"/>
                  </a:solidFill>
                </a:uFill>
                <a:latin typeface="Arial Black"/>
              </a:rPr>
              <a:t>ΣΤΗΝ ΑΡΧΗ ΤΗΣ ΑΝΤΙΔΡΑΣΕΩΣ ΣΤΗΡΙΖΕΤΑΙ Η ΚΑΤΑΣΚΕΥΗ ΤΩΝ ΣΤΡΟΒΙΛΩΝ ΑΝΤΙΔΡΑΣΕΩΣ.</a:t>
            </a:r>
            <a:endParaRPr b="0" lang="el-GR" sz="8000" spc="-1" strike="noStrike">
              <a:solidFill>
                <a:srgbClr val="000000"/>
              </a:solidFill>
              <a:uFill>
                <a:solidFill>
                  <a:srgbClr val="ffffff"/>
                </a:solidFill>
              </a:uFill>
              <a:latin typeface="Arial"/>
            </a:endParaRPr>
          </a:p>
          <a:p>
            <a:pPr>
              <a:lnSpc>
                <a:spcPct val="100000"/>
              </a:lnSpc>
              <a:spcBef>
                <a:spcPts val="479"/>
              </a:spcBef>
            </a:pPr>
            <a:endParaRPr b="0" lang="el-GR" sz="80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Arial Black"/>
              </a:rPr>
              <a:t> </a:t>
            </a:r>
            <a:endParaRPr b="0" lang="el-GR" sz="2400" spc="-1" strike="noStrike">
              <a:solidFill>
                <a:srgbClr val="000000"/>
              </a:solidFill>
              <a:uFill>
                <a:solidFill>
                  <a:srgbClr val="ffffff"/>
                </a:solidFill>
              </a:uFill>
              <a:latin typeface="Arial"/>
            </a:endParaRPr>
          </a:p>
          <a:p>
            <a:pPr algn="ctr">
              <a:lnSpc>
                <a:spcPct val="100000"/>
              </a:lnSpc>
              <a:spcBef>
                <a:spcPts val="479"/>
              </a:spcBef>
            </a:pPr>
            <a:br/>
            <a:endParaRPr b="0" lang="el-GR" sz="2400" spc="-1" strike="noStrike">
              <a:solidFill>
                <a:srgbClr val="000000"/>
              </a:solidFill>
              <a:uFill>
                <a:solidFill>
                  <a:srgbClr val="ffffff"/>
                </a:solidFill>
              </a:uFill>
              <a:latin typeface="Arial"/>
            </a:endParaRPr>
          </a:p>
          <a:p>
            <a:pPr algn="ctr">
              <a:lnSpc>
                <a:spcPct val="100000"/>
              </a:lnSpc>
              <a:spcBef>
                <a:spcPts val="479"/>
              </a:spcBef>
            </a:pPr>
            <a:br/>
            <a:endParaRPr b="0" lang="el-GR" sz="2400" spc="-1" strike="noStrike">
              <a:solidFill>
                <a:srgbClr val="000000"/>
              </a:solidFill>
              <a:uFill>
                <a:solidFill>
                  <a:srgbClr val="ffffff"/>
                </a:solidFill>
              </a:uFill>
              <a:latin typeface="Arial"/>
            </a:endParaRPr>
          </a:p>
        </p:txBody>
      </p:sp>
    </p:spTree>
  </p:cSld>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7" name="TextShape 1"/>
          <p:cNvSpPr txBox="1"/>
          <p:nvPr/>
        </p:nvSpPr>
        <p:spPr>
          <a:xfrm>
            <a:off x="285840" y="214200"/>
            <a:ext cx="8572320" cy="713880"/>
          </a:xfrm>
          <a:prstGeom prst="rect">
            <a:avLst/>
          </a:prstGeom>
          <a:solidFill>
            <a:srgbClr val="7030a0"/>
          </a:solidFill>
          <a:ln>
            <a:noFill/>
          </a:ln>
        </p:spPr>
        <p:txBody>
          <a:bodyPr lIns="90000" rIns="90000" tIns="45000" bIns="45000" anchor="ctr">
            <a:normAutofit/>
          </a:bodyPr>
          <a:p>
            <a:pPr algn="ctr">
              <a:lnSpc>
                <a:spcPct val="100000"/>
              </a:lnSpc>
            </a:pPr>
            <a:r>
              <a:rPr b="1" lang="el-GR" sz="2400" spc="-1" strike="noStrike" u="sng">
                <a:solidFill>
                  <a:srgbClr val="000000"/>
                </a:solidFill>
                <a:uFill>
                  <a:solidFill>
                    <a:srgbClr val="ffffff"/>
                  </a:solidFill>
                </a:uFill>
                <a:latin typeface="Arial"/>
              </a:rPr>
              <a:t>ΛΕΒΗΤΑΣ  ΔΥΟ ΕΣΤΙΩΝ ΤΥΠΟΥ Foster - Wheeler </a:t>
            </a:r>
            <a:endParaRPr b="0" lang="el-GR" sz="2400" spc="-1" strike="noStrike">
              <a:solidFill>
                <a:srgbClr val="ffffff"/>
              </a:solidFill>
              <a:uFill>
                <a:solidFill>
                  <a:srgbClr val="ffffff"/>
                </a:solidFill>
              </a:uFill>
              <a:latin typeface="Book Antiqua"/>
            </a:endParaRPr>
          </a:p>
        </p:txBody>
      </p:sp>
      <p:sp>
        <p:nvSpPr>
          <p:cNvPr id="238" name="TextShape 2"/>
          <p:cNvSpPr txBox="1"/>
          <p:nvPr/>
        </p:nvSpPr>
        <p:spPr>
          <a:xfrm>
            <a:off x="214200" y="1071720"/>
            <a:ext cx="8643600" cy="142560"/>
          </a:xfrm>
          <a:prstGeom prst="rect">
            <a:avLst/>
          </a:prstGeom>
          <a:noFill/>
          <a:ln>
            <a:noFill/>
          </a:ln>
        </p:spPr>
        <p:txBody>
          <a:bodyPr lIns="90000" rIns="90000" tIns="45000" bIns="45000">
            <a:normAutofit/>
          </a:bodyPr>
          <a:p>
            <a:pPr marL="548640" indent="-411120" algn="ctr">
              <a:lnSpc>
                <a:spcPct val="100000"/>
              </a:lnSpc>
              <a:spcBef>
                <a:spcPts val="99"/>
              </a:spcBef>
            </a:pPr>
            <a:r>
              <a:rPr b="1" lang="el-GR" sz="500" spc="-1" strike="noStrike">
                <a:solidFill>
                  <a:srgbClr val="ffffff"/>
                </a:solidFill>
                <a:uFill>
                  <a:solidFill>
                    <a:srgbClr val="ffffff"/>
                  </a:solidFill>
                </a:uFill>
                <a:latin typeface="Book Antiqua"/>
              </a:rPr>
              <a:t>.</a:t>
            </a:r>
            <a:endParaRPr b="0" lang="el-GR" sz="500" spc="-1" strike="noStrike">
              <a:solidFill>
                <a:srgbClr val="ffffff"/>
              </a:solidFill>
              <a:uFill>
                <a:solidFill>
                  <a:srgbClr val="ffffff"/>
                </a:solidFill>
              </a:uFill>
              <a:latin typeface="Book Antiqua"/>
            </a:endParaRPr>
          </a:p>
        </p:txBody>
      </p:sp>
      <p:sp>
        <p:nvSpPr>
          <p:cNvPr id="239" name="CustomShape 3"/>
          <p:cNvSpPr/>
          <p:nvPr/>
        </p:nvSpPr>
        <p:spPr>
          <a:xfrm>
            <a:off x="285840" y="214200"/>
            <a:ext cx="8572320" cy="713880"/>
          </a:xfrm>
          <a:prstGeom prst="rect">
            <a:avLst/>
          </a:prstGeom>
          <a:solidFill>
            <a:srgbClr val="7030a0"/>
          </a:solidFill>
          <a:ln>
            <a:noFill/>
          </a:ln>
        </p:spPr>
        <p:style>
          <a:lnRef idx="0"/>
          <a:fillRef idx="0"/>
          <a:effectRef idx="0"/>
          <a:fontRef idx="minor"/>
        </p:style>
        <p:txBody>
          <a:bodyPr anchor="ctr">
            <a:normAutofit/>
          </a:bodyPr>
          <a:p>
            <a:pPr algn="ctr">
              <a:lnSpc>
                <a:spcPct val="100000"/>
              </a:lnSpc>
            </a:pPr>
            <a:r>
              <a:rPr b="1" lang="el-GR" sz="2400" spc="-1" strike="noStrike" u="sng">
                <a:solidFill>
                  <a:srgbClr val="000000"/>
                </a:solidFill>
                <a:uFill>
                  <a:solidFill>
                    <a:srgbClr val="ffffff"/>
                  </a:solidFill>
                </a:uFill>
                <a:latin typeface="Arial Black"/>
              </a:rPr>
              <a:t>Η ΕΝΝΟΙΑ ΤΗΣ ΔΡΑΣΕΩΣ ΚΑΙ ΑΝΤΙΔΡΑΣΕΩΣ ΣΤΟΥΣ ΑΤΜΟΣΤΡΟΒΙΛΟΥΣ</a:t>
            </a:r>
            <a:endParaRPr b="0" lang="el-GR" sz="2400" spc="-1" strike="noStrike">
              <a:solidFill>
                <a:srgbClr val="000000"/>
              </a:solidFill>
              <a:uFill>
                <a:solidFill>
                  <a:srgbClr val="ffffff"/>
                </a:solidFill>
              </a:uFill>
              <a:latin typeface="Arial"/>
            </a:endParaRPr>
          </a:p>
        </p:txBody>
      </p:sp>
      <p:pic>
        <p:nvPicPr>
          <p:cNvPr id="240" name="Picture 15" descr=""/>
          <p:cNvPicPr/>
          <p:nvPr/>
        </p:nvPicPr>
        <p:blipFill>
          <a:blip r:embed="rId1"/>
          <a:stretch/>
        </p:blipFill>
        <p:spPr>
          <a:xfrm>
            <a:off x="1500120" y="1143000"/>
            <a:ext cx="6214680" cy="5428800"/>
          </a:xfrm>
          <a:prstGeom prst="rect">
            <a:avLst/>
          </a:prstGeom>
          <a:ln w="9360">
            <a:noFill/>
          </a:ln>
        </p:spPr>
      </p:pic>
    </p:spTree>
  </p:cSld>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1"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400" spc="-1" strike="noStrike" cap="all">
                <a:solidFill>
                  <a:srgbClr val="000000"/>
                </a:solidFill>
                <a:uFill>
                  <a:solidFill>
                    <a:srgbClr val="ffffff"/>
                  </a:solidFill>
                </a:uFill>
                <a:latin typeface="Arial Black"/>
              </a:rPr>
              <a:t> </a:t>
            </a:r>
            <a:r>
              <a:rPr b="1" lang="el-GR" sz="2200" spc="-1" strike="noStrike" u="sng" cap="all">
                <a:solidFill>
                  <a:srgbClr val="000000"/>
                </a:solidFill>
                <a:uFill>
                  <a:solidFill>
                    <a:srgbClr val="ffffff"/>
                  </a:solidFill>
                </a:uFill>
                <a:latin typeface="Arial Black"/>
              </a:rPr>
              <a:t>ΟΙ ΔΥΟ ΒΑΣΙΚΕΣ ΚΑΤΗΓΟΡΙΕΣ ΤΩΝ ΑΤΜΟΣΤΡΟΒΙΛΩΝ</a:t>
            </a:r>
            <a:br/>
            <a:endParaRPr b="0" lang="el-GR" sz="2200" spc="-1" strike="noStrike">
              <a:solidFill>
                <a:srgbClr val="ffffff"/>
              </a:solidFill>
              <a:uFill>
                <a:solidFill>
                  <a:srgbClr val="ffffff"/>
                </a:solidFill>
              </a:uFill>
              <a:latin typeface="Book Antiqua"/>
            </a:endParaRPr>
          </a:p>
        </p:txBody>
      </p:sp>
      <p:sp>
        <p:nvSpPr>
          <p:cNvPr id="242" name="TextShape 2"/>
          <p:cNvSpPr txBox="1"/>
          <p:nvPr/>
        </p:nvSpPr>
        <p:spPr>
          <a:xfrm>
            <a:off x="285840" y="1143000"/>
            <a:ext cx="8572320" cy="5428800"/>
          </a:xfrm>
          <a:prstGeom prst="rect">
            <a:avLst/>
          </a:prstGeom>
          <a:noFill/>
          <a:ln>
            <a:noFill/>
          </a:ln>
        </p:spPr>
        <p:txBody>
          <a:bodyPr lIns="90000" rIns="90000" tIns="45000" bIns="45000">
            <a:normAutofit/>
          </a:bodyPr>
          <a:p>
            <a:pPr>
              <a:lnSpc>
                <a:spcPct val="120000"/>
              </a:lnSpc>
              <a:spcBef>
                <a:spcPts val="601"/>
              </a:spcBef>
            </a:pPr>
            <a:r>
              <a:rPr b="1" lang="el-GR" sz="6200" spc="-1" strike="noStrike" u="sng">
                <a:solidFill>
                  <a:srgbClr val="ffffff"/>
                </a:solidFill>
                <a:uFill>
                  <a:solidFill>
                    <a:srgbClr val="ffffff"/>
                  </a:solidFill>
                </a:uFill>
                <a:latin typeface="Arial Black"/>
              </a:rPr>
              <a:t>ΣΥΜΦΩΝΑ ΜΕ ΤΑ ΠΡΟΗΓΟΥΜΕΝΑ ΟΙ ΑΤΜΟΣΤΡΟΒΙΛΟΙ ΔΙΑΚΡΙΝΟΝΤΑΙ ΣΕ ΔΥΟ ΒΑΣΙΚΕΣ ΚΑΤΗΓΟΡΙΕΣ:</a:t>
            </a:r>
            <a:endParaRPr b="0" lang="el-GR" sz="6200" spc="-1" strike="noStrike">
              <a:solidFill>
                <a:srgbClr val="000000"/>
              </a:solidFill>
              <a:uFill>
                <a:solidFill>
                  <a:srgbClr val="ffffff"/>
                </a:solidFill>
              </a:uFill>
              <a:latin typeface="Arial"/>
            </a:endParaRPr>
          </a:p>
          <a:p>
            <a:pPr>
              <a:lnSpc>
                <a:spcPct val="120000"/>
              </a:lnSpc>
              <a:spcBef>
                <a:spcPts val="601"/>
              </a:spcBef>
            </a:pPr>
            <a:endParaRPr b="0" lang="el-GR" sz="6200" spc="-1" strike="noStrike">
              <a:solidFill>
                <a:srgbClr val="000000"/>
              </a:solidFill>
              <a:uFill>
                <a:solidFill>
                  <a:srgbClr val="ffffff"/>
                </a:solidFill>
              </a:uFill>
              <a:latin typeface="Arial"/>
            </a:endParaRPr>
          </a:p>
          <a:p>
            <a:pPr>
              <a:lnSpc>
                <a:spcPct val="120000"/>
              </a:lnSpc>
              <a:spcBef>
                <a:spcPts val="601"/>
              </a:spcBef>
            </a:pPr>
            <a:r>
              <a:rPr b="1" lang="el-GR" sz="6200" spc="-1" strike="noStrike">
                <a:solidFill>
                  <a:srgbClr val="ff0000"/>
                </a:solidFill>
                <a:uFill>
                  <a:solidFill>
                    <a:srgbClr val="ffffff"/>
                  </a:solidFill>
                </a:uFill>
                <a:latin typeface="Arial Black"/>
              </a:rPr>
              <a:t>Α) </a:t>
            </a:r>
            <a:r>
              <a:rPr b="1" lang="el-GR" sz="6200" spc="-1" strike="noStrike" u="sng">
                <a:solidFill>
                  <a:srgbClr val="ff0000"/>
                </a:solidFill>
                <a:uFill>
                  <a:solidFill>
                    <a:srgbClr val="ffffff"/>
                  </a:solidFill>
                </a:uFill>
                <a:latin typeface="Arial Black"/>
              </a:rPr>
              <a:t>ΤΟΥΣ ΣΤΡΟΒΙΛΟΥΣ ΔΡΑΣΕΩΣ</a:t>
            </a:r>
            <a:r>
              <a:rPr b="1" lang="el-GR" sz="6200" spc="-1" strike="noStrike">
                <a:solidFill>
                  <a:srgbClr val="ff0000"/>
                </a:solidFill>
                <a:uFill>
                  <a:solidFill>
                    <a:srgbClr val="ffffff"/>
                  </a:solidFill>
                </a:uFill>
                <a:latin typeface="Arial Black"/>
              </a:rPr>
              <a:t> </a:t>
            </a:r>
            <a:r>
              <a:rPr b="1" lang="el-GR" sz="6200" spc="-1" strike="noStrike">
                <a:solidFill>
                  <a:srgbClr val="ffffff"/>
                </a:solidFill>
                <a:uFill>
                  <a:solidFill>
                    <a:srgbClr val="ffffff"/>
                  </a:solidFill>
                </a:uFill>
                <a:latin typeface="Arial Black"/>
              </a:rPr>
              <a:t>ΣΤΟΥΣ ΟΠΟΙΟΥΣ Ο ΑΤΜΟΣ ΠΕΡΝΑ ΠΡΩΤΑ ΑΠΟ ΤΑ ΑΚΡΟΦΥΣΙΑ ή ΠΡΟΦΥΣΙΑ ΟΠΟΥ ΕΚΤΟΝΩΝΕΤΑΙ, ΚΑΙ ΕΝΑ ΜΕΡΟΣ ΤΗΣ ΘΕΡΜΙΚΗΣ ΚΑΙ ΔΥΝΑΜΙΚΗΣ ΤΟΥ ΕΝΕΡΓΕΙΑΣ ΜΕΤΑΤΡΕΠΕΤΑΙ ΣΕ ΚΙΝΗΤΙΚΗ, ΟΠΟΤΕ ΚΑΙ ΕΛΑΤΤΩΝΟΝΤΑΙ Η ΘΕΡΜΟΚΡΑΣΙΑ ΚΑΙ Η ΠΙΕΣΗ ΤΟΥ ΚΑΙ ΑΥΞΑΝΕΙ ΑΝΤΙΣΤΟΙΧΑ Η ΤΑΧΥΤΗΤΑ ΤΟΥ. ΜΕ ΤΗΝ ΜΕΓΑΛΗ ΤΑΧΥΤΗΤΑ ΠΟΥ ΑΠΟΚΤΑ ΕΤΣΙ, Ο ΑΤΜΟΣ ΔΡΑ ΜΕ ΟΡΜΗ ΣΤΑ ΠΤΕΡΥΓΙΑ ΤΟΥ ΤΡΟΧΟΥ ΚΑΙ ΠPΟΚΑΛΕΙ ΤΗΝ ΠΕΡΙΣΤΡΟΦΗ ΤΟΥ. ΕΤΣΙ ΠΑΡΑΓΕΤΑΙ ΤΟ ΕΡΓΟ ΤΗΣ ΔΡΑΣΕΩΣ. ΚΑΤΑ ΤΗΝ ΔΙΑΔΡΟΜΗ ΤΟΥ ΑΤΜΟΥ ΜΕΣΑ ΑΠΟ ΤΑ ΠΤΕΡΥΓΙΑ Η ΠΙΕΣΗ ΤΟΥ ΠΑΡΑΜΕΝΕΙ ΣΤΑΘΕΡΗ ΕΝΩ Η ΤΑΧΥΤΗΤΑ ΤΟΥ ΕΛΑΤΤΩΝΕΤΑΙ. </a:t>
            </a:r>
            <a:endParaRPr b="0" lang="el-GR" sz="62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Arial Black"/>
              </a:rPr>
              <a:t> </a:t>
            </a:r>
            <a:endParaRPr b="0" lang="el-GR" sz="2400" spc="-1" strike="noStrike">
              <a:solidFill>
                <a:srgbClr val="000000"/>
              </a:solidFill>
              <a:uFill>
                <a:solidFill>
                  <a:srgbClr val="ffffff"/>
                </a:solidFill>
              </a:uFill>
              <a:latin typeface="Arial"/>
            </a:endParaRPr>
          </a:p>
          <a:p>
            <a:pPr algn="ctr">
              <a:lnSpc>
                <a:spcPct val="100000"/>
              </a:lnSpc>
              <a:spcBef>
                <a:spcPts val="479"/>
              </a:spcBef>
            </a:pPr>
            <a:br/>
            <a:endParaRPr b="0" lang="el-GR" sz="2400" spc="-1" strike="noStrike">
              <a:solidFill>
                <a:srgbClr val="000000"/>
              </a:solidFill>
              <a:uFill>
                <a:solidFill>
                  <a:srgbClr val="ffffff"/>
                </a:solidFill>
              </a:uFill>
              <a:latin typeface="Arial"/>
            </a:endParaRPr>
          </a:p>
          <a:p>
            <a:pPr algn="ctr">
              <a:lnSpc>
                <a:spcPct val="100000"/>
              </a:lnSpc>
              <a:spcBef>
                <a:spcPts val="479"/>
              </a:spcBef>
            </a:pPr>
            <a:br/>
            <a:endParaRPr b="0" lang="el-GR" sz="2400" spc="-1" strike="noStrike">
              <a:solidFill>
                <a:srgbClr val="000000"/>
              </a:solidFill>
              <a:uFill>
                <a:solidFill>
                  <a:srgbClr val="ffffff"/>
                </a:solidFill>
              </a:uFill>
              <a:latin typeface="Arial"/>
            </a:endParaRPr>
          </a:p>
        </p:txBody>
      </p:sp>
    </p:spTree>
  </p:cSld>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3"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400" spc="-1" strike="noStrike" cap="all">
                <a:solidFill>
                  <a:srgbClr val="000000"/>
                </a:solidFill>
                <a:uFill>
                  <a:solidFill>
                    <a:srgbClr val="ffffff"/>
                  </a:solidFill>
                </a:uFill>
                <a:latin typeface="Arial Black"/>
              </a:rPr>
              <a:t> </a:t>
            </a:r>
            <a:r>
              <a:rPr b="1" lang="el-GR" sz="2200" spc="-1" strike="noStrike" u="sng" cap="all">
                <a:solidFill>
                  <a:srgbClr val="000000"/>
                </a:solidFill>
                <a:uFill>
                  <a:solidFill>
                    <a:srgbClr val="ffffff"/>
                  </a:solidFill>
                </a:uFill>
                <a:latin typeface="Arial Black"/>
              </a:rPr>
              <a:t>ΟΙ ΔΥΟ ΒΑΣΙΚΕΣ ΚΑΤΗΓΟΡΙΕΣ ΤΩΝ ΑΤΜΟΣΤΡΟΒΙΛΩΝ</a:t>
            </a:r>
            <a:br/>
            <a:endParaRPr b="0" lang="el-GR" sz="2200" spc="-1" strike="noStrike">
              <a:solidFill>
                <a:srgbClr val="ffffff"/>
              </a:solidFill>
              <a:uFill>
                <a:solidFill>
                  <a:srgbClr val="ffffff"/>
                </a:solidFill>
              </a:uFill>
              <a:latin typeface="Book Antiqua"/>
            </a:endParaRPr>
          </a:p>
        </p:txBody>
      </p:sp>
      <p:sp>
        <p:nvSpPr>
          <p:cNvPr id="244" name="TextShape 2"/>
          <p:cNvSpPr txBox="1"/>
          <p:nvPr/>
        </p:nvSpPr>
        <p:spPr>
          <a:xfrm>
            <a:off x="285840" y="1143000"/>
            <a:ext cx="8572320" cy="5428800"/>
          </a:xfrm>
          <a:prstGeom prst="rect">
            <a:avLst/>
          </a:prstGeom>
          <a:noFill/>
          <a:ln>
            <a:noFill/>
          </a:ln>
        </p:spPr>
        <p:txBody>
          <a:bodyPr lIns="90000" rIns="90000" tIns="45000" bIns="45000">
            <a:normAutofit/>
          </a:bodyPr>
          <a:p>
            <a:pPr>
              <a:lnSpc>
                <a:spcPct val="120000"/>
              </a:lnSpc>
              <a:spcBef>
                <a:spcPts val="601"/>
              </a:spcBef>
            </a:pPr>
            <a:r>
              <a:rPr b="1" lang="el-GR" sz="5500" spc="-1" strike="noStrike">
                <a:solidFill>
                  <a:srgbClr val="ff0000"/>
                </a:solidFill>
                <a:uFill>
                  <a:solidFill>
                    <a:srgbClr val="ffffff"/>
                  </a:solidFill>
                </a:uFill>
                <a:latin typeface="Arial Black"/>
              </a:rPr>
              <a:t>Β) </a:t>
            </a:r>
            <a:r>
              <a:rPr b="1" lang="el-GR" sz="5500" spc="-1" strike="noStrike" u="sng">
                <a:solidFill>
                  <a:srgbClr val="ff0000"/>
                </a:solidFill>
                <a:uFill>
                  <a:solidFill>
                    <a:srgbClr val="ffffff"/>
                  </a:solidFill>
                </a:uFill>
                <a:latin typeface="Arial Black"/>
              </a:rPr>
              <a:t>ΤΟΥΣ ΣΤΡΟΒΙΛΟΥΣ ΑΝΤΙΔΡΑΣΕΩΣ </a:t>
            </a:r>
            <a:r>
              <a:rPr b="1" lang="el-GR" sz="5500" spc="-1" strike="noStrike">
                <a:solidFill>
                  <a:srgbClr val="ffffff"/>
                </a:solidFill>
                <a:uFill>
                  <a:solidFill>
                    <a:srgbClr val="ffffff"/>
                  </a:solidFill>
                </a:uFill>
                <a:latin typeface="Arial Black"/>
              </a:rPr>
              <a:t>ΣΤΟΥΣ ΟΠΟΙΟΥΣ Ο ΑΤΜΟΣ ΔΙΕΡΧΕΤΑΙ ΠΡΩΤΑ ΑΠΟ ΤΑ </a:t>
            </a:r>
            <a:r>
              <a:rPr b="1" lang="el-GR" sz="5500" spc="-1" strike="noStrike">
                <a:solidFill>
                  <a:srgbClr val="ff0000"/>
                </a:solidFill>
                <a:uFill>
                  <a:solidFill>
                    <a:srgbClr val="ffffff"/>
                  </a:solidFill>
                </a:uFill>
                <a:latin typeface="Arial Black"/>
              </a:rPr>
              <a:t>ΣΤΑΘΕΡΑ ΠΤΕΡΥΓΙΑ</a:t>
            </a:r>
            <a:r>
              <a:rPr b="1" lang="el-GR" sz="5500" spc="-1" strike="noStrike">
                <a:solidFill>
                  <a:srgbClr val="ffffff"/>
                </a:solidFill>
                <a:uFill>
                  <a:solidFill>
                    <a:srgbClr val="ffffff"/>
                  </a:solidFill>
                </a:uFill>
                <a:latin typeface="Arial Black"/>
              </a:rPr>
              <a:t>. ΕΚΕΙ ΕΚΤΟΝΩΝΕΤΑΙ, ΟΠΩΣ ΠΕΡΙΠΟΥ ΚΑΙ ΣΤΑ ΑΚΡΟΦΥΣΙΑ, ΜΕ ΑΠΟΤΕΛΕΣΜΑ ΝΑ ΕΛΑΤΤΩΘΟΥΝ ΠΑΛΙ Η ΘΕΡΜΟΚΡΑΣΙΑ ΚΑΙ Η ΠΙΕΣΗ ΤΟΥ ΚΑΙ ΝΕ ΑΥΞΗΘΕΙ Η ΤΑΧΥΤΗΤΑ ΤΟΥ. ΜΕΤΑ ΕΙΣΕΡΧΕΤΑΙ ΣΤΑ ΑΥΛΑΚΙΑ ΤΩΝ ΚΙΝΗΤΩΝ ΠΤΕΡΥΓΙΟΥ ΕΝΟΣ ΤΥΜΠΑΝΟΥ, ΟΠΟΥ ΚΑΙ ΠΑΡΑΓΕΙ ΕΝΑ ΠΟΣΟ </a:t>
            </a:r>
            <a:r>
              <a:rPr b="1" lang="el-GR" sz="5500" spc="-1" strike="noStrike">
                <a:solidFill>
                  <a:srgbClr val="ff0000"/>
                </a:solidFill>
                <a:uFill>
                  <a:solidFill>
                    <a:srgbClr val="ffffff"/>
                  </a:solidFill>
                </a:uFill>
                <a:latin typeface="Arial Black"/>
              </a:rPr>
              <a:t>ΕΡΓΟΥ ΔΡΑΣΕΩΣ </a:t>
            </a:r>
            <a:r>
              <a:rPr b="1" lang="el-GR" sz="5500" spc="-1" strike="noStrike">
                <a:solidFill>
                  <a:srgbClr val="ffffff"/>
                </a:solidFill>
                <a:uFill>
                  <a:solidFill>
                    <a:srgbClr val="ffffff"/>
                  </a:solidFill>
                </a:uFill>
                <a:latin typeface="Arial Black"/>
              </a:rPr>
              <a:t>ΠΕΡΙΣΤΡΕΦΟΝΤΑΣ ΤΟ ΣΤΡΟΦΕΙΟ. ΛΟΓΩ ΟΜΩΣ ΤΟΥ ΕΙΔΙΚΟΥ ΣΧΗΜΑΤΟΣ ΤΩΝ ΚΙΝΗΤΩΝ ΠΤΕΡΥΓΙΩΝ ΑΝΤΙΔΡΑΣΕΩΣ ΕΚΤΟΝΩΝΕΤΑΙ ΠΑΛΙ ΜΕΣΑ ΣΤΑ ΣΥΓΚΛΙΝΟΝΤΑ ΑΥΛΑΚΙΑ ΤΟΥΣ, ΟΠΟΤΕ ΕΛΑΤΤΩΝΕΤΑΙ ΠΑΛΙ Η ΘΕΡΜΟΚΡΑΣΙΑ ΚΑΙ Η ΠΙΕΣΗ ΤΟΥ ΚΑΙ ΑΥΞΑΝΕΙ Η ΤΑΧΥΤΗΤΑ ΤΟΥ. ΤΑΥΤΟΧΡΟΝΑ, ΛΟΓΩ ΤΗΣ ΕΚΤΟΝΩΣΕΩΣ ΤΟΥ ΑΥΤΗΣ, ΠΑΡΑΓΕΤΑΙ ΜΙΑ ΔΥΝΑΜΗ ΠΟΥ ΕΧΕΙ ΚΑΤΕΥΘΥΝΣΗ ΑΝΤΙΘΕΤΗ ΑΠΟ ΑΥΤΗ ΜΕ ΤΗΝ ΟΠΟΙΑ ΕΞΕΡΧΕΤΑΙ ΑΠΟ ΤΑ ΚΙΝΗΤΑ ΑΥΤΑ ΠΤΕΡΥΓΙΑ. ΑΥΤΗ ΕΙΝΑΙ Η ΔΥΝΑΜΗ ΑΝΤΙΔΡΑΣΕΩΣ ΠΟΥ ΠΕΡΙΣΤΡΕΦΕΙ ΚΑΙ ΑΥΤΗ ΤΟ ΣΤΡΟΦΕΙΟ. ΕΤΣΙ ΠΑΡΑΓΕΤΑΙ ΤΟ ΕΡΓΟ ΤΗΣ ΑΝΤΙΔΡΑΣΕΩΣ.</a:t>
            </a:r>
            <a:endParaRPr b="0" lang="el-GR" sz="5500" spc="-1" strike="noStrike">
              <a:solidFill>
                <a:srgbClr val="000000"/>
              </a:solidFill>
              <a:uFill>
                <a:solidFill>
                  <a:srgbClr val="ffffff"/>
                </a:solidFill>
              </a:uFill>
              <a:latin typeface="Arial"/>
            </a:endParaRPr>
          </a:p>
          <a:p>
            <a:pPr>
              <a:lnSpc>
                <a:spcPct val="120000"/>
              </a:lnSpc>
              <a:spcBef>
                <a:spcPts val="601"/>
              </a:spcBef>
            </a:pPr>
            <a:r>
              <a:rPr b="1" lang="el-GR" sz="2400" spc="-1" strike="noStrike">
                <a:solidFill>
                  <a:srgbClr val="ffffff"/>
                </a:solidFill>
                <a:uFill>
                  <a:solidFill>
                    <a:srgbClr val="ffffff"/>
                  </a:solidFill>
                </a:uFill>
                <a:latin typeface="Arial Black"/>
              </a:rPr>
              <a:t> </a:t>
            </a:r>
            <a:endParaRPr b="0" lang="el-GR" sz="2400" spc="-1" strike="noStrike">
              <a:solidFill>
                <a:srgbClr val="000000"/>
              </a:solidFill>
              <a:uFill>
                <a:solidFill>
                  <a:srgbClr val="ffffff"/>
                </a:solidFill>
              </a:uFill>
              <a:latin typeface="Arial"/>
            </a:endParaRPr>
          </a:p>
          <a:p>
            <a:pPr algn="ctr">
              <a:lnSpc>
                <a:spcPct val="100000"/>
              </a:lnSpc>
              <a:spcBef>
                <a:spcPts val="479"/>
              </a:spcBef>
            </a:pPr>
            <a:br/>
            <a:endParaRPr b="0" lang="el-GR" sz="2400" spc="-1" strike="noStrike">
              <a:solidFill>
                <a:srgbClr val="000000"/>
              </a:solidFill>
              <a:uFill>
                <a:solidFill>
                  <a:srgbClr val="ffffff"/>
                </a:solidFill>
              </a:uFill>
              <a:latin typeface="Arial"/>
            </a:endParaRPr>
          </a:p>
          <a:p>
            <a:pPr algn="ctr">
              <a:lnSpc>
                <a:spcPct val="100000"/>
              </a:lnSpc>
              <a:spcBef>
                <a:spcPts val="479"/>
              </a:spcBef>
            </a:pPr>
            <a:br/>
            <a:endParaRPr b="0" lang="el-GR" sz="2400" spc="-1" strike="noStrike">
              <a:solidFill>
                <a:srgbClr val="000000"/>
              </a:solidFill>
              <a:uFill>
                <a:solidFill>
                  <a:srgbClr val="ffffff"/>
                </a:solidFill>
              </a:uFill>
              <a:latin typeface="Arial"/>
            </a:endParaRPr>
          </a:p>
        </p:txBody>
      </p:sp>
    </p:spTree>
  </p:cSld>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5"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400" spc="-1" strike="noStrike" cap="all">
                <a:solidFill>
                  <a:srgbClr val="000000"/>
                </a:solidFill>
                <a:uFill>
                  <a:solidFill>
                    <a:srgbClr val="ffffff"/>
                  </a:solidFill>
                </a:uFill>
                <a:latin typeface="Arial Black"/>
              </a:rPr>
              <a:t> </a:t>
            </a:r>
            <a:r>
              <a:rPr b="1" lang="el-GR" sz="2200" spc="-1" strike="noStrike" u="sng" cap="all">
                <a:solidFill>
                  <a:srgbClr val="000000"/>
                </a:solidFill>
                <a:uFill>
                  <a:solidFill>
                    <a:srgbClr val="ffffff"/>
                  </a:solidFill>
                </a:uFill>
                <a:latin typeface="Arial Black"/>
              </a:rPr>
              <a:t>ΟΙ ΔΥΟ ΒΑΣΙΚΕΣ ΚΑΤΗΓΟΡΙΕΣ ΤΩΝ ΑΤΜΟΣΤΡΟΒΙΛΩΝ</a:t>
            </a:r>
            <a:br/>
            <a:endParaRPr b="0" lang="el-GR" sz="2200" spc="-1" strike="noStrike">
              <a:solidFill>
                <a:srgbClr val="ffffff"/>
              </a:solidFill>
              <a:uFill>
                <a:solidFill>
                  <a:srgbClr val="ffffff"/>
                </a:solidFill>
              </a:uFill>
              <a:latin typeface="Book Antiqua"/>
            </a:endParaRPr>
          </a:p>
        </p:txBody>
      </p:sp>
      <p:sp>
        <p:nvSpPr>
          <p:cNvPr id="246" name="TextShape 2"/>
          <p:cNvSpPr txBox="1"/>
          <p:nvPr/>
        </p:nvSpPr>
        <p:spPr>
          <a:xfrm>
            <a:off x="285840" y="1143000"/>
            <a:ext cx="8572320" cy="5428800"/>
          </a:xfrm>
          <a:prstGeom prst="rect">
            <a:avLst/>
          </a:prstGeom>
          <a:noFill/>
          <a:ln>
            <a:noFill/>
          </a:ln>
        </p:spPr>
        <p:txBody>
          <a:bodyPr lIns="90000" rIns="90000" tIns="45000" bIns="45000">
            <a:normAutofit/>
          </a:bodyPr>
          <a:p>
            <a:pPr>
              <a:lnSpc>
                <a:spcPct val="100000"/>
              </a:lnSpc>
              <a:spcBef>
                <a:spcPts val="561"/>
              </a:spcBef>
            </a:pPr>
            <a:endParaRPr b="0" lang="el-GR" sz="3200" spc="-1" strike="noStrike">
              <a:solidFill>
                <a:srgbClr val="000000"/>
              </a:solidFill>
              <a:uFill>
                <a:solidFill>
                  <a:srgbClr val="ffffff"/>
                </a:solidFill>
              </a:uFill>
              <a:latin typeface="Arial"/>
            </a:endParaRPr>
          </a:p>
          <a:p>
            <a:pPr>
              <a:lnSpc>
                <a:spcPct val="100000"/>
              </a:lnSpc>
              <a:spcBef>
                <a:spcPts val="561"/>
              </a:spcBef>
            </a:pPr>
            <a:endParaRPr b="0" lang="el-GR" sz="3200" spc="-1" strike="noStrike">
              <a:solidFill>
                <a:srgbClr val="000000"/>
              </a:solidFill>
              <a:uFill>
                <a:solidFill>
                  <a:srgbClr val="ffffff"/>
                </a:solidFill>
              </a:uFill>
              <a:latin typeface="Arial"/>
            </a:endParaRPr>
          </a:p>
          <a:p>
            <a:pPr>
              <a:lnSpc>
                <a:spcPct val="100000"/>
              </a:lnSpc>
              <a:spcBef>
                <a:spcPts val="561"/>
              </a:spcBef>
            </a:pPr>
            <a:r>
              <a:rPr b="1" lang="el-GR" sz="2800" spc="-1" strike="noStrike">
                <a:solidFill>
                  <a:srgbClr val="ffffff"/>
                </a:solidFill>
                <a:uFill>
                  <a:solidFill>
                    <a:srgbClr val="ffffff"/>
                  </a:solidFill>
                </a:uFill>
                <a:latin typeface="Arial Black"/>
              </a:rPr>
              <a:t>ΣΤΟΥΣ ΣΤΡΟΒΙΛΟΥΣ ΑΝΤΙΔΡΑΣΕΩΣ ΤΟ ΕΡΓΟ ΠΑΡΑΓΕΤΑΙ ΚΑΙ ΑΠΟ </a:t>
            </a:r>
            <a:r>
              <a:rPr b="1" lang="el-GR" sz="2800" spc="-1" strike="noStrike">
                <a:solidFill>
                  <a:srgbClr val="ff0000"/>
                </a:solidFill>
                <a:uFill>
                  <a:solidFill>
                    <a:srgbClr val="ffffff"/>
                  </a:solidFill>
                </a:uFill>
                <a:latin typeface="Arial Black"/>
              </a:rPr>
              <a:t>ΔΡΑΣΗ</a:t>
            </a:r>
            <a:r>
              <a:rPr b="1" lang="el-GR" sz="2800" spc="-1" strike="noStrike">
                <a:solidFill>
                  <a:srgbClr val="ffffff"/>
                </a:solidFill>
                <a:uFill>
                  <a:solidFill>
                    <a:srgbClr val="ffffff"/>
                  </a:solidFill>
                </a:uFill>
                <a:latin typeface="Arial Black"/>
              </a:rPr>
              <a:t> &amp; ΑΠΟ </a:t>
            </a:r>
            <a:r>
              <a:rPr b="1" lang="el-GR" sz="2800" spc="-1" strike="noStrike">
                <a:solidFill>
                  <a:srgbClr val="ff0000"/>
                </a:solidFill>
                <a:uFill>
                  <a:solidFill>
                    <a:srgbClr val="ffffff"/>
                  </a:solidFill>
                </a:uFill>
                <a:latin typeface="Arial Black"/>
              </a:rPr>
              <a:t>ΑΝΤΙΔΡΑΣΗ</a:t>
            </a:r>
            <a:r>
              <a:rPr b="1" lang="el-GR" sz="2800" spc="-1" strike="noStrike">
                <a:solidFill>
                  <a:srgbClr val="ffffff"/>
                </a:solidFill>
                <a:uFill>
                  <a:solidFill>
                    <a:srgbClr val="ffffff"/>
                  </a:solidFill>
                </a:uFill>
                <a:latin typeface="Arial Black"/>
              </a:rPr>
              <a:t>. ΣΤΡΟΒΙΛΟΙ ΚΑΘΑΡΗΣ Η ΜΟΝΗΣ ΑΝΤΙΔΡΑΣΕΩΣ ΔΕΝ ΚΑΤΑΣΚΕΥΑΖΟΝΤΑΙ.</a:t>
            </a:r>
            <a:endParaRPr b="0" lang="el-GR" sz="2800" spc="-1" strike="noStrike">
              <a:solidFill>
                <a:srgbClr val="000000"/>
              </a:solidFill>
              <a:uFill>
                <a:solidFill>
                  <a:srgbClr val="ffffff"/>
                </a:solidFill>
              </a:uFill>
              <a:latin typeface="Arial"/>
            </a:endParaRPr>
          </a:p>
          <a:p>
            <a:pPr>
              <a:lnSpc>
                <a:spcPct val="120000"/>
              </a:lnSpc>
              <a:spcBef>
                <a:spcPts val="601"/>
              </a:spcBef>
            </a:pPr>
            <a:r>
              <a:rPr b="1" lang="el-GR" sz="2400" spc="-1" strike="noStrike">
                <a:solidFill>
                  <a:srgbClr val="ffffff"/>
                </a:solidFill>
                <a:uFill>
                  <a:solidFill>
                    <a:srgbClr val="ffffff"/>
                  </a:solidFill>
                </a:uFill>
                <a:latin typeface="Arial Black"/>
              </a:rPr>
              <a:t> </a:t>
            </a:r>
            <a:endParaRPr b="0" lang="el-GR" sz="2400" spc="-1" strike="noStrike">
              <a:solidFill>
                <a:srgbClr val="000000"/>
              </a:solidFill>
              <a:uFill>
                <a:solidFill>
                  <a:srgbClr val="ffffff"/>
                </a:solidFill>
              </a:uFill>
              <a:latin typeface="Arial"/>
            </a:endParaRPr>
          </a:p>
          <a:p>
            <a:pPr algn="ctr">
              <a:lnSpc>
                <a:spcPct val="100000"/>
              </a:lnSpc>
              <a:spcBef>
                <a:spcPts val="479"/>
              </a:spcBef>
            </a:pPr>
            <a:br/>
            <a:endParaRPr b="0" lang="el-GR" sz="2400" spc="-1" strike="noStrike">
              <a:solidFill>
                <a:srgbClr val="000000"/>
              </a:solidFill>
              <a:uFill>
                <a:solidFill>
                  <a:srgbClr val="ffffff"/>
                </a:solidFill>
              </a:uFill>
              <a:latin typeface="Arial"/>
            </a:endParaRPr>
          </a:p>
          <a:p>
            <a:pPr algn="ctr">
              <a:lnSpc>
                <a:spcPct val="100000"/>
              </a:lnSpc>
              <a:spcBef>
                <a:spcPts val="479"/>
              </a:spcBef>
            </a:pPr>
            <a:br/>
            <a:endParaRPr b="0" lang="el-GR" sz="2400" spc="-1" strike="noStrike">
              <a:solidFill>
                <a:srgbClr val="000000"/>
              </a:solidFill>
              <a:uFill>
                <a:solidFill>
                  <a:srgbClr val="ffffff"/>
                </a:solidFill>
              </a:uFill>
              <a:latin typeface="Arial"/>
            </a:endParaRPr>
          </a:p>
        </p:txBody>
      </p:sp>
    </p:spTree>
  </p:cSld>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7"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400" spc="-1" strike="noStrike" u="sng" cap="all">
                <a:solidFill>
                  <a:srgbClr val="000000"/>
                </a:solidFill>
                <a:uFill>
                  <a:solidFill>
                    <a:srgbClr val="ffffff"/>
                  </a:solidFill>
                </a:uFill>
                <a:latin typeface="Arial Black"/>
              </a:rPr>
              <a:t> </a:t>
            </a:r>
            <a:r>
              <a:rPr b="1" lang="el-GR" sz="2400" spc="-1" strike="noStrike" u="sng" cap="all">
                <a:solidFill>
                  <a:srgbClr val="000000"/>
                </a:solidFill>
                <a:uFill>
                  <a:solidFill>
                    <a:srgbClr val="ffffff"/>
                  </a:solidFill>
                </a:uFill>
                <a:latin typeface="Arial Black"/>
              </a:rPr>
              <a:t>Η ΔΙΑΒΑΘΜΙΣΗ ΣΤΟΥΣ ΣΤΡΟΒΙΛΟΥΣ </a:t>
            </a:r>
            <a:br/>
            <a:endParaRPr b="0" lang="el-GR" sz="2400" spc="-1" strike="noStrike">
              <a:solidFill>
                <a:srgbClr val="ffffff"/>
              </a:solidFill>
              <a:uFill>
                <a:solidFill>
                  <a:srgbClr val="ffffff"/>
                </a:solidFill>
              </a:uFill>
              <a:latin typeface="Book Antiqua"/>
            </a:endParaRPr>
          </a:p>
        </p:txBody>
      </p:sp>
      <p:sp>
        <p:nvSpPr>
          <p:cNvPr id="248" name="TextShape 2"/>
          <p:cNvSpPr txBox="1"/>
          <p:nvPr/>
        </p:nvSpPr>
        <p:spPr>
          <a:xfrm>
            <a:off x="285840" y="1143000"/>
            <a:ext cx="8572320" cy="5428800"/>
          </a:xfrm>
          <a:prstGeom prst="rect">
            <a:avLst/>
          </a:prstGeom>
          <a:noFill/>
          <a:ln>
            <a:noFill/>
          </a:ln>
        </p:spPr>
        <p:txBody>
          <a:bodyPr lIns="90000" rIns="90000" tIns="45000" bIns="45000">
            <a:normAutofit/>
          </a:bodyPr>
          <a:p>
            <a:pPr>
              <a:lnSpc>
                <a:spcPct val="120000"/>
              </a:lnSpc>
              <a:spcBef>
                <a:spcPts val="601"/>
              </a:spcBef>
            </a:pPr>
            <a:endParaRPr b="0" lang="el-GR" sz="3200" spc="-1" strike="noStrike">
              <a:solidFill>
                <a:srgbClr val="000000"/>
              </a:solidFill>
              <a:uFill>
                <a:solidFill>
                  <a:srgbClr val="ffffff"/>
                </a:solidFill>
              </a:uFill>
              <a:latin typeface="Arial"/>
            </a:endParaRPr>
          </a:p>
          <a:p>
            <a:pPr>
              <a:lnSpc>
                <a:spcPct val="120000"/>
              </a:lnSpc>
              <a:spcBef>
                <a:spcPts val="601"/>
              </a:spcBef>
            </a:pPr>
            <a:endParaRPr b="0" lang="el-GR" sz="3200" spc="-1" strike="noStrike">
              <a:solidFill>
                <a:srgbClr val="000000"/>
              </a:solidFill>
              <a:uFill>
                <a:solidFill>
                  <a:srgbClr val="ffffff"/>
                </a:solidFill>
              </a:uFill>
              <a:latin typeface="Arial"/>
            </a:endParaRPr>
          </a:p>
          <a:p>
            <a:pPr>
              <a:lnSpc>
                <a:spcPct val="120000"/>
              </a:lnSpc>
              <a:spcBef>
                <a:spcPts val="601"/>
              </a:spcBef>
            </a:pPr>
            <a:r>
              <a:rPr b="1" lang="el-GR" sz="3700" spc="-1" strike="noStrike">
                <a:solidFill>
                  <a:srgbClr val="ffffff"/>
                </a:solidFill>
                <a:uFill>
                  <a:solidFill>
                    <a:srgbClr val="ffffff"/>
                  </a:solidFill>
                </a:uFill>
                <a:latin typeface="Arial Black"/>
              </a:rPr>
              <a:t>ΟΠΩΣ ΓΝΩΡΙΖΟΥΜΕ ΑΠΟ ΤΗ ΘΕΡΜΟΔΥΝΑΜΙΚΗ ΤΟ </a:t>
            </a:r>
            <a:r>
              <a:rPr b="1" lang="el-GR" sz="3700" spc="-1" strike="noStrike">
                <a:solidFill>
                  <a:srgbClr val="ff0000"/>
                </a:solidFill>
                <a:uFill>
                  <a:solidFill>
                    <a:srgbClr val="ffffff"/>
                  </a:solidFill>
                </a:uFill>
                <a:latin typeface="Arial Black"/>
              </a:rPr>
              <a:t>ΕΡΓΟ</a:t>
            </a:r>
            <a:r>
              <a:rPr b="1" lang="el-GR" sz="3700" spc="-1" strike="noStrike">
                <a:solidFill>
                  <a:srgbClr val="ffffff"/>
                </a:solidFill>
                <a:uFill>
                  <a:solidFill>
                    <a:srgbClr val="ffffff"/>
                  </a:solidFill>
                </a:uFill>
                <a:latin typeface="Arial Black"/>
              </a:rPr>
              <a:t> ΤΟΥ ΑΤΜΟΥ ΜΕΣΑ ΣΕ ΜΙΑ ΑΤΜΟΜΗΧΑΝΗ ΕΙΝΑΙ ΜΕΓΑΛΥΤΕΡΟ ΚΑΙ Η ΑΠΟΔΟΣΗ ΤΗΣ ΑΝΤΙΣΤΟΙΧΑ ΜΕΓΑΛΥΤΕΡΗ </a:t>
            </a:r>
            <a:r>
              <a:rPr b="1" lang="el-GR" sz="3700" spc="-1" strike="noStrike">
                <a:solidFill>
                  <a:srgbClr val="ff0000"/>
                </a:solidFill>
                <a:uFill>
                  <a:solidFill>
                    <a:srgbClr val="ffffff"/>
                  </a:solidFill>
                </a:uFill>
                <a:latin typeface="Arial Black"/>
              </a:rPr>
              <a:t>ΟΣΟ ΜΕΓΑΛΥΤΕΡΗ ΕΙΝΑΙ Η ΘΕΡΜΟΚΡΑΣΙΑ ΤΟΥ ΑΤΜΟΥ ΠΟΥ ΕΙΣΕΡΧΕΤΑΙ ΣΤΟ ΣΤΡΟΒΙΛΟ ΚΑΙ ΟΣΟ ΜΙΚΡΟΤΕΡΗ Η ΘΕΡΜΟΚΡΑΣΙΑ ΣΥΜΠΥΚΝΩΣΕΩΣ ΤΩΝ ΕΞΑΤΜΙΣΕΩΝ ΣΤΟ ΨΥΓΕΙΟ</a:t>
            </a:r>
            <a:r>
              <a:rPr b="1" lang="el-GR" sz="3700" spc="-1" strike="noStrike">
                <a:solidFill>
                  <a:srgbClr val="ffffff"/>
                </a:solidFill>
                <a:uFill>
                  <a:solidFill>
                    <a:srgbClr val="ffffff"/>
                  </a:solidFill>
                </a:uFill>
                <a:latin typeface="Arial Black"/>
              </a:rPr>
              <a:t>.</a:t>
            </a:r>
            <a:endParaRPr b="0" lang="el-GR" sz="3700" spc="-1" strike="noStrike">
              <a:solidFill>
                <a:srgbClr val="000000"/>
              </a:solidFill>
              <a:uFill>
                <a:solidFill>
                  <a:srgbClr val="ffffff"/>
                </a:solidFill>
              </a:uFill>
              <a:latin typeface="Arial"/>
            </a:endParaRPr>
          </a:p>
          <a:p>
            <a:pPr>
              <a:lnSpc>
                <a:spcPct val="120000"/>
              </a:lnSpc>
              <a:spcBef>
                <a:spcPts val="601"/>
              </a:spcBef>
            </a:pPr>
            <a:r>
              <a:rPr b="1" lang="el-GR" sz="2400" spc="-1" strike="noStrike">
                <a:solidFill>
                  <a:srgbClr val="ffffff"/>
                </a:solidFill>
                <a:uFill>
                  <a:solidFill>
                    <a:srgbClr val="ffffff"/>
                  </a:solidFill>
                </a:uFill>
                <a:latin typeface="Arial Black"/>
              </a:rPr>
              <a:t> </a:t>
            </a:r>
            <a:endParaRPr b="0" lang="el-GR" sz="2400" spc="-1" strike="noStrike">
              <a:solidFill>
                <a:srgbClr val="000000"/>
              </a:solidFill>
              <a:uFill>
                <a:solidFill>
                  <a:srgbClr val="ffffff"/>
                </a:solidFill>
              </a:uFill>
              <a:latin typeface="Arial"/>
            </a:endParaRPr>
          </a:p>
          <a:p>
            <a:pPr algn="ctr">
              <a:lnSpc>
                <a:spcPct val="100000"/>
              </a:lnSpc>
              <a:spcBef>
                <a:spcPts val="479"/>
              </a:spcBef>
            </a:pPr>
            <a:br/>
            <a:endParaRPr b="0" lang="el-GR" sz="2400" spc="-1" strike="noStrike">
              <a:solidFill>
                <a:srgbClr val="000000"/>
              </a:solidFill>
              <a:uFill>
                <a:solidFill>
                  <a:srgbClr val="ffffff"/>
                </a:solidFill>
              </a:uFill>
              <a:latin typeface="Arial"/>
            </a:endParaRPr>
          </a:p>
          <a:p>
            <a:pPr algn="ctr">
              <a:lnSpc>
                <a:spcPct val="100000"/>
              </a:lnSpc>
              <a:spcBef>
                <a:spcPts val="479"/>
              </a:spcBef>
            </a:pPr>
            <a:br/>
            <a:endParaRPr b="0" lang="el-GR" sz="2400" spc="-1" strike="noStrike">
              <a:solidFill>
                <a:srgbClr val="000000"/>
              </a:solidFill>
              <a:uFill>
                <a:solidFill>
                  <a:srgbClr val="ffffff"/>
                </a:solidFill>
              </a:uFill>
              <a:latin typeface="Arial"/>
            </a:endParaRPr>
          </a:p>
        </p:txBody>
      </p:sp>
    </p:spTree>
  </p:cSld>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9"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400" spc="-1" strike="noStrike" u="sng" cap="all">
                <a:solidFill>
                  <a:srgbClr val="000000"/>
                </a:solidFill>
                <a:uFill>
                  <a:solidFill>
                    <a:srgbClr val="ffffff"/>
                  </a:solidFill>
                </a:uFill>
                <a:latin typeface="Arial Black"/>
              </a:rPr>
              <a:t> </a:t>
            </a:r>
            <a:r>
              <a:rPr b="1" lang="el-GR" sz="2400" spc="-1" strike="noStrike" u="sng" cap="all">
                <a:solidFill>
                  <a:srgbClr val="000000"/>
                </a:solidFill>
                <a:uFill>
                  <a:solidFill>
                    <a:srgbClr val="ffffff"/>
                  </a:solidFill>
                </a:uFill>
                <a:latin typeface="Arial Black"/>
              </a:rPr>
              <a:t>Η ΔΙΑΒΑΘΜΙΣΗ ΣΤΟΥΣ ΣΤΡΟΒΙΛΟΥΣ </a:t>
            </a:r>
            <a:br/>
            <a:endParaRPr b="0" lang="el-GR" sz="2400" spc="-1" strike="noStrike">
              <a:solidFill>
                <a:srgbClr val="ffffff"/>
              </a:solidFill>
              <a:uFill>
                <a:solidFill>
                  <a:srgbClr val="ffffff"/>
                </a:solidFill>
              </a:uFill>
              <a:latin typeface="Book Antiqua"/>
            </a:endParaRPr>
          </a:p>
        </p:txBody>
      </p:sp>
      <p:sp>
        <p:nvSpPr>
          <p:cNvPr id="250" name="TextShape 2"/>
          <p:cNvSpPr txBox="1"/>
          <p:nvPr/>
        </p:nvSpPr>
        <p:spPr>
          <a:xfrm>
            <a:off x="285840" y="1143000"/>
            <a:ext cx="8572320" cy="5428800"/>
          </a:xfrm>
          <a:prstGeom prst="rect">
            <a:avLst/>
          </a:prstGeom>
          <a:noFill/>
          <a:ln>
            <a:noFill/>
          </a:ln>
        </p:spPr>
        <p:txBody>
          <a:bodyPr lIns="90000" rIns="90000" tIns="45000" bIns="45000">
            <a:normAutofit/>
          </a:bodyPr>
          <a:p>
            <a:pPr>
              <a:lnSpc>
                <a:spcPct val="120000"/>
              </a:lnSpc>
              <a:spcBef>
                <a:spcPts val="601"/>
              </a:spcBef>
            </a:pPr>
            <a:endParaRPr b="0" lang="el-GR" sz="3200" spc="-1" strike="noStrike">
              <a:solidFill>
                <a:srgbClr val="000000"/>
              </a:solidFill>
              <a:uFill>
                <a:solidFill>
                  <a:srgbClr val="ffffff"/>
                </a:solidFill>
              </a:uFill>
              <a:latin typeface="Arial"/>
            </a:endParaRPr>
          </a:p>
          <a:p>
            <a:pPr marL="180000" indent="-179640">
              <a:lnSpc>
                <a:spcPct val="120000"/>
              </a:lnSpc>
              <a:spcBef>
                <a:spcPts val="601"/>
              </a:spcBef>
              <a:buClr>
                <a:srgbClr val="ff0000"/>
              </a:buClr>
              <a:buSzPct val="65000"/>
              <a:buFont typeface="Wingdings" charset="2"/>
              <a:buChar char=""/>
            </a:pPr>
            <a:r>
              <a:rPr b="1" lang="el-GR" sz="8000" spc="-1" strike="noStrike">
                <a:solidFill>
                  <a:srgbClr val="ffffff"/>
                </a:solidFill>
                <a:uFill>
                  <a:solidFill>
                    <a:srgbClr val="ffffff"/>
                  </a:solidFill>
                </a:uFill>
                <a:latin typeface="Arial Black"/>
              </a:rPr>
              <a:t>Η ΘΕΡΜΟΚΡΑΣΙΑ ΟΜΩΣ ΤΟΥ ΑΤΜΟΥ ΕΞΑΡΤΑΤΑΙ ΑΠΟ ΤΗΝ ΠΙΕΣΗ ΚΑΙ ΤΗΝ ΥΠΕΡΘΕΡΜΑΝΣΗ ΤΟΥ. </a:t>
            </a:r>
            <a:endParaRPr b="0" lang="el-GR" sz="8000" spc="-1" strike="noStrike">
              <a:solidFill>
                <a:srgbClr val="000000"/>
              </a:solidFill>
              <a:uFill>
                <a:solidFill>
                  <a:srgbClr val="ffffff"/>
                </a:solidFill>
              </a:uFill>
              <a:latin typeface="Arial"/>
            </a:endParaRPr>
          </a:p>
          <a:p>
            <a:pPr marL="180000" indent="-179640">
              <a:lnSpc>
                <a:spcPct val="120000"/>
              </a:lnSpc>
              <a:spcBef>
                <a:spcPts val="601"/>
              </a:spcBef>
              <a:buClr>
                <a:srgbClr val="ff0000"/>
              </a:buClr>
              <a:buSzPct val="65000"/>
              <a:buFont typeface="Wingdings" charset="2"/>
              <a:buChar char=""/>
            </a:pPr>
            <a:r>
              <a:rPr b="1" lang="el-GR" sz="8000" spc="-1" strike="noStrike">
                <a:solidFill>
                  <a:srgbClr val="ffffff"/>
                </a:solidFill>
                <a:uFill>
                  <a:solidFill>
                    <a:srgbClr val="ffffff"/>
                  </a:solidFill>
                </a:uFill>
                <a:latin typeface="Arial Black"/>
              </a:rPr>
              <a:t>ΓΙΑ ΝΑ ΕΧΟΥΜΕ ΥΨΗΛΗ ΑΠΟΔΟΣΗ ΤΗΣ ΑΤΜΟΜΗΧΑΝΗΣ, ΠΡΕΠΕΙ ΝΑ ΧΡΗΣΙΜΟΠΟΙΟΥΜΕ </a:t>
            </a:r>
            <a:r>
              <a:rPr b="1" lang="el-GR" sz="8000" spc="-1" strike="noStrike">
                <a:solidFill>
                  <a:srgbClr val="ffff00"/>
                </a:solidFill>
                <a:uFill>
                  <a:solidFill>
                    <a:srgbClr val="ffffff"/>
                  </a:solidFill>
                </a:uFill>
                <a:latin typeface="Arial Black"/>
              </a:rPr>
              <a:t>ΥΨΗΛΕΣ ΠΙΕΣΕΙΣ ΚΑΙ ΥΨΗΛΗ ΥΠΕΡΘΕΡΜΑΝΣΗ ΤΟΥ ΑΤΜΟΥ ΚΑΤΑ ΤΗΝ ΕΙΣΟΔΟ ΤΟΥ ΣΤΗ ΜΗΧΑΝΗ</a:t>
            </a:r>
            <a:r>
              <a:rPr b="1" lang="el-GR" sz="8000" spc="-1" strike="noStrike">
                <a:solidFill>
                  <a:srgbClr val="ffffff"/>
                </a:solidFill>
                <a:uFill>
                  <a:solidFill>
                    <a:srgbClr val="ffffff"/>
                  </a:solidFill>
                </a:uFill>
                <a:latin typeface="Arial Black"/>
              </a:rPr>
              <a:t>. </a:t>
            </a:r>
            <a:endParaRPr b="0" lang="el-GR" sz="8000" spc="-1" strike="noStrike">
              <a:solidFill>
                <a:srgbClr val="000000"/>
              </a:solidFill>
              <a:uFill>
                <a:solidFill>
                  <a:srgbClr val="ffffff"/>
                </a:solidFill>
              </a:uFill>
              <a:latin typeface="Arial"/>
            </a:endParaRPr>
          </a:p>
          <a:p>
            <a:pPr marL="180000" indent="-179640">
              <a:lnSpc>
                <a:spcPct val="120000"/>
              </a:lnSpc>
              <a:spcBef>
                <a:spcPts val="601"/>
              </a:spcBef>
              <a:buClr>
                <a:srgbClr val="ff0000"/>
              </a:buClr>
              <a:buSzPct val="65000"/>
              <a:buFont typeface="Wingdings" charset="2"/>
              <a:buChar char=""/>
            </a:pPr>
            <a:r>
              <a:rPr b="1" lang="el-GR" sz="8000" spc="-1" strike="noStrike">
                <a:solidFill>
                  <a:srgbClr val="ffffff"/>
                </a:solidFill>
                <a:uFill>
                  <a:solidFill>
                    <a:srgbClr val="ffffff"/>
                  </a:solidFill>
                </a:uFill>
                <a:latin typeface="Arial Black"/>
              </a:rPr>
              <a:t>ΠΑΡΑΛΛΗΛΑ ΜΕΣΑ ΣΤΟ ΨΥΓΕΙΟ ΠΡΕΠΕΙ ΝΑ ΕΠΙΚΡΑΤΕΙ </a:t>
            </a:r>
            <a:r>
              <a:rPr b="1" lang="el-GR" sz="8000" spc="-1" strike="noStrike">
                <a:solidFill>
                  <a:srgbClr val="92d050"/>
                </a:solidFill>
                <a:uFill>
                  <a:solidFill>
                    <a:srgbClr val="ffffff"/>
                  </a:solidFill>
                </a:uFill>
                <a:latin typeface="Arial Black"/>
              </a:rPr>
              <a:t>ΠΟΛΥ ΧΑΜΗΛΗ ΠΙΕΣΗ (ΔΗΛΑΔΗ ΠΟΛΥ ΥΨΗΛΟ ΚΕΝΟ).</a:t>
            </a:r>
            <a:endParaRPr b="0" lang="el-GR" sz="8000" spc="-1" strike="noStrike">
              <a:solidFill>
                <a:srgbClr val="000000"/>
              </a:solidFill>
              <a:uFill>
                <a:solidFill>
                  <a:srgbClr val="ffffff"/>
                </a:solidFill>
              </a:uFill>
              <a:latin typeface="Arial"/>
            </a:endParaRPr>
          </a:p>
          <a:p>
            <a:pPr marL="180000" indent="-179640">
              <a:lnSpc>
                <a:spcPct val="120000"/>
              </a:lnSpc>
              <a:spcBef>
                <a:spcPts val="601"/>
              </a:spcBef>
              <a:buClr>
                <a:srgbClr val="ff0000"/>
              </a:buClr>
              <a:buSzPct val="65000"/>
              <a:buFont typeface="Wingdings" charset="2"/>
              <a:buChar char=""/>
            </a:pPr>
            <a:r>
              <a:rPr b="1" lang="el-GR" sz="8000" spc="-1" strike="noStrike">
                <a:solidFill>
                  <a:srgbClr val="ffffff"/>
                </a:solidFill>
                <a:uFill>
                  <a:solidFill>
                    <a:srgbClr val="ffffff"/>
                  </a:solidFill>
                </a:uFill>
                <a:latin typeface="Arial Black"/>
              </a:rPr>
              <a:t> </a:t>
            </a:r>
            <a:r>
              <a:rPr b="1" lang="el-GR" sz="8000" spc="-1" strike="noStrike">
                <a:solidFill>
                  <a:srgbClr val="ffffff"/>
                </a:solidFill>
                <a:uFill>
                  <a:solidFill>
                    <a:srgbClr val="ffffff"/>
                  </a:solidFill>
                </a:uFill>
                <a:latin typeface="Arial Black"/>
              </a:rPr>
              <a:t>ΕΤΣΙ ΘΑ ΕΧΟΥΜΕ ΠΟΛΥ ΜΕΓΑΛΗ ΕΚΤΟΝΩΣΗ ΤΟΥ ΑΤΜΟΥ, ΟΠΟΤΕ ΑΥΤΟΣ ΕΞΕΡΧΟΜΕΝΟΣ ΑΠΟ ΤΗ ΜΗΧΑΝΗ ΘΑ ΕΧΕΙ ΠΟΛΥ ΧΑΜΗΛΗ ΠΙΕΣΗ, ΠΟΥ ΕΙΝΑΙ ΛΙΓΟ ΜΟΝΟ ΨΗΛΟΤΕΡΗ ΑΠΟ ΤΗΝ ΠΙΕΣΗ ΠΟΥ ΑΝΤΙΣΤΟΙΧΕΙ ΣΤΟ ΚΕΝΟ ΤΟΥ ΨΥΓΕΙΟΥ ΚΑΙ ΤΟΣΗ, ΟΣΟ ΕΙΝΑΙ ΑΝΑΓΚΑΙΑ ΓΙΑ ΝΑ ΡΕΕΙ ΠΡΟΣ ΑΥΤΟ.</a:t>
            </a:r>
            <a:endParaRPr b="0" lang="el-GR" sz="8000" spc="-1" strike="noStrike">
              <a:solidFill>
                <a:srgbClr val="000000"/>
              </a:solidFill>
              <a:uFill>
                <a:solidFill>
                  <a:srgbClr val="ffffff"/>
                </a:solidFill>
              </a:uFill>
              <a:latin typeface="Arial"/>
            </a:endParaRPr>
          </a:p>
          <a:p>
            <a:pPr>
              <a:lnSpc>
                <a:spcPct val="120000"/>
              </a:lnSpc>
              <a:spcBef>
                <a:spcPts val="601"/>
              </a:spcBef>
            </a:pPr>
            <a:r>
              <a:rPr b="1" lang="el-GR" sz="2400" spc="-1" strike="noStrike">
                <a:solidFill>
                  <a:srgbClr val="ffffff"/>
                </a:solidFill>
                <a:uFill>
                  <a:solidFill>
                    <a:srgbClr val="ffffff"/>
                  </a:solidFill>
                </a:uFill>
                <a:latin typeface="Arial Black"/>
              </a:rPr>
              <a:t> </a:t>
            </a:r>
            <a:endParaRPr b="0" lang="el-GR" sz="2400" spc="-1" strike="noStrike">
              <a:solidFill>
                <a:srgbClr val="000000"/>
              </a:solidFill>
              <a:uFill>
                <a:solidFill>
                  <a:srgbClr val="ffffff"/>
                </a:solidFill>
              </a:uFill>
              <a:latin typeface="Arial"/>
            </a:endParaRPr>
          </a:p>
          <a:p>
            <a:pPr algn="ctr">
              <a:lnSpc>
                <a:spcPct val="100000"/>
              </a:lnSpc>
              <a:spcBef>
                <a:spcPts val="479"/>
              </a:spcBef>
            </a:pPr>
            <a:br/>
            <a:endParaRPr b="0" lang="el-GR" sz="2400" spc="-1" strike="noStrike">
              <a:solidFill>
                <a:srgbClr val="000000"/>
              </a:solidFill>
              <a:uFill>
                <a:solidFill>
                  <a:srgbClr val="ffffff"/>
                </a:solidFill>
              </a:uFill>
              <a:latin typeface="Arial"/>
            </a:endParaRPr>
          </a:p>
          <a:p>
            <a:pPr algn="ctr">
              <a:lnSpc>
                <a:spcPct val="100000"/>
              </a:lnSpc>
              <a:spcBef>
                <a:spcPts val="479"/>
              </a:spcBef>
            </a:pPr>
            <a:br/>
            <a:endParaRPr b="0" lang="el-GR" sz="2400" spc="-1" strike="noStrike">
              <a:solidFill>
                <a:srgbClr val="000000"/>
              </a:solidFill>
              <a:uFill>
                <a:solidFill>
                  <a:srgbClr val="ffffff"/>
                </a:solidFill>
              </a:uFill>
              <a:latin typeface="Arial"/>
            </a:endParaRPr>
          </a:p>
        </p:txBody>
      </p:sp>
    </p:spTree>
  </p:cSld>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1"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400" spc="-1" strike="noStrike" u="sng" cap="all">
                <a:solidFill>
                  <a:srgbClr val="000000"/>
                </a:solidFill>
                <a:uFill>
                  <a:solidFill>
                    <a:srgbClr val="ffffff"/>
                  </a:solidFill>
                </a:uFill>
                <a:latin typeface="Arial Black"/>
              </a:rPr>
              <a:t> </a:t>
            </a:r>
            <a:r>
              <a:rPr b="1" lang="el-GR" sz="2400" spc="-1" strike="noStrike" u="sng" cap="all">
                <a:solidFill>
                  <a:srgbClr val="000000"/>
                </a:solidFill>
                <a:uFill>
                  <a:solidFill>
                    <a:srgbClr val="ffffff"/>
                  </a:solidFill>
                </a:uFill>
                <a:latin typeface="Arial Black"/>
              </a:rPr>
              <a:t>Η ΔΙΑΒΑΘΜΙΣΗ ΣΤΟΥΣ ΣΤΡΟΒΙΛΟΥΣ </a:t>
            </a:r>
            <a:br/>
            <a:endParaRPr b="0" lang="el-GR" sz="2400" spc="-1" strike="noStrike">
              <a:solidFill>
                <a:srgbClr val="ffffff"/>
              </a:solidFill>
              <a:uFill>
                <a:solidFill>
                  <a:srgbClr val="ffffff"/>
                </a:solidFill>
              </a:uFill>
              <a:latin typeface="Book Antiqua"/>
            </a:endParaRPr>
          </a:p>
        </p:txBody>
      </p:sp>
      <p:sp>
        <p:nvSpPr>
          <p:cNvPr id="252" name="TextShape 2"/>
          <p:cNvSpPr txBox="1"/>
          <p:nvPr/>
        </p:nvSpPr>
        <p:spPr>
          <a:xfrm>
            <a:off x="285840" y="1143000"/>
            <a:ext cx="8572320" cy="5428800"/>
          </a:xfrm>
          <a:prstGeom prst="rect">
            <a:avLst/>
          </a:prstGeom>
          <a:noFill/>
          <a:ln>
            <a:noFill/>
          </a:ln>
        </p:spPr>
        <p:txBody>
          <a:bodyPr lIns="90000" rIns="90000" tIns="45000" bIns="45000">
            <a:normAutofit/>
          </a:bodyPr>
          <a:p>
            <a:pPr>
              <a:lnSpc>
                <a:spcPct val="120000"/>
              </a:lnSpc>
              <a:spcBef>
                <a:spcPts val="601"/>
              </a:spcBef>
            </a:pPr>
            <a:endParaRPr b="0" lang="el-GR" sz="3200" spc="-1" strike="noStrike">
              <a:solidFill>
                <a:srgbClr val="000000"/>
              </a:solidFill>
              <a:uFill>
                <a:solidFill>
                  <a:srgbClr val="ffffff"/>
                </a:solidFill>
              </a:uFill>
              <a:latin typeface="Arial"/>
            </a:endParaRPr>
          </a:p>
          <a:p>
            <a:pPr marL="180000" indent="-179640">
              <a:lnSpc>
                <a:spcPct val="120000"/>
              </a:lnSpc>
              <a:spcBef>
                <a:spcPts val="601"/>
              </a:spcBef>
              <a:buClr>
                <a:srgbClr val="ff0000"/>
              </a:buClr>
              <a:buSzPct val="65000"/>
              <a:buFont typeface="Wingdings" charset="2"/>
              <a:buChar char=""/>
            </a:pPr>
            <a:r>
              <a:rPr b="1" lang="el-GR" sz="4200" spc="-1" strike="noStrike">
                <a:solidFill>
                  <a:srgbClr val="ffffff"/>
                </a:solidFill>
                <a:uFill>
                  <a:solidFill>
                    <a:srgbClr val="ffffff"/>
                  </a:solidFill>
                </a:uFill>
                <a:latin typeface="Arial Black"/>
              </a:rPr>
              <a:t>Η ΜΕΓΑΛΗ ΕΚΤΟΝΩΣΗ ΟΜΩΣ ΔΗΜΙΟΥΡΓΕΙ ΠΟΛΥ ΜΕΓΑΛΗ ΤΑΧΥΤΗΤΑ ΤΟΥ ΑΤΜΟΥ ΟΤΑΝ ΑΥΤΟΣ ΕΞΕΡΧΕΤΑΙ ΑΠΟ ΤΑ ΠΡΟΦΥΣΙΑ. ΑΥΤΟ ΟΜΩΣ ΠΡΟΚΑΛΕΙ ΠΟΛΥ ΜΕΓΑΛΗ ΤΑΧΥΤΗΤΑ ΠΕΡΙΣΤΡΟΦΗΣ ΤΟΥ ΣΤΡΟΦΕΙΟΥ (ΜΕΧΡΙ 25000 RPM) ΠΟΥ ΓΙΑ ΛΟΓΟΥΣ ΤΕΧΝΙΚΟΥΣ ΕΙΝΑΙ ΑΚΑΤΑΛΛΗΛΗ ΣΤΗΝ ΠΡΑΞΗ. ΕΤΣΙ ΠΑΡΟΥΣΙΑΣΤΗΚΕ Η ΑΝΑΓΚΗ ΤΗΣ ΔΙΑΒΑΘΜΙΣΕΩΣ ΣΤΟΥΣ ΣΤΡΟΒΙΛΟΥΣ.</a:t>
            </a:r>
            <a:endParaRPr b="0" lang="el-GR" sz="4200" spc="-1" strike="noStrike">
              <a:solidFill>
                <a:srgbClr val="000000"/>
              </a:solidFill>
              <a:uFill>
                <a:solidFill>
                  <a:srgbClr val="ffffff"/>
                </a:solidFill>
              </a:uFill>
              <a:latin typeface="Arial"/>
            </a:endParaRPr>
          </a:p>
          <a:p>
            <a:pPr>
              <a:lnSpc>
                <a:spcPct val="120000"/>
              </a:lnSpc>
              <a:spcBef>
                <a:spcPts val="601"/>
              </a:spcBef>
            </a:pPr>
            <a:endParaRPr b="0" lang="el-GR" sz="4200" spc="-1" strike="noStrike">
              <a:solidFill>
                <a:srgbClr val="000000"/>
              </a:solidFill>
              <a:uFill>
                <a:solidFill>
                  <a:srgbClr val="ffffff"/>
                </a:solidFill>
              </a:uFill>
              <a:latin typeface="Arial"/>
            </a:endParaRPr>
          </a:p>
          <a:p>
            <a:pPr marL="180000" indent="-179640">
              <a:lnSpc>
                <a:spcPct val="120000"/>
              </a:lnSpc>
              <a:spcBef>
                <a:spcPts val="601"/>
              </a:spcBef>
              <a:buClr>
                <a:srgbClr val="ff0000"/>
              </a:buClr>
              <a:buSzPct val="65000"/>
              <a:buFont typeface="Wingdings" charset="2"/>
              <a:buChar char=""/>
            </a:pPr>
            <a:r>
              <a:rPr b="1" lang="el-GR" sz="4200" spc="-1" strike="noStrike">
                <a:solidFill>
                  <a:srgbClr val="ffffff"/>
                </a:solidFill>
                <a:uFill>
                  <a:solidFill>
                    <a:srgbClr val="ffffff"/>
                  </a:solidFill>
                </a:uFill>
                <a:latin typeface="Arial Black"/>
              </a:rPr>
              <a:t>ΜΕ ΤΟ ΟΡΟ ΔΙΑΒΑΘΜΙΣΗ ΕΝΝΟΟΥΜΕ ΤΗΝ ΚΛΙΜΑΚΩΤΗ ΕΚΜΕΤΑΛΛΕΥΣΗ ΜΕΣΑ ΣΤΟΥΣ ΣΤΡΟΒΙΛΟΥΣ ΤΗΣ ΤΑΧΥΤΗΤΑΣ ΤΟΥ ΑΤΜΟΥ Η ΤΗΣ ΕΚΤΟΝΩΣΕΩΣ ΤΟΥ Η ΚΑΙ ΤΩΝ ΔΥΟ ΣΕ ΠΕΡΙΣΣΟΤΕΡΕΣ ΑΠΟ ΜΙΑ ΒΑΘΜΙΔΕΣ. </a:t>
            </a:r>
            <a:endParaRPr b="0" lang="el-GR" sz="4200" spc="-1" strike="noStrike">
              <a:solidFill>
                <a:srgbClr val="000000"/>
              </a:solidFill>
              <a:uFill>
                <a:solidFill>
                  <a:srgbClr val="ffffff"/>
                </a:solidFill>
              </a:uFill>
              <a:latin typeface="Arial"/>
            </a:endParaRPr>
          </a:p>
          <a:p>
            <a:pPr>
              <a:lnSpc>
                <a:spcPct val="120000"/>
              </a:lnSpc>
              <a:spcBef>
                <a:spcPts val="601"/>
              </a:spcBef>
            </a:pPr>
            <a:r>
              <a:rPr b="1" lang="el-GR" sz="2400" spc="-1" strike="noStrike">
                <a:solidFill>
                  <a:srgbClr val="ffffff"/>
                </a:solidFill>
                <a:uFill>
                  <a:solidFill>
                    <a:srgbClr val="ffffff"/>
                  </a:solidFill>
                </a:uFill>
                <a:latin typeface="Arial Black"/>
              </a:rPr>
              <a:t> </a:t>
            </a:r>
            <a:endParaRPr b="0" lang="el-GR" sz="2400" spc="-1" strike="noStrike">
              <a:solidFill>
                <a:srgbClr val="000000"/>
              </a:solidFill>
              <a:uFill>
                <a:solidFill>
                  <a:srgbClr val="ffffff"/>
                </a:solidFill>
              </a:uFill>
              <a:latin typeface="Arial"/>
            </a:endParaRPr>
          </a:p>
          <a:p>
            <a:pPr algn="ctr">
              <a:lnSpc>
                <a:spcPct val="100000"/>
              </a:lnSpc>
              <a:spcBef>
                <a:spcPts val="479"/>
              </a:spcBef>
            </a:pPr>
            <a:br/>
            <a:endParaRPr b="0" lang="el-GR" sz="2400" spc="-1" strike="noStrike">
              <a:solidFill>
                <a:srgbClr val="000000"/>
              </a:solidFill>
              <a:uFill>
                <a:solidFill>
                  <a:srgbClr val="ffffff"/>
                </a:solidFill>
              </a:uFill>
              <a:latin typeface="Arial"/>
            </a:endParaRPr>
          </a:p>
          <a:p>
            <a:pPr algn="ctr">
              <a:lnSpc>
                <a:spcPct val="100000"/>
              </a:lnSpc>
              <a:spcBef>
                <a:spcPts val="479"/>
              </a:spcBef>
            </a:pPr>
            <a:br/>
            <a:endParaRPr b="0" lang="el-GR" sz="2400" spc="-1" strike="noStrike">
              <a:solidFill>
                <a:srgbClr val="000000"/>
              </a:solidFill>
              <a:uFill>
                <a:solidFill>
                  <a:srgbClr val="ffffff"/>
                </a:solidFill>
              </a:uFill>
              <a:latin typeface="Arial"/>
            </a:endParaRPr>
          </a:p>
        </p:txBody>
      </p:sp>
    </p:spTree>
  </p:cSld>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3"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400" spc="-1" strike="noStrike" u="sng" cap="all">
                <a:solidFill>
                  <a:srgbClr val="000000"/>
                </a:solidFill>
                <a:uFill>
                  <a:solidFill>
                    <a:srgbClr val="ffffff"/>
                  </a:solidFill>
                </a:uFill>
                <a:latin typeface="Arial Black"/>
              </a:rPr>
              <a:t>Η ΔΙΑΒΑΘΜΙΣΗ ΣΤΟΥΣ ΣΤΡΟΒΙΛΟΥΣ </a:t>
            </a:r>
            <a:br/>
            <a:endParaRPr b="0" lang="el-GR" sz="2400" spc="-1" strike="noStrike">
              <a:solidFill>
                <a:srgbClr val="ffffff"/>
              </a:solidFill>
              <a:uFill>
                <a:solidFill>
                  <a:srgbClr val="ffffff"/>
                </a:solidFill>
              </a:uFill>
              <a:latin typeface="Book Antiqua"/>
            </a:endParaRPr>
          </a:p>
        </p:txBody>
      </p:sp>
      <p:sp>
        <p:nvSpPr>
          <p:cNvPr id="254" name="TextShape 2"/>
          <p:cNvSpPr txBox="1"/>
          <p:nvPr/>
        </p:nvSpPr>
        <p:spPr>
          <a:xfrm>
            <a:off x="285840" y="1143000"/>
            <a:ext cx="8572320" cy="5428800"/>
          </a:xfrm>
          <a:prstGeom prst="rect">
            <a:avLst/>
          </a:prstGeom>
          <a:noFill/>
          <a:ln>
            <a:noFill/>
          </a:ln>
        </p:spPr>
        <p:txBody>
          <a:bodyPr lIns="90000" rIns="90000" tIns="45000" bIns="45000">
            <a:normAutofit/>
          </a:bodyPr>
          <a:p>
            <a:pPr algn="ctr">
              <a:lnSpc>
                <a:spcPct val="120000"/>
              </a:lnSpc>
              <a:spcBef>
                <a:spcPts val="601"/>
              </a:spcBef>
            </a:pPr>
            <a:r>
              <a:rPr b="1" lang="el-GR" sz="8000" spc="-1" strike="noStrike" u="sng">
                <a:solidFill>
                  <a:srgbClr val="ffffff"/>
                </a:solidFill>
                <a:uFill>
                  <a:solidFill>
                    <a:srgbClr val="ffffff"/>
                  </a:solidFill>
                </a:uFill>
                <a:latin typeface="Arial Black"/>
              </a:rPr>
              <a:t>ΣΤΟΥΣ ΣΤΡΟΒΙΛΟΥΣ ΔΡΑΣΕΩΣ:</a:t>
            </a:r>
            <a:endParaRPr b="0" lang="el-GR" sz="8000" spc="-1" strike="noStrike">
              <a:solidFill>
                <a:srgbClr val="000000"/>
              </a:solidFill>
              <a:uFill>
                <a:solidFill>
                  <a:srgbClr val="ffffff"/>
                </a:solidFill>
              </a:uFill>
              <a:latin typeface="Arial"/>
            </a:endParaRPr>
          </a:p>
          <a:p>
            <a:pPr>
              <a:lnSpc>
                <a:spcPct val="120000"/>
              </a:lnSpc>
              <a:spcBef>
                <a:spcPts val="601"/>
              </a:spcBef>
            </a:pPr>
            <a:r>
              <a:rPr b="1" lang="el-GR" sz="8000" spc="-1" strike="noStrike">
                <a:solidFill>
                  <a:srgbClr val="ffffff"/>
                </a:solidFill>
                <a:uFill>
                  <a:solidFill>
                    <a:srgbClr val="ffffff"/>
                  </a:solidFill>
                </a:uFill>
                <a:latin typeface="Arial Black"/>
              </a:rPr>
              <a:t>ΜΕ ΔΙΑΔΟΧΙΚΗ ΕΚΜΕΤΑΛΛΕΥΣΗ ΤΗΣ ΤΑΧΥΤΗΤΑΣ ΕΞΟΔΟΥ ΤΟΥ ΑΤΜΟΥ ΣΕ ΠΕΡΙΣΣΟΤΕΡΕΣ ΑΠΟ ΜΙΑ ΣΕΙΡΕΣ ΚΙΝΗΤΩΝ ΠΤΕΡΥΓΙΩΝ, ΟΠΟΤΕ ΛΕΜΕ ΟΤΙ ΕΧΟΜΕ ΔΙΑΒΑΘΜΙΣΗ ΤΑΧΥΤHΤΑΣ. ΣΤΗΝ ΠΕΡΙΠΤΩΣΗ ΑΥΤΗ, ΚΑΘΩΣ Ο ΑΤΜΟΣ ΔΙΕΡΧΕΤΑΙ ΔΙΑΔΟΧΙΚΑ ΑΠΟ ΤΙΣ ΚΙΝΗΤΕΣ ΠΤΕΡΥΓΩΣΕΙΣ, Η ΤΑΧΥΤΗΤΑ ΤΟΥ ΕΛΑΤΤΩΝΕΤΑΙ ΒΑΘΜΙΑΙΑ ΜΕΣΑ ΣΤΗΝ ΚΑΘΕ ΜΙΑ. ΕΤΣΙ Η ΣΧΕΣΗ ΜΕΤΑΞΥ ΤΑΧΥΤΗΤΑΣ ΑΤΜΟΥ ΚΑΙ ΤΑΧΥΤΗΤΑΣ ΠΕΡΙΣΤΡΟΦΗΣ ΤΗΣ ΠΤΕΡΥΓΩΣΕΩΣ ΕΙΝΑΙ ΠΟΛΥ ΧΑΜΗΛΟΤΕΡΗ ΑΠΟ ΕΚΕΙΝΗ ΠΟΥ ΘΑ ΥΠΗΡΧΕ ΑΝ ΕΚΜΕΤΑΛΛΕΥΟΜΑΣΤΑΝ ΟΛΗ ΤΗΝ ΤΑΧΥΤΗΤΑ ΣΕ ΜΙΑ ΜΟΝΟ ΠΤΕΡΥΓΩΣΗ, ΚΑΙ ΤΟ ΣΥΝΟΛΟ ΤΟΥ ΤΡΟΧΟΥ ΜΕ ΤΙΣ ΠΕΡΙΣΣΟΤΕΡΕΣ ΠΤΕΡΥΓΩΣΕΙΣ ΣΤΡΕΦΕΤΑΙ ΜΕ ΜΙΚΡΟΤΕΡΗ ΤΑΧΥΤΗΤΑ. Η ΜΕΘΟΔΟΣ ΑΥΤΗ ΕΦΑΡΜΟΖΕΤΑΙ ΣΤΟ ΣΤΡΟΒΙΛΟ Η </a:t>
            </a:r>
            <a:r>
              <a:rPr b="1" lang="el-GR" sz="8000" spc="-1" strike="noStrike">
                <a:solidFill>
                  <a:srgbClr val="ff0000"/>
                </a:solidFill>
                <a:uFill>
                  <a:solidFill>
                    <a:srgbClr val="ffffff"/>
                  </a:solidFill>
                </a:uFill>
                <a:latin typeface="Arial Black"/>
              </a:rPr>
              <a:t>ΤΡΟΧΟ CURTIS </a:t>
            </a:r>
            <a:r>
              <a:rPr b="1" lang="el-GR" sz="8000" spc="-1" strike="noStrike">
                <a:solidFill>
                  <a:srgbClr val="ffffff"/>
                </a:solidFill>
                <a:uFill>
                  <a:solidFill>
                    <a:srgbClr val="ffffff"/>
                  </a:solidFill>
                </a:uFill>
                <a:latin typeface="Arial Black"/>
              </a:rPr>
              <a:t>ΠΟΥ ΛΕΓΕΤΑΙ </a:t>
            </a:r>
            <a:r>
              <a:rPr b="1" lang="el-GR" sz="8000" spc="-1" strike="noStrike">
                <a:solidFill>
                  <a:srgbClr val="ff0000"/>
                </a:solidFill>
                <a:uFill>
                  <a:solidFill>
                    <a:srgbClr val="ffffff"/>
                  </a:solidFill>
                </a:uFill>
                <a:latin typeface="Arial Black"/>
              </a:rPr>
              <a:t>ΣΤΡΟΒΙΛΟΣ ΔΡΑΣΕΩΣ ΜΕ ΔΙΑΒΑΘΜΙΣΗ ΤΑΧΥΤΗΤΑΣ</a:t>
            </a:r>
            <a:r>
              <a:rPr b="1" lang="el-GR" sz="8000" spc="-1" strike="noStrike">
                <a:solidFill>
                  <a:srgbClr val="ffffff"/>
                </a:solidFill>
                <a:uFill>
                  <a:solidFill>
                    <a:srgbClr val="ffffff"/>
                  </a:solidFill>
                </a:uFill>
                <a:latin typeface="Arial Black"/>
              </a:rPr>
              <a:t>. </a:t>
            </a:r>
            <a:endParaRPr b="0" lang="el-GR" sz="8000" spc="-1" strike="noStrike">
              <a:solidFill>
                <a:srgbClr val="000000"/>
              </a:solidFill>
              <a:uFill>
                <a:solidFill>
                  <a:srgbClr val="ffffff"/>
                </a:solidFill>
              </a:uFill>
              <a:latin typeface="Arial"/>
            </a:endParaRPr>
          </a:p>
          <a:p>
            <a:pPr>
              <a:lnSpc>
                <a:spcPct val="100000"/>
              </a:lnSpc>
              <a:spcBef>
                <a:spcPts val="479"/>
              </a:spcBef>
            </a:pPr>
            <a:br/>
            <a:endParaRPr b="0" lang="el-GR" sz="8000" spc="-1" strike="noStrike">
              <a:solidFill>
                <a:srgbClr val="000000"/>
              </a:solidFill>
              <a:uFill>
                <a:solidFill>
                  <a:srgbClr val="ffffff"/>
                </a:solidFill>
              </a:uFill>
              <a:latin typeface="Arial"/>
            </a:endParaRPr>
          </a:p>
          <a:p>
            <a:pPr algn="ctr">
              <a:lnSpc>
                <a:spcPct val="100000"/>
              </a:lnSpc>
              <a:spcBef>
                <a:spcPts val="479"/>
              </a:spcBef>
            </a:pPr>
            <a:br/>
            <a:endParaRPr b="0" lang="el-GR" sz="8000" spc="-1" strike="noStrike">
              <a:solidFill>
                <a:srgbClr val="000000"/>
              </a:solidFill>
              <a:uFill>
                <a:solidFill>
                  <a:srgbClr val="ffffff"/>
                </a:solidFill>
              </a:uFill>
              <a:latin typeface="Arial"/>
            </a:endParaRPr>
          </a:p>
        </p:txBody>
      </p:sp>
    </p:spTree>
  </p:cSld>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5" name="TextShape 1"/>
          <p:cNvSpPr txBox="1"/>
          <p:nvPr/>
        </p:nvSpPr>
        <p:spPr>
          <a:xfrm>
            <a:off x="285840" y="214200"/>
            <a:ext cx="8572320" cy="713880"/>
          </a:xfrm>
          <a:prstGeom prst="rect">
            <a:avLst/>
          </a:prstGeom>
          <a:solidFill>
            <a:srgbClr val="7030a0"/>
          </a:solidFill>
          <a:ln>
            <a:noFill/>
          </a:ln>
        </p:spPr>
        <p:txBody>
          <a:bodyPr lIns="90000" rIns="90000" tIns="45000" bIns="45000" anchor="ctr">
            <a:normAutofit/>
          </a:bodyPr>
          <a:p>
            <a:pPr algn="ctr">
              <a:lnSpc>
                <a:spcPct val="100000"/>
              </a:lnSpc>
            </a:pPr>
            <a:r>
              <a:rPr b="1" lang="el-GR" sz="2400" spc="-1" strike="noStrike" u="sng">
                <a:solidFill>
                  <a:srgbClr val="000000"/>
                </a:solidFill>
                <a:uFill>
                  <a:solidFill>
                    <a:srgbClr val="ffffff"/>
                  </a:solidFill>
                </a:uFill>
                <a:latin typeface="Arial"/>
              </a:rPr>
              <a:t>ΛΕΒΗΤΑΣ  ΔΥΟ ΕΣΤΙΩΝ ΤΥΠΟΥ Foster - Wheeler </a:t>
            </a:r>
            <a:endParaRPr b="0" lang="el-GR" sz="2400" spc="-1" strike="noStrike">
              <a:solidFill>
                <a:srgbClr val="ffffff"/>
              </a:solidFill>
              <a:uFill>
                <a:solidFill>
                  <a:srgbClr val="ffffff"/>
                </a:solidFill>
              </a:uFill>
              <a:latin typeface="Book Antiqua"/>
            </a:endParaRPr>
          </a:p>
        </p:txBody>
      </p:sp>
      <p:sp>
        <p:nvSpPr>
          <p:cNvPr id="256" name="TextShape 2"/>
          <p:cNvSpPr txBox="1"/>
          <p:nvPr/>
        </p:nvSpPr>
        <p:spPr>
          <a:xfrm>
            <a:off x="214200" y="1071720"/>
            <a:ext cx="8643600" cy="142560"/>
          </a:xfrm>
          <a:prstGeom prst="rect">
            <a:avLst/>
          </a:prstGeom>
          <a:noFill/>
          <a:ln>
            <a:noFill/>
          </a:ln>
        </p:spPr>
        <p:txBody>
          <a:bodyPr lIns="90000" rIns="90000" tIns="45000" bIns="45000">
            <a:normAutofit/>
          </a:bodyPr>
          <a:p>
            <a:pPr marL="548640" indent="-411120" algn="ctr">
              <a:lnSpc>
                <a:spcPct val="100000"/>
              </a:lnSpc>
              <a:spcBef>
                <a:spcPts val="99"/>
              </a:spcBef>
            </a:pPr>
            <a:r>
              <a:rPr b="1" lang="el-GR" sz="500" spc="-1" strike="noStrike">
                <a:solidFill>
                  <a:srgbClr val="ffffff"/>
                </a:solidFill>
                <a:uFill>
                  <a:solidFill>
                    <a:srgbClr val="ffffff"/>
                  </a:solidFill>
                </a:uFill>
                <a:latin typeface="Book Antiqua"/>
              </a:rPr>
              <a:t>.</a:t>
            </a:r>
            <a:endParaRPr b="0" lang="el-GR" sz="500" spc="-1" strike="noStrike">
              <a:solidFill>
                <a:srgbClr val="ffffff"/>
              </a:solidFill>
              <a:uFill>
                <a:solidFill>
                  <a:srgbClr val="ffffff"/>
                </a:solidFill>
              </a:uFill>
              <a:latin typeface="Book Antiqua"/>
            </a:endParaRPr>
          </a:p>
        </p:txBody>
      </p:sp>
      <p:sp>
        <p:nvSpPr>
          <p:cNvPr id="257" name="CustomShape 3"/>
          <p:cNvSpPr/>
          <p:nvPr/>
        </p:nvSpPr>
        <p:spPr>
          <a:xfrm>
            <a:off x="285840" y="214200"/>
            <a:ext cx="8572320" cy="713880"/>
          </a:xfrm>
          <a:prstGeom prst="rect">
            <a:avLst/>
          </a:prstGeom>
          <a:solidFill>
            <a:srgbClr val="7030a0"/>
          </a:solidFill>
          <a:ln>
            <a:noFill/>
          </a:ln>
        </p:spPr>
        <p:style>
          <a:lnRef idx="0"/>
          <a:fillRef idx="0"/>
          <a:effectRef idx="0"/>
          <a:fontRef idx="minor"/>
        </p:style>
        <p:txBody>
          <a:bodyPr anchor="ctr">
            <a:normAutofit/>
          </a:bodyPr>
          <a:p>
            <a:pPr algn="ctr">
              <a:lnSpc>
                <a:spcPct val="100000"/>
              </a:lnSpc>
            </a:pPr>
            <a:r>
              <a:rPr b="1" lang="el-GR" sz="2400" spc="-1" strike="noStrike" u="sng">
                <a:solidFill>
                  <a:srgbClr val="000000"/>
                </a:solidFill>
                <a:uFill>
                  <a:solidFill>
                    <a:srgbClr val="ffffff"/>
                  </a:solidFill>
                </a:uFill>
                <a:latin typeface="Arial Black"/>
              </a:rPr>
              <a:t>Η ΔΙΑΒΑΘΜΙΣΗ ΣΤΟΥΣ ΣΤΡΟΒΙΛΟΥΣ </a:t>
            </a:r>
            <a:endParaRPr b="0" lang="el-GR" sz="2400" spc="-1" strike="noStrike">
              <a:solidFill>
                <a:srgbClr val="000000"/>
              </a:solidFill>
              <a:uFill>
                <a:solidFill>
                  <a:srgbClr val="ffffff"/>
                </a:solidFill>
              </a:uFill>
              <a:latin typeface="Arial"/>
            </a:endParaRPr>
          </a:p>
        </p:txBody>
      </p:sp>
      <p:pic>
        <p:nvPicPr>
          <p:cNvPr id="258" name="Picture 15" descr=""/>
          <p:cNvPicPr/>
          <p:nvPr/>
        </p:nvPicPr>
        <p:blipFill>
          <a:blip r:embed="rId1"/>
          <a:stretch/>
        </p:blipFill>
        <p:spPr>
          <a:xfrm>
            <a:off x="1928880" y="1143000"/>
            <a:ext cx="5071680" cy="5428800"/>
          </a:xfrm>
          <a:prstGeom prst="rect">
            <a:avLst/>
          </a:prstGeom>
          <a:ln w="9360">
            <a:noFill/>
          </a:ln>
        </p:spPr>
      </p:pic>
    </p:spTree>
  </p:cSld>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9" name="TextShape 1"/>
          <p:cNvSpPr txBox="1"/>
          <p:nvPr/>
        </p:nvSpPr>
        <p:spPr>
          <a:xfrm>
            <a:off x="285840" y="214200"/>
            <a:ext cx="8572320" cy="713880"/>
          </a:xfrm>
          <a:prstGeom prst="rect">
            <a:avLst/>
          </a:prstGeom>
          <a:solidFill>
            <a:srgbClr val="7030a0"/>
          </a:solidFill>
          <a:ln>
            <a:noFill/>
          </a:ln>
        </p:spPr>
        <p:txBody>
          <a:bodyPr lIns="90000" rIns="90000" tIns="45000" bIns="45000" anchor="ctr">
            <a:normAutofit/>
          </a:bodyPr>
          <a:p>
            <a:pPr algn="ctr">
              <a:lnSpc>
                <a:spcPct val="100000"/>
              </a:lnSpc>
            </a:pPr>
            <a:r>
              <a:rPr b="1" lang="el-GR" sz="2400" spc="-1" strike="noStrike" u="sng">
                <a:solidFill>
                  <a:srgbClr val="000000"/>
                </a:solidFill>
                <a:uFill>
                  <a:solidFill>
                    <a:srgbClr val="ffffff"/>
                  </a:solidFill>
                </a:uFill>
                <a:latin typeface="Arial"/>
              </a:rPr>
              <a:t>ΛΕΒΗΤΑΣ  ΔΥΟ ΕΣΤΙΩΝ ΤΥΠΟΥ Foster - Wheeler </a:t>
            </a:r>
            <a:endParaRPr b="0" lang="el-GR" sz="2400" spc="-1" strike="noStrike">
              <a:solidFill>
                <a:srgbClr val="ffffff"/>
              </a:solidFill>
              <a:uFill>
                <a:solidFill>
                  <a:srgbClr val="ffffff"/>
                </a:solidFill>
              </a:uFill>
              <a:latin typeface="Book Antiqua"/>
            </a:endParaRPr>
          </a:p>
        </p:txBody>
      </p:sp>
      <p:sp>
        <p:nvSpPr>
          <p:cNvPr id="260" name="TextShape 2"/>
          <p:cNvSpPr txBox="1"/>
          <p:nvPr/>
        </p:nvSpPr>
        <p:spPr>
          <a:xfrm>
            <a:off x="214200" y="1071720"/>
            <a:ext cx="8643600" cy="142560"/>
          </a:xfrm>
          <a:prstGeom prst="rect">
            <a:avLst/>
          </a:prstGeom>
          <a:noFill/>
          <a:ln>
            <a:noFill/>
          </a:ln>
        </p:spPr>
        <p:txBody>
          <a:bodyPr lIns="90000" rIns="90000" tIns="45000" bIns="45000">
            <a:normAutofit/>
          </a:bodyPr>
          <a:p>
            <a:pPr marL="548640" indent="-411120" algn="ctr">
              <a:lnSpc>
                <a:spcPct val="100000"/>
              </a:lnSpc>
              <a:spcBef>
                <a:spcPts val="99"/>
              </a:spcBef>
            </a:pPr>
            <a:r>
              <a:rPr b="1" lang="el-GR" sz="500" spc="-1" strike="noStrike">
                <a:solidFill>
                  <a:srgbClr val="ffffff"/>
                </a:solidFill>
                <a:uFill>
                  <a:solidFill>
                    <a:srgbClr val="ffffff"/>
                  </a:solidFill>
                </a:uFill>
                <a:latin typeface="Book Antiqua"/>
              </a:rPr>
              <a:t>.</a:t>
            </a:r>
            <a:endParaRPr b="0" lang="el-GR" sz="500" spc="-1" strike="noStrike">
              <a:solidFill>
                <a:srgbClr val="ffffff"/>
              </a:solidFill>
              <a:uFill>
                <a:solidFill>
                  <a:srgbClr val="ffffff"/>
                </a:solidFill>
              </a:uFill>
              <a:latin typeface="Book Antiqua"/>
            </a:endParaRPr>
          </a:p>
        </p:txBody>
      </p:sp>
      <p:sp>
        <p:nvSpPr>
          <p:cNvPr id="261" name="CustomShape 3"/>
          <p:cNvSpPr/>
          <p:nvPr/>
        </p:nvSpPr>
        <p:spPr>
          <a:xfrm>
            <a:off x="285840" y="214200"/>
            <a:ext cx="8572320" cy="713880"/>
          </a:xfrm>
          <a:prstGeom prst="rect">
            <a:avLst/>
          </a:prstGeom>
          <a:solidFill>
            <a:srgbClr val="7030a0"/>
          </a:solidFill>
          <a:ln>
            <a:noFill/>
          </a:ln>
        </p:spPr>
        <p:style>
          <a:lnRef idx="0"/>
          <a:fillRef idx="0"/>
          <a:effectRef idx="0"/>
          <a:fontRef idx="minor"/>
        </p:style>
        <p:txBody>
          <a:bodyPr anchor="ctr">
            <a:normAutofit/>
          </a:bodyPr>
          <a:p>
            <a:pPr algn="ctr">
              <a:lnSpc>
                <a:spcPct val="100000"/>
              </a:lnSpc>
            </a:pPr>
            <a:r>
              <a:rPr b="1" lang="el-GR" sz="2400" spc="-1" strike="noStrike" u="sng">
                <a:solidFill>
                  <a:srgbClr val="000000"/>
                </a:solidFill>
                <a:uFill>
                  <a:solidFill>
                    <a:srgbClr val="ffffff"/>
                  </a:solidFill>
                </a:uFill>
                <a:latin typeface="Arial Black"/>
              </a:rPr>
              <a:t>Η ΔΙΑΒΑΘΜΙΣΗ ΣΤΟΥΣ ΣΤΡΟΒΙΛΟΥΣ </a:t>
            </a:r>
            <a:endParaRPr b="0" lang="el-GR" sz="2400" spc="-1" strike="noStrike">
              <a:solidFill>
                <a:srgbClr val="000000"/>
              </a:solidFill>
              <a:uFill>
                <a:solidFill>
                  <a:srgbClr val="ffffff"/>
                </a:solidFill>
              </a:uFill>
              <a:latin typeface="Arial"/>
            </a:endParaRPr>
          </a:p>
        </p:txBody>
      </p:sp>
      <p:pic>
        <p:nvPicPr>
          <p:cNvPr id="262" name="Picture 5" descr=""/>
          <p:cNvPicPr/>
          <p:nvPr/>
        </p:nvPicPr>
        <p:blipFill>
          <a:blip r:embed="rId1"/>
          <a:stretch/>
        </p:blipFill>
        <p:spPr>
          <a:xfrm>
            <a:off x="827640" y="1700640"/>
            <a:ext cx="7920360" cy="4648320"/>
          </a:xfrm>
          <a:prstGeom prst="rect">
            <a:avLst/>
          </a:prstGeom>
          <a:ln w="9360">
            <a:noFill/>
          </a:ln>
        </p:spPr>
      </p:pic>
      <p:sp>
        <p:nvSpPr>
          <p:cNvPr id="263" name="CustomShape 4"/>
          <p:cNvSpPr/>
          <p:nvPr/>
        </p:nvSpPr>
        <p:spPr>
          <a:xfrm>
            <a:off x="2070360" y="1125720"/>
            <a:ext cx="4057920" cy="366480"/>
          </a:xfrm>
          <a:prstGeom prst="rect">
            <a:avLst/>
          </a:prstGeom>
          <a:noFill/>
          <a:ln w="9360">
            <a:noFill/>
          </a:ln>
        </p:spPr>
        <p:style>
          <a:lnRef idx="0"/>
          <a:fillRef idx="0"/>
          <a:effectRef idx="0"/>
          <a:fontRef idx="minor"/>
        </p:style>
        <p:txBody>
          <a:bodyPr wrap="none" anchor="ctr"/>
          <a:p>
            <a:pPr>
              <a:lnSpc>
                <a:spcPct val="100000"/>
              </a:lnSpc>
            </a:pPr>
            <a:r>
              <a:rPr b="1" lang="el-GR" sz="1800" spc="-1" strike="noStrike">
                <a:solidFill>
                  <a:srgbClr val="000000"/>
                </a:solidFill>
                <a:uFill>
                  <a:solidFill>
                    <a:srgbClr val="ffffff"/>
                  </a:solidFill>
                </a:uFill>
                <a:latin typeface="Verdana"/>
                <a:ea typeface="Times New Roman"/>
              </a:rPr>
              <a:t>Velocity Compounded (Curtis)</a:t>
            </a:r>
            <a:endParaRPr b="0" lang="el-GR" sz="1800" spc="-1" strike="noStrike">
              <a:solidFill>
                <a:srgbClr val="000000"/>
              </a:solidFill>
              <a:uFill>
                <a:solidFill>
                  <a:srgbClr val="ffffff"/>
                </a:solidFill>
              </a:uFill>
              <a:latin typeface="Arial"/>
            </a:endParaRPr>
          </a:p>
        </p:txBody>
      </p:sp>
    </p:spTree>
  </p:cSld>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4"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400" spc="-1" strike="noStrike" u="sng" cap="all">
                <a:solidFill>
                  <a:srgbClr val="000000"/>
                </a:solidFill>
                <a:uFill>
                  <a:solidFill>
                    <a:srgbClr val="ffffff"/>
                  </a:solidFill>
                </a:uFill>
                <a:latin typeface="Arial Black"/>
              </a:rPr>
              <a:t>Η ΔΙΑΒΑΘΜΙΣΗ ΣΤΟΥΣ ΣΤΡΟΒΙΛΟΥΣ </a:t>
            </a:r>
            <a:br/>
            <a:endParaRPr b="0" lang="el-GR" sz="2400" spc="-1" strike="noStrike">
              <a:solidFill>
                <a:srgbClr val="ffffff"/>
              </a:solidFill>
              <a:uFill>
                <a:solidFill>
                  <a:srgbClr val="ffffff"/>
                </a:solidFill>
              </a:uFill>
              <a:latin typeface="Book Antiqua"/>
            </a:endParaRPr>
          </a:p>
        </p:txBody>
      </p:sp>
      <p:sp>
        <p:nvSpPr>
          <p:cNvPr id="265" name="TextShape 2"/>
          <p:cNvSpPr txBox="1"/>
          <p:nvPr/>
        </p:nvSpPr>
        <p:spPr>
          <a:xfrm>
            <a:off x="285840" y="1071720"/>
            <a:ext cx="8572320" cy="5571720"/>
          </a:xfrm>
          <a:prstGeom prst="rect">
            <a:avLst/>
          </a:prstGeom>
          <a:noFill/>
          <a:ln>
            <a:noFill/>
          </a:ln>
        </p:spPr>
        <p:txBody>
          <a:bodyPr lIns="90000" rIns="90000" tIns="45000" bIns="45000"/>
          <a:p>
            <a:pPr algn="ctr">
              <a:lnSpc>
                <a:spcPct val="120000"/>
              </a:lnSpc>
              <a:spcBef>
                <a:spcPts val="601"/>
              </a:spcBef>
            </a:pPr>
            <a:r>
              <a:rPr b="1" lang="el-GR" sz="2000" spc="-1" strike="noStrike" u="sng">
                <a:solidFill>
                  <a:srgbClr val="ffffff"/>
                </a:solidFill>
                <a:uFill>
                  <a:solidFill>
                    <a:srgbClr val="ffffff"/>
                  </a:solidFill>
                </a:uFill>
                <a:latin typeface="Arial Black"/>
              </a:rPr>
              <a:t>ΣΤΟΥΣ ΣΤΡΟΒΙΛΟΥΣ ΔΡΑΣΕΩΣ</a:t>
            </a:r>
            <a:endParaRPr b="0" lang="el-GR" sz="2000" spc="-1" strike="noStrike">
              <a:solidFill>
                <a:srgbClr val="000000"/>
              </a:solidFill>
              <a:uFill>
                <a:solidFill>
                  <a:srgbClr val="ffffff"/>
                </a:solidFill>
              </a:uFill>
              <a:latin typeface="Arial"/>
            </a:endParaRPr>
          </a:p>
          <a:p>
            <a:pPr>
              <a:lnSpc>
                <a:spcPct val="120000"/>
              </a:lnSpc>
              <a:spcBef>
                <a:spcPts val="601"/>
              </a:spcBef>
            </a:pPr>
            <a:r>
              <a:rPr b="1" lang="el-GR" sz="1700" spc="-1" strike="noStrike">
                <a:solidFill>
                  <a:srgbClr val="ffffff"/>
                </a:solidFill>
                <a:uFill>
                  <a:solidFill>
                    <a:srgbClr val="ffffff"/>
                  </a:solidFill>
                </a:uFill>
                <a:latin typeface="Arial Black"/>
              </a:rPr>
              <a:t>ΜΕ ΚΛΙΜΑΚΩΤΗ ΕΚΤΟΝΩΣΗ ΤΟΥ ΑΤΜΟΥ ΣΕ ΠΕΡΙΣΣΟΤΕΡΕΣ ΑΠΟ ΜΙΑ ΣΕΙΡΕΣ ΑΚΡΟΦΥΣΙΩΝ, ΠΟΥ ΚΑΘΕΜΙΑ ΑΚΟΛΟΥΘΕΙΤΑΙ ΑΠΟ ΜΙΑ ΣΕΙΡΑ ΠΤΕΡΥΓΙΩΝ, ΟΠΟΤΕ ΕΧΟΜΕ </a:t>
            </a:r>
            <a:r>
              <a:rPr b="1" lang="el-GR" sz="1700" spc="-1" strike="noStrike">
                <a:solidFill>
                  <a:srgbClr val="ff0000"/>
                </a:solidFill>
                <a:uFill>
                  <a:solidFill>
                    <a:srgbClr val="ffffff"/>
                  </a:solidFill>
                </a:uFill>
                <a:latin typeface="Arial Black"/>
              </a:rPr>
              <a:t>ΔΙΑΒΑΘΜΙΣΗ ΠΙΕΣΕΩΣ</a:t>
            </a:r>
            <a:r>
              <a:rPr b="1" lang="el-GR" sz="1700" spc="-1" strike="noStrike">
                <a:solidFill>
                  <a:srgbClr val="ffffff"/>
                </a:solidFill>
                <a:uFill>
                  <a:solidFill>
                    <a:srgbClr val="ffffff"/>
                  </a:solidFill>
                </a:uFill>
                <a:latin typeface="Arial Black"/>
              </a:rPr>
              <a:t> (</a:t>
            </a:r>
            <a:r>
              <a:rPr b="1" lang="el-GR" sz="1700" spc="-1" strike="noStrike">
                <a:solidFill>
                  <a:srgbClr val="ff0000"/>
                </a:solidFill>
                <a:uFill>
                  <a:solidFill>
                    <a:srgbClr val="ffffff"/>
                  </a:solidFill>
                </a:uFill>
                <a:latin typeface="Arial Black"/>
              </a:rPr>
              <a:t>ΣΤΡΟΒΙΛΟΣ RATEAU</a:t>
            </a:r>
            <a:r>
              <a:rPr b="1" lang="el-GR" sz="1700" spc="-1" strike="noStrike">
                <a:solidFill>
                  <a:srgbClr val="ffffff"/>
                </a:solidFill>
                <a:uFill>
                  <a:solidFill>
                    <a:srgbClr val="ffffff"/>
                  </a:solidFill>
                </a:uFill>
                <a:latin typeface="Arial Black"/>
              </a:rPr>
              <a:t>).</a:t>
            </a:r>
            <a:endParaRPr b="0" lang="el-GR" sz="1700" spc="-1" strike="noStrike">
              <a:solidFill>
                <a:srgbClr val="000000"/>
              </a:solidFill>
              <a:uFill>
                <a:solidFill>
                  <a:srgbClr val="ffffff"/>
                </a:solidFill>
              </a:uFill>
              <a:latin typeface="Arial"/>
            </a:endParaRPr>
          </a:p>
          <a:p>
            <a:pPr>
              <a:lnSpc>
                <a:spcPct val="120000"/>
              </a:lnSpc>
              <a:spcBef>
                <a:spcPts val="601"/>
              </a:spcBef>
            </a:pPr>
            <a:r>
              <a:rPr b="1" lang="el-GR" sz="1700" spc="-1" strike="noStrike">
                <a:solidFill>
                  <a:srgbClr val="ffffff"/>
                </a:solidFill>
                <a:uFill>
                  <a:solidFill>
                    <a:srgbClr val="ffffff"/>
                  </a:solidFill>
                </a:uFill>
                <a:latin typeface="Arial Black"/>
              </a:rPr>
              <a:t>O ΑΤΜΟΣ ΣΤΟ ΣΤΡΟΒΙΛΟ ΑΥΤΟΝ ΕΚΤΟΝΩΝΕΤΑΙ ΔΙΑΔΟΧΙΚΑ ΜΕΣΑ ΣΕ ΚΑΘΕ ΣΕΙΡΑ ΑΚΡΟΦΥΣΙΩΝ, Η ΔΕ ΤΑΧΥΤΗΤΑ ΠΟΥ ΑΠΟΚΤΑ ΚΑΘΕ ΦΟΡΑ ΚΑΤΑ ΤΗΝ ΕΞΟΔΟ ΤΟΥ ΑΠΟΔΙΔΕΤΑΙ ΣΤΗΝ ΕΠΟΜΕΝΗ ΣΕΙΡΑ ΚΙΝΗΤΩΝ ΠΤΕΡΥΓΙΩΝ. ΠΡΟΦΑΝΩΣ Η ΤΑΧΥΤΗΤΑ ΑΥΤΗ ΕΙΝΑΙ ΚΑΘΕ</a:t>
            </a:r>
            <a:br/>
            <a:r>
              <a:rPr b="1" lang="el-GR" sz="1700" spc="-1" strike="noStrike">
                <a:solidFill>
                  <a:srgbClr val="ffffff"/>
                </a:solidFill>
                <a:uFill>
                  <a:solidFill>
                    <a:srgbClr val="ffffff"/>
                  </a:solidFill>
                </a:uFill>
                <a:latin typeface="Arial Black"/>
              </a:rPr>
              <a:t>ΦΟΡΑ ΠΟΛΥ ΜΙΚΡΟΤΕΡΗ ΑΠΟ ΟΣΗ ΘΑ ΕΙΧΕ ΑΝ ΕΚΤΟΝΩΝΟΝΤΑΝ ΑΠΟ ΤΗΝ ΑΡΧΙΚΗ ΣΤΗΝ ΤΕΛΙΚΗ ΤΟΥ ΠΙΕΣΗ ΜΕΣΑ ΣΕ ΜΙΑ ΜΟΝΟ ΣΕΙΡΑ ΑΚΡΟΦΥΣΙΩΝ.</a:t>
            </a:r>
            <a:endParaRPr b="0" lang="el-GR" sz="1700" spc="-1" strike="noStrike">
              <a:solidFill>
                <a:srgbClr val="000000"/>
              </a:solidFill>
              <a:uFill>
                <a:solidFill>
                  <a:srgbClr val="ffffff"/>
                </a:solidFill>
              </a:uFill>
              <a:latin typeface="Arial"/>
            </a:endParaRPr>
          </a:p>
          <a:p>
            <a:pPr>
              <a:lnSpc>
                <a:spcPct val="120000"/>
              </a:lnSpc>
              <a:spcBef>
                <a:spcPts val="601"/>
              </a:spcBef>
            </a:pPr>
            <a:r>
              <a:rPr b="1" lang="el-GR" sz="1700" spc="-1" strike="noStrike">
                <a:solidFill>
                  <a:srgbClr val="ffffff"/>
                </a:solidFill>
                <a:uFill>
                  <a:solidFill>
                    <a:srgbClr val="ffffff"/>
                  </a:solidFill>
                </a:uFill>
                <a:latin typeface="Arial Black"/>
              </a:rPr>
              <a:t>Ο ΣΤΡΟΒΙΛΟΣ ΑΥΤΟΣ ΜΟΙΑΖΕΙ ΜΕ ΤΗΝ ΠΑΛΙΝΔΡΟΜΙΚΗ ΜΗΧΑΝΗ ΠΟΛΛΑΠΛΗΣ ΕΚΤΟΝΩΣΕΩΣ, ΑΦΟΥ ΕΧΟΜΕ ΚΑΤΑΜΕΡΙΣΜΟ ΤΗΣ ΣΥΝΟΛΙΚΗΣ ΕΚΤΟΝΩΣΕΩΣ ΣΕ ΠΕΡΙΣΣΟΤΕΡΕΣ ΑΠΟ ΜΙΑ ΒΑΘΜΙΔΕΣ. ΛΕΓΕΤΑΙ </a:t>
            </a:r>
            <a:r>
              <a:rPr b="1" lang="el-GR" sz="1700" spc="-1" strike="noStrike">
                <a:solidFill>
                  <a:srgbClr val="ff0000"/>
                </a:solidFill>
                <a:uFill>
                  <a:solidFill>
                    <a:srgbClr val="ffffff"/>
                  </a:solidFill>
                </a:uFill>
                <a:latin typeface="Arial Black"/>
              </a:rPr>
              <a:t>ΑΤΜΟΣΤΡΟΒΙΛΟΣ ΔΡΑΣΕΩΣ ΜΕ ΔΙΑΒΑΘΜΙΣΕΙΣ ΠΙΕΣΕΩΣ</a:t>
            </a:r>
            <a:r>
              <a:rPr b="1" lang="el-GR" sz="1700" spc="-1" strike="noStrike">
                <a:solidFill>
                  <a:srgbClr val="ffffff"/>
                </a:solidFill>
                <a:uFill>
                  <a:solidFill>
                    <a:srgbClr val="ffffff"/>
                  </a:solidFill>
                </a:uFill>
                <a:latin typeface="Arial Black"/>
              </a:rPr>
              <a:t>. </a:t>
            </a:r>
            <a:br/>
            <a:endParaRPr b="0" lang="el-GR" sz="1700" spc="-1" strike="noStrike">
              <a:solidFill>
                <a:srgbClr val="000000"/>
              </a:solidFill>
              <a:uFill>
                <a:solidFill>
                  <a:srgbClr val="ffffff"/>
                </a:solidFill>
              </a:uFill>
              <a:latin typeface="Arial"/>
            </a:endParaRPr>
          </a:p>
          <a:p>
            <a:pPr algn="ctr">
              <a:lnSpc>
                <a:spcPct val="100000"/>
              </a:lnSpc>
              <a:spcBef>
                <a:spcPts val="360"/>
              </a:spcBef>
            </a:pPr>
            <a:br/>
            <a:endParaRPr b="0" lang="el-GR" sz="1700" spc="-1" strike="noStrike">
              <a:solidFill>
                <a:srgbClr val="000000"/>
              </a:solidFill>
              <a:uFill>
                <a:solidFill>
                  <a:srgbClr val="ffffff"/>
                </a:solidFill>
              </a:uFill>
              <a:latin typeface="Arial"/>
            </a:endParaRPr>
          </a:p>
        </p:txBody>
      </p:sp>
    </p:spTree>
  </p:cSld>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6" name="TextShape 1"/>
          <p:cNvSpPr txBox="1"/>
          <p:nvPr/>
        </p:nvSpPr>
        <p:spPr>
          <a:xfrm>
            <a:off x="285840" y="214200"/>
            <a:ext cx="8572320" cy="713880"/>
          </a:xfrm>
          <a:prstGeom prst="rect">
            <a:avLst/>
          </a:prstGeom>
          <a:solidFill>
            <a:srgbClr val="7030a0"/>
          </a:solidFill>
          <a:ln>
            <a:noFill/>
          </a:ln>
        </p:spPr>
        <p:txBody>
          <a:bodyPr lIns="90000" rIns="90000" tIns="45000" bIns="45000" anchor="ctr">
            <a:normAutofit/>
          </a:bodyPr>
          <a:p>
            <a:pPr algn="ctr">
              <a:lnSpc>
                <a:spcPct val="100000"/>
              </a:lnSpc>
            </a:pPr>
            <a:r>
              <a:rPr b="1" lang="el-GR" sz="2400" spc="-1" strike="noStrike" u="sng">
                <a:solidFill>
                  <a:srgbClr val="000000"/>
                </a:solidFill>
                <a:uFill>
                  <a:solidFill>
                    <a:srgbClr val="ffffff"/>
                  </a:solidFill>
                </a:uFill>
                <a:latin typeface="Arial"/>
              </a:rPr>
              <a:t>ΛΕΒΗΤΑΣ  ΔΥΟ ΕΣΤΙΩΝ ΤΥΠΟΥ Foster - Wheeler </a:t>
            </a:r>
            <a:endParaRPr b="0" lang="el-GR" sz="2400" spc="-1" strike="noStrike">
              <a:solidFill>
                <a:srgbClr val="ffffff"/>
              </a:solidFill>
              <a:uFill>
                <a:solidFill>
                  <a:srgbClr val="ffffff"/>
                </a:solidFill>
              </a:uFill>
              <a:latin typeface="Book Antiqua"/>
            </a:endParaRPr>
          </a:p>
        </p:txBody>
      </p:sp>
      <p:sp>
        <p:nvSpPr>
          <p:cNvPr id="267" name="TextShape 2"/>
          <p:cNvSpPr txBox="1"/>
          <p:nvPr/>
        </p:nvSpPr>
        <p:spPr>
          <a:xfrm>
            <a:off x="214200" y="1071720"/>
            <a:ext cx="8643600" cy="142560"/>
          </a:xfrm>
          <a:prstGeom prst="rect">
            <a:avLst/>
          </a:prstGeom>
          <a:noFill/>
          <a:ln>
            <a:noFill/>
          </a:ln>
        </p:spPr>
        <p:txBody>
          <a:bodyPr lIns="90000" rIns="90000" tIns="45000" bIns="45000">
            <a:normAutofit/>
          </a:bodyPr>
          <a:p>
            <a:pPr marL="548640" indent="-411120" algn="ctr">
              <a:lnSpc>
                <a:spcPct val="100000"/>
              </a:lnSpc>
              <a:spcBef>
                <a:spcPts val="99"/>
              </a:spcBef>
            </a:pPr>
            <a:r>
              <a:rPr b="1" lang="el-GR" sz="500" spc="-1" strike="noStrike">
                <a:solidFill>
                  <a:srgbClr val="ffffff"/>
                </a:solidFill>
                <a:uFill>
                  <a:solidFill>
                    <a:srgbClr val="ffffff"/>
                  </a:solidFill>
                </a:uFill>
                <a:latin typeface="Book Antiqua"/>
              </a:rPr>
              <a:t>.</a:t>
            </a:r>
            <a:endParaRPr b="0" lang="el-GR" sz="500" spc="-1" strike="noStrike">
              <a:solidFill>
                <a:srgbClr val="ffffff"/>
              </a:solidFill>
              <a:uFill>
                <a:solidFill>
                  <a:srgbClr val="ffffff"/>
                </a:solidFill>
              </a:uFill>
              <a:latin typeface="Book Antiqua"/>
            </a:endParaRPr>
          </a:p>
        </p:txBody>
      </p:sp>
      <p:sp>
        <p:nvSpPr>
          <p:cNvPr id="268" name="CustomShape 3"/>
          <p:cNvSpPr/>
          <p:nvPr/>
        </p:nvSpPr>
        <p:spPr>
          <a:xfrm>
            <a:off x="285840" y="214200"/>
            <a:ext cx="8572320" cy="713880"/>
          </a:xfrm>
          <a:prstGeom prst="rect">
            <a:avLst/>
          </a:prstGeom>
          <a:solidFill>
            <a:srgbClr val="7030a0"/>
          </a:solidFill>
          <a:ln>
            <a:noFill/>
          </a:ln>
        </p:spPr>
        <p:style>
          <a:lnRef idx="0"/>
          <a:fillRef idx="0"/>
          <a:effectRef idx="0"/>
          <a:fontRef idx="minor"/>
        </p:style>
        <p:txBody>
          <a:bodyPr anchor="ctr">
            <a:normAutofit/>
          </a:bodyPr>
          <a:p>
            <a:pPr algn="ctr">
              <a:lnSpc>
                <a:spcPct val="100000"/>
              </a:lnSpc>
            </a:pPr>
            <a:r>
              <a:rPr b="1" lang="el-GR" sz="2400" spc="-1" strike="noStrike" u="sng">
                <a:solidFill>
                  <a:srgbClr val="000000"/>
                </a:solidFill>
                <a:uFill>
                  <a:solidFill>
                    <a:srgbClr val="ffffff"/>
                  </a:solidFill>
                </a:uFill>
                <a:latin typeface="Arial Black"/>
              </a:rPr>
              <a:t>Η ΔΙΑΒΑΘΜΙΣΗ ΣΤΟΥΣ ΣΤΡΟΒΙΛΟΥΣ </a:t>
            </a:r>
            <a:endParaRPr b="0" lang="el-GR" sz="2400" spc="-1" strike="noStrike">
              <a:solidFill>
                <a:srgbClr val="000000"/>
              </a:solidFill>
              <a:uFill>
                <a:solidFill>
                  <a:srgbClr val="ffffff"/>
                </a:solidFill>
              </a:uFill>
              <a:latin typeface="Arial"/>
            </a:endParaRPr>
          </a:p>
        </p:txBody>
      </p:sp>
      <p:pic>
        <p:nvPicPr>
          <p:cNvPr id="269" name="Picture 15" descr=""/>
          <p:cNvPicPr/>
          <p:nvPr/>
        </p:nvPicPr>
        <p:blipFill>
          <a:blip r:embed="rId1"/>
          <a:stretch/>
        </p:blipFill>
        <p:spPr>
          <a:xfrm>
            <a:off x="1000080" y="1488960"/>
            <a:ext cx="7500600" cy="4523040"/>
          </a:xfrm>
          <a:prstGeom prst="rect">
            <a:avLst/>
          </a:prstGeom>
          <a:ln w="9360">
            <a:noFill/>
          </a:ln>
        </p:spPr>
      </p:pic>
      <p:sp>
        <p:nvSpPr>
          <p:cNvPr id="270" name="CustomShape 4"/>
          <p:cNvSpPr/>
          <p:nvPr/>
        </p:nvSpPr>
        <p:spPr>
          <a:xfrm>
            <a:off x="2511360" y="5072040"/>
            <a:ext cx="4446720" cy="3646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800" spc="-1" strike="noStrike">
                <a:solidFill>
                  <a:srgbClr val="ffffff"/>
                </a:solidFill>
                <a:uFill>
                  <a:solidFill>
                    <a:srgbClr val="ffffff"/>
                  </a:solidFill>
                </a:uFill>
                <a:latin typeface="Arial Black"/>
              </a:rPr>
              <a:t>ΠΤΕΡΥΓΩΣΗ ΣΤΡΟΒΙΛΟΥ </a:t>
            </a:r>
            <a:r>
              <a:rPr b="1" lang="el-GR" sz="1800" spc="-1" strike="noStrike">
                <a:solidFill>
                  <a:srgbClr val="ff0000"/>
                </a:solidFill>
                <a:uFill>
                  <a:solidFill>
                    <a:srgbClr val="ffffff"/>
                  </a:solidFill>
                </a:uFill>
                <a:latin typeface="Arial Black"/>
              </a:rPr>
              <a:t>RATEAU</a:t>
            </a:r>
            <a:endParaRPr b="0" lang="el-GR" sz="1800" spc="-1" strike="noStrike">
              <a:solidFill>
                <a:srgbClr val="000000"/>
              </a:solidFill>
              <a:uFill>
                <a:solidFill>
                  <a:srgbClr val="ffffff"/>
                </a:solidFill>
              </a:uFill>
              <a:latin typeface="Arial"/>
            </a:endParaRPr>
          </a:p>
        </p:txBody>
      </p:sp>
    </p:spTree>
  </p:cSld>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1" name="TextShape 1"/>
          <p:cNvSpPr txBox="1"/>
          <p:nvPr/>
        </p:nvSpPr>
        <p:spPr>
          <a:xfrm>
            <a:off x="285840" y="214200"/>
            <a:ext cx="8572320" cy="713880"/>
          </a:xfrm>
          <a:prstGeom prst="rect">
            <a:avLst/>
          </a:prstGeom>
          <a:solidFill>
            <a:srgbClr val="7030a0"/>
          </a:solidFill>
          <a:ln>
            <a:noFill/>
          </a:ln>
        </p:spPr>
        <p:txBody>
          <a:bodyPr lIns="90000" rIns="90000" tIns="45000" bIns="45000" anchor="ctr">
            <a:normAutofit/>
          </a:bodyPr>
          <a:p>
            <a:pPr algn="ctr">
              <a:lnSpc>
                <a:spcPct val="100000"/>
              </a:lnSpc>
            </a:pPr>
            <a:r>
              <a:rPr b="1" lang="el-GR" sz="2400" spc="-1" strike="noStrike" u="sng">
                <a:solidFill>
                  <a:srgbClr val="000000"/>
                </a:solidFill>
                <a:uFill>
                  <a:solidFill>
                    <a:srgbClr val="ffffff"/>
                  </a:solidFill>
                </a:uFill>
                <a:latin typeface="Arial"/>
              </a:rPr>
              <a:t>ΛΕΒΗΤΑΣ  ΔΥΟ ΕΣΤΙΩΝ ΤΥΠΟΥ Foster - Wheeler </a:t>
            </a:r>
            <a:endParaRPr b="0" lang="el-GR" sz="2400" spc="-1" strike="noStrike">
              <a:solidFill>
                <a:srgbClr val="ffffff"/>
              </a:solidFill>
              <a:uFill>
                <a:solidFill>
                  <a:srgbClr val="ffffff"/>
                </a:solidFill>
              </a:uFill>
              <a:latin typeface="Book Antiqua"/>
            </a:endParaRPr>
          </a:p>
        </p:txBody>
      </p:sp>
      <p:sp>
        <p:nvSpPr>
          <p:cNvPr id="272" name="TextShape 2"/>
          <p:cNvSpPr txBox="1"/>
          <p:nvPr/>
        </p:nvSpPr>
        <p:spPr>
          <a:xfrm>
            <a:off x="214200" y="1071720"/>
            <a:ext cx="8643600" cy="142560"/>
          </a:xfrm>
          <a:prstGeom prst="rect">
            <a:avLst/>
          </a:prstGeom>
          <a:noFill/>
          <a:ln>
            <a:noFill/>
          </a:ln>
        </p:spPr>
        <p:txBody>
          <a:bodyPr lIns="90000" rIns="90000" tIns="45000" bIns="45000">
            <a:normAutofit/>
          </a:bodyPr>
          <a:p>
            <a:pPr marL="548640" indent="-411120" algn="ctr">
              <a:lnSpc>
                <a:spcPct val="100000"/>
              </a:lnSpc>
              <a:spcBef>
                <a:spcPts val="99"/>
              </a:spcBef>
            </a:pPr>
            <a:r>
              <a:rPr b="1" lang="el-GR" sz="500" spc="-1" strike="noStrike">
                <a:solidFill>
                  <a:srgbClr val="ffffff"/>
                </a:solidFill>
                <a:uFill>
                  <a:solidFill>
                    <a:srgbClr val="ffffff"/>
                  </a:solidFill>
                </a:uFill>
                <a:latin typeface="Book Antiqua"/>
              </a:rPr>
              <a:t>.</a:t>
            </a:r>
            <a:endParaRPr b="0" lang="el-GR" sz="500" spc="-1" strike="noStrike">
              <a:solidFill>
                <a:srgbClr val="ffffff"/>
              </a:solidFill>
              <a:uFill>
                <a:solidFill>
                  <a:srgbClr val="ffffff"/>
                </a:solidFill>
              </a:uFill>
              <a:latin typeface="Book Antiqua"/>
            </a:endParaRPr>
          </a:p>
        </p:txBody>
      </p:sp>
      <p:sp>
        <p:nvSpPr>
          <p:cNvPr id="273" name="CustomShape 3"/>
          <p:cNvSpPr/>
          <p:nvPr/>
        </p:nvSpPr>
        <p:spPr>
          <a:xfrm>
            <a:off x="285840" y="214200"/>
            <a:ext cx="8572320" cy="713880"/>
          </a:xfrm>
          <a:prstGeom prst="rect">
            <a:avLst/>
          </a:prstGeom>
          <a:solidFill>
            <a:srgbClr val="7030a0"/>
          </a:solidFill>
          <a:ln>
            <a:noFill/>
          </a:ln>
        </p:spPr>
        <p:style>
          <a:lnRef idx="0"/>
          <a:fillRef idx="0"/>
          <a:effectRef idx="0"/>
          <a:fontRef idx="minor"/>
        </p:style>
        <p:txBody>
          <a:bodyPr anchor="ctr">
            <a:normAutofit/>
          </a:bodyPr>
          <a:p>
            <a:pPr algn="ctr">
              <a:lnSpc>
                <a:spcPct val="100000"/>
              </a:lnSpc>
            </a:pPr>
            <a:r>
              <a:rPr b="1" lang="el-GR" sz="2400" spc="-1" strike="noStrike" u="sng">
                <a:solidFill>
                  <a:srgbClr val="000000"/>
                </a:solidFill>
                <a:uFill>
                  <a:solidFill>
                    <a:srgbClr val="ffffff"/>
                  </a:solidFill>
                </a:uFill>
                <a:latin typeface="Arial Black"/>
              </a:rPr>
              <a:t>Η ΔΙΑΒΑΘΜΙΣΗ ΣΤΟΥΣ ΣΤΡΟΒΙΛΟΥΣ </a:t>
            </a:r>
            <a:endParaRPr b="0" lang="el-GR" sz="2400" spc="-1" strike="noStrike">
              <a:solidFill>
                <a:srgbClr val="000000"/>
              </a:solidFill>
              <a:uFill>
                <a:solidFill>
                  <a:srgbClr val="ffffff"/>
                </a:solidFill>
              </a:uFill>
              <a:latin typeface="Arial"/>
            </a:endParaRPr>
          </a:p>
        </p:txBody>
      </p:sp>
      <p:pic>
        <p:nvPicPr>
          <p:cNvPr id="274" name="Picture 6" descr=""/>
          <p:cNvPicPr/>
          <p:nvPr/>
        </p:nvPicPr>
        <p:blipFill>
          <a:blip r:embed="rId1"/>
          <a:stretch/>
        </p:blipFill>
        <p:spPr>
          <a:xfrm>
            <a:off x="1043640" y="1949400"/>
            <a:ext cx="7056360" cy="4143600"/>
          </a:xfrm>
          <a:prstGeom prst="rect">
            <a:avLst/>
          </a:prstGeom>
          <a:ln w="9360">
            <a:noFill/>
          </a:ln>
        </p:spPr>
      </p:pic>
      <p:sp>
        <p:nvSpPr>
          <p:cNvPr id="275" name="CustomShape 4"/>
          <p:cNvSpPr/>
          <p:nvPr/>
        </p:nvSpPr>
        <p:spPr>
          <a:xfrm>
            <a:off x="2576880" y="1341720"/>
            <a:ext cx="4396320" cy="366480"/>
          </a:xfrm>
          <a:prstGeom prst="rect">
            <a:avLst/>
          </a:prstGeom>
          <a:noFill/>
          <a:ln w="9360">
            <a:noFill/>
          </a:ln>
        </p:spPr>
        <p:style>
          <a:lnRef idx="0"/>
          <a:fillRef idx="0"/>
          <a:effectRef idx="0"/>
          <a:fontRef idx="minor"/>
        </p:style>
        <p:txBody>
          <a:bodyPr wrap="none" anchor="ctr"/>
          <a:p>
            <a:pPr>
              <a:lnSpc>
                <a:spcPct val="100000"/>
              </a:lnSpc>
            </a:pPr>
            <a:r>
              <a:rPr b="1" lang="el-GR" sz="1800" spc="-1" strike="noStrike">
                <a:solidFill>
                  <a:srgbClr val="000000"/>
                </a:solidFill>
                <a:uFill>
                  <a:solidFill>
                    <a:srgbClr val="ffffff"/>
                  </a:solidFill>
                </a:uFill>
                <a:latin typeface="Verdana"/>
                <a:ea typeface="Times New Roman"/>
              </a:rPr>
              <a:t>Pressure Compounding (Rateau)</a:t>
            </a:r>
            <a:endParaRPr b="0" lang="el-GR" sz="1800" spc="-1" strike="noStrike">
              <a:solidFill>
                <a:srgbClr val="000000"/>
              </a:solidFill>
              <a:uFill>
                <a:solidFill>
                  <a:srgbClr val="ffffff"/>
                </a:solidFill>
              </a:uFill>
              <a:latin typeface="Arial"/>
            </a:endParaRPr>
          </a:p>
        </p:txBody>
      </p:sp>
    </p:spTree>
  </p:cSld>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6"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400" spc="-1" strike="noStrike" u="sng" cap="all">
                <a:solidFill>
                  <a:srgbClr val="000000"/>
                </a:solidFill>
                <a:uFill>
                  <a:solidFill>
                    <a:srgbClr val="ffffff"/>
                  </a:solidFill>
                </a:uFill>
                <a:latin typeface="Arial Black"/>
              </a:rPr>
              <a:t>Η ΔΙΑΒΑΘΜΙΣΗ ΣΤΟΥΣ ΣΤΡΟΒΙΛΟΥΣ </a:t>
            </a:r>
            <a:br/>
            <a:endParaRPr b="0" lang="el-GR" sz="2400" spc="-1" strike="noStrike">
              <a:solidFill>
                <a:srgbClr val="ffffff"/>
              </a:solidFill>
              <a:uFill>
                <a:solidFill>
                  <a:srgbClr val="ffffff"/>
                </a:solidFill>
              </a:uFill>
              <a:latin typeface="Book Antiqua"/>
            </a:endParaRPr>
          </a:p>
        </p:txBody>
      </p:sp>
      <p:sp>
        <p:nvSpPr>
          <p:cNvPr id="277" name="TextShape 2"/>
          <p:cNvSpPr txBox="1"/>
          <p:nvPr/>
        </p:nvSpPr>
        <p:spPr>
          <a:xfrm>
            <a:off x="179640" y="1071720"/>
            <a:ext cx="8784720" cy="5571720"/>
          </a:xfrm>
          <a:prstGeom prst="rect">
            <a:avLst/>
          </a:prstGeom>
          <a:noFill/>
          <a:ln>
            <a:noFill/>
          </a:ln>
        </p:spPr>
        <p:txBody>
          <a:bodyPr lIns="90000" rIns="90000" tIns="45000" bIns="45000"/>
          <a:p>
            <a:pPr algn="ctr">
              <a:lnSpc>
                <a:spcPct val="120000"/>
              </a:lnSpc>
              <a:spcBef>
                <a:spcPts val="601"/>
              </a:spcBef>
            </a:pPr>
            <a:r>
              <a:rPr b="1" lang="el-GR" sz="2000" spc="-1" strike="noStrike" u="sng">
                <a:solidFill>
                  <a:srgbClr val="ffffff"/>
                </a:solidFill>
                <a:uFill>
                  <a:solidFill>
                    <a:srgbClr val="ffffff"/>
                  </a:solidFill>
                </a:uFill>
                <a:latin typeface="Arial Black"/>
              </a:rPr>
              <a:t>ΣΤΟΥΣ ΣΤΡΟΒΙΛΟΥΣ ΔΡΑΣΕΩΣ</a:t>
            </a:r>
            <a:endParaRPr b="0" lang="el-GR" sz="2000" spc="-1" strike="noStrike">
              <a:solidFill>
                <a:srgbClr val="000000"/>
              </a:solidFill>
              <a:uFill>
                <a:solidFill>
                  <a:srgbClr val="ffffff"/>
                </a:solidFill>
              </a:uFill>
              <a:latin typeface="Arial"/>
            </a:endParaRPr>
          </a:p>
          <a:p>
            <a:pPr algn="ctr">
              <a:lnSpc>
                <a:spcPct val="120000"/>
              </a:lnSpc>
              <a:spcBef>
                <a:spcPts val="601"/>
              </a:spcBef>
            </a:pPr>
            <a:endParaRPr b="0" lang="el-GR" sz="2000" spc="-1" strike="noStrike">
              <a:solidFill>
                <a:srgbClr val="000000"/>
              </a:solidFill>
              <a:uFill>
                <a:solidFill>
                  <a:srgbClr val="ffffff"/>
                </a:solidFill>
              </a:uFill>
              <a:latin typeface="Arial"/>
            </a:endParaRPr>
          </a:p>
          <a:p>
            <a:pPr algn="ctr">
              <a:lnSpc>
                <a:spcPct val="120000"/>
              </a:lnSpc>
              <a:spcBef>
                <a:spcPts val="601"/>
              </a:spcBef>
            </a:pPr>
            <a:endParaRPr b="0" lang="el-GR" sz="2000" spc="-1" strike="noStrike">
              <a:solidFill>
                <a:srgbClr val="000000"/>
              </a:solidFill>
              <a:uFill>
                <a:solidFill>
                  <a:srgbClr val="ffffff"/>
                </a:solidFill>
              </a:uFill>
              <a:latin typeface="Arial"/>
            </a:endParaRPr>
          </a:p>
          <a:p>
            <a:pPr>
              <a:lnSpc>
                <a:spcPct val="120000"/>
              </a:lnSpc>
              <a:spcBef>
                <a:spcPts val="601"/>
              </a:spcBef>
            </a:pPr>
            <a:r>
              <a:rPr b="1" lang="el-GR" sz="2400" spc="-1" strike="noStrike">
                <a:solidFill>
                  <a:srgbClr val="ffffff"/>
                </a:solidFill>
                <a:uFill>
                  <a:solidFill>
                    <a:srgbClr val="ffffff"/>
                  </a:solidFill>
                </a:uFill>
                <a:latin typeface="Arial Black"/>
              </a:rPr>
              <a:t>MΕ ΣΥΝΔΥΑΣΜΟ ΤΩΝ ΔΥΟ ΠΡΟΗΓΟΥΜΕΝΩΝ ΤΡΟΠΩΝ , ΕΧΟΥΜΕ ΤΗ ΣΥΝΘΕTΗ ΔΙΑΒΑΘΜΙΣΗ ΤΑΧΥΤΗΤΑΣ – ΠΙΕΣΕΩΣ .</a:t>
            </a:r>
            <a:endParaRPr b="0" lang="el-GR" sz="2400" spc="-1" strike="noStrike">
              <a:solidFill>
                <a:srgbClr val="000000"/>
              </a:solidFill>
              <a:uFill>
                <a:solidFill>
                  <a:srgbClr val="ffffff"/>
                </a:solidFill>
              </a:uFill>
              <a:latin typeface="Arial"/>
            </a:endParaRPr>
          </a:p>
          <a:p>
            <a:pPr>
              <a:lnSpc>
                <a:spcPct val="120000"/>
              </a:lnSpc>
              <a:spcBef>
                <a:spcPts val="601"/>
              </a:spcBef>
            </a:pPr>
            <a:endParaRPr b="0" lang="el-GR" sz="2400" spc="-1" strike="noStrike">
              <a:solidFill>
                <a:srgbClr val="000000"/>
              </a:solidFill>
              <a:uFill>
                <a:solidFill>
                  <a:srgbClr val="ffffff"/>
                </a:solidFill>
              </a:uFill>
              <a:latin typeface="Arial"/>
            </a:endParaRPr>
          </a:p>
          <a:p>
            <a:pPr>
              <a:lnSpc>
                <a:spcPct val="120000"/>
              </a:lnSpc>
              <a:spcBef>
                <a:spcPts val="601"/>
              </a:spcBef>
            </a:pPr>
            <a:r>
              <a:rPr b="1" lang="el-GR" sz="2400" spc="-1" strike="noStrike">
                <a:solidFill>
                  <a:srgbClr val="ffffff"/>
                </a:solidFill>
                <a:uFill>
                  <a:solidFill>
                    <a:srgbClr val="ffffff"/>
                  </a:solidFill>
                </a:uFill>
                <a:latin typeface="Arial Black"/>
              </a:rPr>
              <a:t>ΟΙ ΣΤΡΟΒΙΛΟΙ ΑΥΤΟΙ ΛΕΓΟΝΤΑΙ </a:t>
            </a:r>
            <a:r>
              <a:rPr b="1" lang="el-GR" sz="2400" spc="-1" strike="noStrike">
                <a:solidFill>
                  <a:srgbClr val="ff0000"/>
                </a:solidFill>
                <a:uFill>
                  <a:solidFill>
                    <a:srgbClr val="ffffff"/>
                  </a:solidFill>
                </a:uFill>
                <a:latin typeface="Arial Black"/>
              </a:rPr>
              <a:t>CURTIS – RATEAU</a:t>
            </a:r>
            <a:r>
              <a:rPr b="1" lang="el-GR" sz="2400" spc="-1" strike="noStrike">
                <a:solidFill>
                  <a:srgbClr val="ffffff"/>
                </a:solidFill>
                <a:uFill>
                  <a:solidFill>
                    <a:srgbClr val="ffffff"/>
                  </a:solidFill>
                </a:uFill>
                <a:latin typeface="Arial Black"/>
              </a:rPr>
              <a:t>.</a:t>
            </a:r>
            <a:br/>
            <a:endParaRPr b="0" lang="el-GR" sz="2400" spc="-1" strike="noStrike">
              <a:solidFill>
                <a:srgbClr val="000000"/>
              </a:solidFill>
              <a:uFill>
                <a:solidFill>
                  <a:srgbClr val="ffffff"/>
                </a:solidFill>
              </a:uFill>
              <a:latin typeface="Arial"/>
            </a:endParaRPr>
          </a:p>
          <a:p>
            <a:pPr algn="ctr">
              <a:lnSpc>
                <a:spcPct val="100000"/>
              </a:lnSpc>
              <a:spcBef>
                <a:spcPts val="360"/>
              </a:spcBef>
            </a:pPr>
            <a:br/>
            <a:endParaRPr b="0" lang="el-GR" sz="2400" spc="-1" strike="noStrike">
              <a:solidFill>
                <a:srgbClr val="000000"/>
              </a:solidFill>
              <a:uFill>
                <a:solidFill>
                  <a:srgbClr val="ffffff"/>
                </a:solidFill>
              </a:uFill>
              <a:latin typeface="Arial"/>
            </a:endParaRPr>
          </a:p>
        </p:txBody>
      </p:sp>
    </p:spTree>
  </p:cSld>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8" name="TextShape 1"/>
          <p:cNvSpPr txBox="1"/>
          <p:nvPr/>
        </p:nvSpPr>
        <p:spPr>
          <a:xfrm>
            <a:off x="285840" y="214200"/>
            <a:ext cx="8572320" cy="713880"/>
          </a:xfrm>
          <a:prstGeom prst="rect">
            <a:avLst/>
          </a:prstGeom>
          <a:solidFill>
            <a:srgbClr val="7030a0"/>
          </a:solidFill>
          <a:ln>
            <a:noFill/>
          </a:ln>
        </p:spPr>
        <p:txBody>
          <a:bodyPr lIns="90000" rIns="90000" tIns="45000" bIns="45000" anchor="ctr">
            <a:normAutofit/>
          </a:bodyPr>
          <a:p>
            <a:pPr algn="ctr">
              <a:lnSpc>
                <a:spcPct val="100000"/>
              </a:lnSpc>
            </a:pPr>
            <a:r>
              <a:rPr b="1" lang="el-GR" sz="2400" spc="-1" strike="noStrike" u="sng">
                <a:solidFill>
                  <a:srgbClr val="000000"/>
                </a:solidFill>
                <a:uFill>
                  <a:solidFill>
                    <a:srgbClr val="ffffff"/>
                  </a:solidFill>
                </a:uFill>
                <a:latin typeface="Arial"/>
              </a:rPr>
              <a:t>ΛΕΒΗΤΑΣ  ΔΥΟ ΕΣΤΙΩΝ ΤΥΠΟΥ Foster - Wheeler </a:t>
            </a:r>
            <a:endParaRPr b="0" lang="el-GR" sz="2400" spc="-1" strike="noStrike">
              <a:solidFill>
                <a:srgbClr val="ffffff"/>
              </a:solidFill>
              <a:uFill>
                <a:solidFill>
                  <a:srgbClr val="ffffff"/>
                </a:solidFill>
              </a:uFill>
              <a:latin typeface="Book Antiqua"/>
            </a:endParaRPr>
          </a:p>
        </p:txBody>
      </p:sp>
      <p:sp>
        <p:nvSpPr>
          <p:cNvPr id="279" name="TextShape 2"/>
          <p:cNvSpPr txBox="1"/>
          <p:nvPr/>
        </p:nvSpPr>
        <p:spPr>
          <a:xfrm>
            <a:off x="214200" y="1071720"/>
            <a:ext cx="8643600" cy="142560"/>
          </a:xfrm>
          <a:prstGeom prst="rect">
            <a:avLst/>
          </a:prstGeom>
          <a:noFill/>
          <a:ln>
            <a:noFill/>
          </a:ln>
        </p:spPr>
        <p:txBody>
          <a:bodyPr lIns="90000" rIns="90000" tIns="45000" bIns="45000">
            <a:normAutofit/>
          </a:bodyPr>
          <a:p>
            <a:pPr marL="548640" indent="-411120" algn="ctr">
              <a:lnSpc>
                <a:spcPct val="100000"/>
              </a:lnSpc>
              <a:spcBef>
                <a:spcPts val="99"/>
              </a:spcBef>
            </a:pPr>
            <a:r>
              <a:rPr b="1" lang="el-GR" sz="500" spc="-1" strike="noStrike">
                <a:solidFill>
                  <a:srgbClr val="ffffff"/>
                </a:solidFill>
                <a:uFill>
                  <a:solidFill>
                    <a:srgbClr val="ffffff"/>
                  </a:solidFill>
                </a:uFill>
                <a:latin typeface="Book Antiqua"/>
              </a:rPr>
              <a:t>.</a:t>
            </a:r>
            <a:endParaRPr b="0" lang="el-GR" sz="500" spc="-1" strike="noStrike">
              <a:solidFill>
                <a:srgbClr val="ffffff"/>
              </a:solidFill>
              <a:uFill>
                <a:solidFill>
                  <a:srgbClr val="ffffff"/>
                </a:solidFill>
              </a:uFill>
              <a:latin typeface="Book Antiqua"/>
            </a:endParaRPr>
          </a:p>
        </p:txBody>
      </p:sp>
      <p:sp>
        <p:nvSpPr>
          <p:cNvPr id="280" name="CustomShape 3"/>
          <p:cNvSpPr/>
          <p:nvPr/>
        </p:nvSpPr>
        <p:spPr>
          <a:xfrm>
            <a:off x="285840" y="214200"/>
            <a:ext cx="8572320" cy="713880"/>
          </a:xfrm>
          <a:prstGeom prst="rect">
            <a:avLst/>
          </a:prstGeom>
          <a:solidFill>
            <a:srgbClr val="7030a0"/>
          </a:solidFill>
          <a:ln>
            <a:noFill/>
          </a:ln>
        </p:spPr>
        <p:style>
          <a:lnRef idx="0"/>
          <a:fillRef idx="0"/>
          <a:effectRef idx="0"/>
          <a:fontRef idx="minor"/>
        </p:style>
        <p:txBody>
          <a:bodyPr anchor="ctr">
            <a:normAutofit/>
          </a:bodyPr>
          <a:p>
            <a:pPr algn="ctr">
              <a:lnSpc>
                <a:spcPct val="100000"/>
              </a:lnSpc>
            </a:pPr>
            <a:r>
              <a:rPr b="1" lang="el-GR" sz="2400" spc="-1" strike="noStrike" u="sng">
                <a:solidFill>
                  <a:srgbClr val="000000"/>
                </a:solidFill>
                <a:uFill>
                  <a:solidFill>
                    <a:srgbClr val="ffffff"/>
                  </a:solidFill>
                </a:uFill>
                <a:latin typeface="Arial Black"/>
              </a:rPr>
              <a:t>Η ΔΙΑΒΑΘΜΙΣΗ ΣΤΟΥΣ ΣΤΡΟΒΙΛΟΥΣ </a:t>
            </a:r>
            <a:endParaRPr b="0" lang="el-GR" sz="2400" spc="-1" strike="noStrike">
              <a:solidFill>
                <a:srgbClr val="000000"/>
              </a:solidFill>
              <a:uFill>
                <a:solidFill>
                  <a:srgbClr val="ffffff"/>
                </a:solidFill>
              </a:uFill>
              <a:latin typeface="Arial"/>
            </a:endParaRPr>
          </a:p>
        </p:txBody>
      </p:sp>
      <p:pic>
        <p:nvPicPr>
          <p:cNvPr id="281" name="Picture 15" descr=""/>
          <p:cNvPicPr/>
          <p:nvPr/>
        </p:nvPicPr>
        <p:blipFill>
          <a:blip r:embed="rId1"/>
          <a:stretch/>
        </p:blipFill>
        <p:spPr>
          <a:xfrm>
            <a:off x="1000080" y="1465560"/>
            <a:ext cx="7500600" cy="4569480"/>
          </a:xfrm>
          <a:prstGeom prst="rect">
            <a:avLst/>
          </a:prstGeom>
          <a:ln w="9360">
            <a:noFill/>
          </a:ln>
        </p:spPr>
      </p:pic>
      <p:sp>
        <p:nvSpPr>
          <p:cNvPr id="282" name="CustomShape 4"/>
          <p:cNvSpPr/>
          <p:nvPr/>
        </p:nvSpPr>
        <p:spPr>
          <a:xfrm>
            <a:off x="1801440" y="6072120"/>
            <a:ext cx="5487840" cy="3646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800" spc="-1" strike="noStrike">
                <a:solidFill>
                  <a:srgbClr val="ffffff"/>
                </a:solidFill>
                <a:uFill>
                  <a:solidFill>
                    <a:srgbClr val="ffffff"/>
                  </a:solidFill>
                </a:uFill>
                <a:latin typeface="Arial Black"/>
              </a:rPr>
              <a:t>ΠΤΕΡΥΓΩΣΗ ΣΤΡΟΒΙΛΟΥ </a:t>
            </a:r>
            <a:r>
              <a:rPr b="1" lang="el-GR" sz="1800" spc="-1" strike="noStrike">
                <a:solidFill>
                  <a:srgbClr val="ff0000"/>
                </a:solidFill>
                <a:uFill>
                  <a:solidFill>
                    <a:srgbClr val="ffffff"/>
                  </a:solidFill>
                </a:uFill>
                <a:latin typeface="Arial Black"/>
              </a:rPr>
              <a:t>CURTIS-RATEAU</a:t>
            </a:r>
            <a:endParaRPr b="0" lang="el-GR" sz="1800" spc="-1" strike="noStrike">
              <a:solidFill>
                <a:srgbClr val="000000"/>
              </a:solidFill>
              <a:uFill>
                <a:solidFill>
                  <a:srgbClr val="ffffff"/>
                </a:solidFill>
              </a:uFill>
              <a:latin typeface="Arial"/>
            </a:endParaRPr>
          </a:p>
        </p:txBody>
      </p:sp>
    </p:spTree>
  </p:cSld>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3" name="TextShape 1"/>
          <p:cNvSpPr txBox="1"/>
          <p:nvPr/>
        </p:nvSpPr>
        <p:spPr>
          <a:xfrm>
            <a:off x="285840" y="214200"/>
            <a:ext cx="8572320" cy="713880"/>
          </a:xfrm>
          <a:prstGeom prst="rect">
            <a:avLst/>
          </a:prstGeom>
          <a:solidFill>
            <a:srgbClr val="7030a0"/>
          </a:solidFill>
          <a:ln>
            <a:noFill/>
          </a:ln>
        </p:spPr>
        <p:txBody>
          <a:bodyPr lIns="90000" rIns="90000" tIns="45000" bIns="45000" anchor="ctr">
            <a:normAutofit/>
          </a:bodyPr>
          <a:p>
            <a:pPr algn="ctr">
              <a:lnSpc>
                <a:spcPct val="100000"/>
              </a:lnSpc>
            </a:pPr>
            <a:r>
              <a:rPr b="1" lang="el-GR" sz="2400" spc="-1" strike="noStrike" u="sng">
                <a:solidFill>
                  <a:srgbClr val="000000"/>
                </a:solidFill>
                <a:uFill>
                  <a:solidFill>
                    <a:srgbClr val="ffffff"/>
                  </a:solidFill>
                </a:uFill>
                <a:latin typeface="Arial"/>
              </a:rPr>
              <a:t>ΛΕΒΗΤΑΣ  ΔΥΟ ΕΣΤΙΩΝ ΤΥΠΟΥ Foster - Wheeler </a:t>
            </a:r>
            <a:endParaRPr b="0" lang="el-GR" sz="2400" spc="-1" strike="noStrike">
              <a:solidFill>
                <a:srgbClr val="ffffff"/>
              </a:solidFill>
              <a:uFill>
                <a:solidFill>
                  <a:srgbClr val="ffffff"/>
                </a:solidFill>
              </a:uFill>
              <a:latin typeface="Book Antiqua"/>
            </a:endParaRPr>
          </a:p>
        </p:txBody>
      </p:sp>
      <p:sp>
        <p:nvSpPr>
          <p:cNvPr id="284" name="TextShape 2"/>
          <p:cNvSpPr txBox="1"/>
          <p:nvPr/>
        </p:nvSpPr>
        <p:spPr>
          <a:xfrm>
            <a:off x="214200" y="1071720"/>
            <a:ext cx="8643600" cy="142560"/>
          </a:xfrm>
          <a:prstGeom prst="rect">
            <a:avLst/>
          </a:prstGeom>
          <a:noFill/>
          <a:ln>
            <a:noFill/>
          </a:ln>
        </p:spPr>
        <p:txBody>
          <a:bodyPr lIns="90000" rIns="90000" tIns="45000" bIns="45000">
            <a:normAutofit/>
          </a:bodyPr>
          <a:p>
            <a:pPr marL="548640" indent="-411120" algn="ctr">
              <a:lnSpc>
                <a:spcPct val="100000"/>
              </a:lnSpc>
              <a:spcBef>
                <a:spcPts val="99"/>
              </a:spcBef>
            </a:pPr>
            <a:r>
              <a:rPr b="1" lang="el-GR" sz="500" spc="-1" strike="noStrike">
                <a:solidFill>
                  <a:srgbClr val="ffffff"/>
                </a:solidFill>
                <a:uFill>
                  <a:solidFill>
                    <a:srgbClr val="ffffff"/>
                  </a:solidFill>
                </a:uFill>
                <a:latin typeface="Book Antiqua"/>
              </a:rPr>
              <a:t>.</a:t>
            </a:r>
            <a:endParaRPr b="0" lang="el-GR" sz="500" spc="-1" strike="noStrike">
              <a:solidFill>
                <a:srgbClr val="ffffff"/>
              </a:solidFill>
              <a:uFill>
                <a:solidFill>
                  <a:srgbClr val="ffffff"/>
                </a:solidFill>
              </a:uFill>
              <a:latin typeface="Book Antiqua"/>
            </a:endParaRPr>
          </a:p>
        </p:txBody>
      </p:sp>
      <p:sp>
        <p:nvSpPr>
          <p:cNvPr id="285" name="CustomShape 3"/>
          <p:cNvSpPr/>
          <p:nvPr/>
        </p:nvSpPr>
        <p:spPr>
          <a:xfrm>
            <a:off x="285840" y="214200"/>
            <a:ext cx="8572320" cy="713880"/>
          </a:xfrm>
          <a:prstGeom prst="rect">
            <a:avLst/>
          </a:prstGeom>
          <a:solidFill>
            <a:srgbClr val="7030a0"/>
          </a:solidFill>
          <a:ln>
            <a:noFill/>
          </a:ln>
        </p:spPr>
        <p:style>
          <a:lnRef idx="0"/>
          <a:fillRef idx="0"/>
          <a:effectRef idx="0"/>
          <a:fontRef idx="minor"/>
        </p:style>
        <p:txBody>
          <a:bodyPr anchor="ctr">
            <a:normAutofit/>
          </a:bodyPr>
          <a:p>
            <a:pPr algn="ctr">
              <a:lnSpc>
                <a:spcPct val="100000"/>
              </a:lnSpc>
            </a:pPr>
            <a:r>
              <a:rPr b="1" lang="el-GR" sz="2400" spc="-1" strike="noStrike" u="sng">
                <a:solidFill>
                  <a:srgbClr val="000000"/>
                </a:solidFill>
                <a:uFill>
                  <a:solidFill>
                    <a:srgbClr val="ffffff"/>
                  </a:solidFill>
                </a:uFill>
                <a:latin typeface="Arial Black"/>
              </a:rPr>
              <a:t>Η ΔΙΑΒΑΘΜΙΣΗ ΣΤΟΥΣ ΣΤΡΟΒΙΛΟΥΣ </a:t>
            </a:r>
            <a:endParaRPr b="0" lang="el-GR" sz="2400" spc="-1" strike="noStrike">
              <a:solidFill>
                <a:srgbClr val="000000"/>
              </a:solidFill>
              <a:uFill>
                <a:solidFill>
                  <a:srgbClr val="ffffff"/>
                </a:solidFill>
              </a:uFill>
              <a:latin typeface="Arial"/>
            </a:endParaRPr>
          </a:p>
        </p:txBody>
      </p:sp>
      <p:pic>
        <p:nvPicPr>
          <p:cNvPr id="286" name="Picture 6" descr=""/>
          <p:cNvPicPr/>
          <p:nvPr/>
        </p:nvPicPr>
        <p:blipFill>
          <a:blip r:embed="rId1"/>
          <a:stretch/>
        </p:blipFill>
        <p:spPr>
          <a:xfrm>
            <a:off x="683640" y="1989000"/>
            <a:ext cx="8136720" cy="4392000"/>
          </a:xfrm>
          <a:prstGeom prst="rect">
            <a:avLst/>
          </a:prstGeom>
          <a:ln w="9360">
            <a:noFill/>
          </a:ln>
        </p:spPr>
      </p:pic>
      <p:sp>
        <p:nvSpPr>
          <p:cNvPr id="287" name="CustomShape 4"/>
          <p:cNvSpPr/>
          <p:nvPr/>
        </p:nvSpPr>
        <p:spPr>
          <a:xfrm>
            <a:off x="2574360" y="1341720"/>
            <a:ext cx="3902400" cy="366480"/>
          </a:xfrm>
          <a:prstGeom prst="rect">
            <a:avLst/>
          </a:prstGeom>
          <a:noFill/>
          <a:ln w="9360">
            <a:noFill/>
          </a:ln>
        </p:spPr>
        <p:style>
          <a:lnRef idx="0"/>
          <a:fillRef idx="0"/>
          <a:effectRef idx="0"/>
          <a:fontRef idx="minor"/>
        </p:style>
        <p:txBody>
          <a:bodyPr wrap="none" anchor="ctr"/>
          <a:p>
            <a:pPr>
              <a:lnSpc>
                <a:spcPct val="100000"/>
              </a:lnSpc>
            </a:pPr>
            <a:r>
              <a:rPr b="1" lang="el-GR" sz="1800" spc="-1" strike="noStrike">
                <a:solidFill>
                  <a:srgbClr val="000000"/>
                </a:solidFill>
                <a:uFill>
                  <a:solidFill>
                    <a:srgbClr val="ffffff"/>
                  </a:solidFill>
                </a:uFill>
                <a:latin typeface="Verdana"/>
                <a:ea typeface="Times New Roman"/>
              </a:rPr>
              <a:t>Pressure-Velocity Compound</a:t>
            </a:r>
            <a:endParaRPr b="0" lang="el-GR" sz="1800" spc="-1" strike="noStrike">
              <a:solidFill>
                <a:srgbClr val="000000"/>
              </a:solidFill>
              <a:uFill>
                <a:solidFill>
                  <a:srgbClr val="ffffff"/>
                </a:solidFill>
              </a:uFill>
              <a:latin typeface="Arial"/>
            </a:endParaRPr>
          </a:p>
        </p:txBody>
      </p:sp>
    </p:spTree>
  </p:cSld>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8"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400" spc="-1" strike="noStrike" u="sng" cap="all">
                <a:solidFill>
                  <a:srgbClr val="000000"/>
                </a:solidFill>
                <a:uFill>
                  <a:solidFill>
                    <a:srgbClr val="ffffff"/>
                  </a:solidFill>
                </a:uFill>
                <a:latin typeface="Arial Black"/>
              </a:rPr>
              <a:t>Η ΔΙΑΒΑΘΜΙΣΗ ΣΤΟΥΣ ΣΤΡΟΒΙΛΟΥΣ </a:t>
            </a:r>
            <a:br/>
            <a:endParaRPr b="0" lang="el-GR" sz="2400" spc="-1" strike="noStrike">
              <a:solidFill>
                <a:srgbClr val="ffffff"/>
              </a:solidFill>
              <a:uFill>
                <a:solidFill>
                  <a:srgbClr val="ffffff"/>
                </a:solidFill>
              </a:uFill>
              <a:latin typeface="Book Antiqua"/>
            </a:endParaRPr>
          </a:p>
        </p:txBody>
      </p:sp>
      <p:sp>
        <p:nvSpPr>
          <p:cNvPr id="289" name="TextShape 2"/>
          <p:cNvSpPr txBox="1"/>
          <p:nvPr/>
        </p:nvSpPr>
        <p:spPr>
          <a:xfrm>
            <a:off x="179640" y="1071720"/>
            <a:ext cx="8784720" cy="5571720"/>
          </a:xfrm>
          <a:prstGeom prst="rect">
            <a:avLst/>
          </a:prstGeom>
          <a:noFill/>
          <a:ln>
            <a:noFill/>
          </a:ln>
        </p:spPr>
        <p:txBody>
          <a:bodyPr lIns="90000" rIns="90000" tIns="45000" bIns="45000"/>
          <a:p>
            <a:pPr algn="ctr">
              <a:lnSpc>
                <a:spcPct val="120000"/>
              </a:lnSpc>
              <a:spcBef>
                <a:spcPts val="601"/>
              </a:spcBef>
            </a:pPr>
            <a:r>
              <a:rPr b="1" lang="el-GR" sz="2000" spc="-1" strike="noStrike" u="sng">
                <a:solidFill>
                  <a:srgbClr val="ffffff"/>
                </a:solidFill>
                <a:uFill>
                  <a:solidFill>
                    <a:srgbClr val="ffffff"/>
                  </a:solidFill>
                </a:uFill>
                <a:latin typeface="Arial Black"/>
              </a:rPr>
              <a:t>ΣΤΟΥΣ ΣΤΡΟΒΙΛΟΥΣ ANTIΔΡΑΣΕΩΣ</a:t>
            </a:r>
            <a:endParaRPr b="0" lang="el-GR" sz="2000" spc="-1" strike="noStrike">
              <a:solidFill>
                <a:srgbClr val="000000"/>
              </a:solidFill>
              <a:uFill>
                <a:solidFill>
                  <a:srgbClr val="ffffff"/>
                </a:solidFill>
              </a:uFill>
              <a:latin typeface="Arial"/>
            </a:endParaRPr>
          </a:p>
          <a:p>
            <a:pPr algn="ctr">
              <a:lnSpc>
                <a:spcPct val="120000"/>
              </a:lnSpc>
              <a:spcBef>
                <a:spcPts val="601"/>
              </a:spcBef>
            </a:pPr>
            <a:endParaRPr b="0" lang="el-GR" sz="2000" spc="-1" strike="noStrike">
              <a:solidFill>
                <a:srgbClr val="000000"/>
              </a:solidFill>
              <a:uFill>
                <a:solidFill>
                  <a:srgbClr val="ffffff"/>
                </a:solidFill>
              </a:uFill>
              <a:latin typeface="Arial"/>
            </a:endParaRPr>
          </a:p>
          <a:p>
            <a:pPr>
              <a:lnSpc>
                <a:spcPct val="120000"/>
              </a:lnSpc>
              <a:spcBef>
                <a:spcPts val="601"/>
              </a:spcBef>
            </a:pPr>
            <a:r>
              <a:rPr b="1" lang="el-GR" sz="2400" spc="-1" strike="noStrike">
                <a:solidFill>
                  <a:srgbClr val="ffffff"/>
                </a:solidFill>
                <a:uFill>
                  <a:solidFill>
                    <a:srgbClr val="ffffff"/>
                  </a:solidFill>
                </a:uFill>
                <a:latin typeface="Arial Black"/>
              </a:rPr>
              <a:t>ΜΕ ΔΙΑΔΟΧΙΚΗ ΕΚΤΟΝΩΣΗ ΤΟΥ ΑΤΜΟΥ ΜΕΣΑ ΣΕ ΚΑΘΕ ΣΕΙΡΑ ΣΤΑΘΕΡΩΝ ΠΤΕΡΥΓΙΩΝ (</a:t>
            </a:r>
            <a:r>
              <a:rPr b="1" lang="el-GR" sz="2400" spc="-1" strike="noStrike">
                <a:solidFill>
                  <a:srgbClr val="ff0000"/>
                </a:solidFill>
                <a:uFill>
                  <a:solidFill>
                    <a:srgbClr val="ffffff"/>
                  </a:solidFill>
                </a:uFill>
                <a:latin typeface="Arial Black"/>
              </a:rPr>
              <a:t>ΣΤΡΟΒΙΛΟΣ PARSON’S</a:t>
            </a:r>
            <a:r>
              <a:rPr b="1" lang="el-GR" sz="2400" spc="-1" strike="noStrike">
                <a:solidFill>
                  <a:srgbClr val="ffffff"/>
                </a:solidFill>
                <a:uFill>
                  <a:solidFill>
                    <a:srgbClr val="ffffff"/>
                  </a:solidFill>
                </a:uFill>
                <a:latin typeface="Arial Black"/>
              </a:rPr>
              <a:t>).</a:t>
            </a:r>
            <a:endParaRPr b="0" lang="el-GR" sz="2400" spc="-1" strike="noStrike">
              <a:solidFill>
                <a:srgbClr val="000000"/>
              </a:solidFill>
              <a:uFill>
                <a:solidFill>
                  <a:srgbClr val="ffffff"/>
                </a:solidFill>
              </a:uFill>
              <a:latin typeface="Arial"/>
            </a:endParaRPr>
          </a:p>
          <a:p>
            <a:pPr>
              <a:lnSpc>
                <a:spcPct val="120000"/>
              </a:lnSpc>
              <a:spcBef>
                <a:spcPts val="601"/>
              </a:spcBef>
            </a:pPr>
            <a:r>
              <a:rPr b="1" lang="el-GR" sz="2400" spc="-1" strike="noStrike">
                <a:solidFill>
                  <a:srgbClr val="ffffff"/>
                </a:solidFill>
                <a:uFill>
                  <a:solidFill>
                    <a:srgbClr val="ffffff"/>
                  </a:solidFill>
                </a:uFill>
                <a:latin typeface="Arial Black"/>
              </a:rPr>
              <a:t>ΟΙ ΣΤΡΟΒΙΛΟΙ ΑΝΤΙΔΡΑΣΕΩΣ ΕΙΝΑΙ ΣΥΝΕΠΩΣ ΣΤΡΟΒΙΛΟΙ ΜΕ ΔΙΑΒΑΘΜΙΣΗ ΤΗΣ ΠΙΕΣΕΩΣ.</a:t>
            </a:r>
            <a:endParaRPr b="0" lang="el-GR" sz="2400" spc="-1" strike="noStrike">
              <a:solidFill>
                <a:srgbClr val="000000"/>
              </a:solidFill>
              <a:uFill>
                <a:solidFill>
                  <a:srgbClr val="ffffff"/>
                </a:solidFill>
              </a:uFill>
              <a:latin typeface="Arial"/>
            </a:endParaRPr>
          </a:p>
          <a:p>
            <a:pPr algn="ctr">
              <a:lnSpc>
                <a:spcPct val="120000"/>
              </a:lnSpc>
              <a:spcBef>
                <a:spcPts val="601"/>
              </a:spcBef>
            </a:pPr>
            <a:endParaRPr b="0" lang="el-GR" sz="2400" spc="-1" strike="noStrike">
              <a:solidFill>
                <a:srgbClr val="000000"/>
              </a:solidFill>
              <a:uFill>
                <a:solidFill>
                  <a:srgbClr val="ffffff"/>
                </a:solidFill>
              </a:uFill>
              <a:latin typeface="Arial"/>
            </a:endParaRPr>
          </a:p>
          <a:p>
            <a:pPr algn="ctr">
              <a:lnSpc>
                <a:spcPct val="120000"/>
              </a:lnSpc>
              <a:spcBef>
                <a:spcPts val="601"/>
              </a:spcBef>
            </a:pPr>
            <a:endParaRPr b="0" lang="el-GR" sz="2400" spc="-1" strike="noStrike">
              <a:solidFill>
                <a:srgbClr val="000000"/>
              </a:solidFill>
              <a:uFill>
                <a:solidFill>
                  <a:srgbClr val="ffffff"/>
                </a:solidFill>
              </a:uFill>
              <a:latin typeface="Arial"/>
            </a:endParaRPr>
          </a:p>
          <a:p>
            <a:pPr algn="ctr">
              <a:lnSpc>
                <a:spcPct val="120000"/>
              </a:lnSpc>
              <a:spcBef>
                <a:spcPts val="601"/>
              </a:spcBef>
            </a:pPr>
            <a:br/>
            <a:endParaRPr b="0" lang="el-GR" sz="2400" spc="-1" strike="noStrike">
              <a:solidFill>
                <a:srgbClr val="000000"/>
              </a:solidFill>
              <a:uFill>
                <a:solidFill>
                  <a:srgbClr val="ffffff"/>
                </a:solidFill>
              </a:uFill>
              <a:latin typeface="Arial"/>
            </a:endParaRPr>
          </a:p>
          <a:p>
            <a:pPr algn="ctr">
              <a:lnSpc>
                <a:spcPct val="100000"/>
              </a:lnSpc>
              <a:spcBef>
                <a:spcPts val="360"/>
              </a:spcBef>
            </a:pPr>
            <a:br/>
            <a:endParaRPr b="0" lang="el-GR" sz="2400" spc="-1" strike="noStrike">
              <a:solidFill>
                <a:srgbClr val="000000"/>
              </a:solidFill>
              <a:uFill>
                <a:solidFill>
                  <a:srgbClr val="ffffff"/>
                </a:solidFill>
              </a:uFill>
              <a:latin typeface="Arial"/>
            </a:endParaRPr>
          </a:p>
        </p:txBody>
      </p:sp>
    </p:spTree>
  </p:cSld>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0" name="TextShape 1"/>
          <p:cNvSpPr txBox="1"/>
          <p:nvPr/>
        </p:nvSpPr>
        <p:spPr>
          <a:xfrm>
            <a:off x="285840" y="214200"/>
            <a:ext cx="8572320" cy="713880"/>
          </a:xfrm>
          <a:prstGeom prst="rect">
            <a:avLst/>
          </a:prstGeom>
          <a:solidFill>
            <a:srgbClr val="7030a0"/>
          </a:solidFill>
          <a:ln>
            <a:noFill/>
          </a:ln>
        </p:spPr>
        <p:txBody>
          <a:bodyPr lIns="90000" rIns="90000" tIns="45000" bIns="45000" anchor="ctr">
            <a:normAutofit/>
          </a:bodyPr>
          <a:p>
            <a:pPr algn="ctr">
              <a:lnSpc>
                <a:spcPct val="100000"/>
              </a:lnSpc>
            </a:pPr>
            <a:r>
              <a:rPr b="1" lang="el-GR" sz="2400" spc="-1" strike="noStrike" u="sng">
                <a:solidFill>
                  <a:srgbClr val="000000"/>
                </a:solidFill>
                <a:uFill>
                  <a:solidFill>
                    <a:srgbClr val="ffffff"/>
                  </a:solidFill>
                </a:uFill>
                <a:latin typeface="Arial"/>
              </a:rPr>
              <a:t>ΛΕΒΗΤΑΣ  ΔΥΟ ΕΣΤΙΩΝ ΤΥΠΟΥ Foster - Wheeler </a:t>
            </a:r>
            <a:endParaRPr b="0" lang="el-GR" sz="2400" spc="-1" strike="noStrike">
              <a:solidFill>
                <a:srgbClr val="ffffff"/>
              </a:solidFill>
              <a:uFill>
                <a:solidFill>
                  <a:srgbClr val="ffffff"/>
                </a:solidFill>
              </a:uFill>
              <a:latin typeface="Book Antiqua"/>
            </a:endParaRPr>
          </a:p>
        </p:txBody>
      </p:sp>
      <p:sp>
        <p:nvSpPr>
          <p:cNvPr id="291" name="TextShape 2"/>
          <p:cNvSpPr txBox="1"/>
          <p:nvPr/>
        </p:nvSpPr>
        <p:spPr>
          <a:xfrm>
            <a:off x="214200" y="1071720"/>
            <a:ext cx="8643600" cy="142560"/>
          </a:xfrm>
          <a:prstGeom prst="rect">
            <a:avLst/>
          </a:prstGeom>
          <a:noFill/>
          <a:ln>
            <a:noFill/>
          </a:ln>
        </p:spPr>
        <p:txBody>
          <a:bodyPr lIns="90000" rIns="90000" tIns="45000" bIns="45000">
            <a:normAutofit/>
          </a:bodyPr>
          <a:p>
            <a:pPr marL="548640" indent="-411120" algn="ctr">
              <a:lnSpc>
                <a:spcPct val="100000"/>
              </a:lnSpc>
              <a:spcBef>
                <a:spcPts val="99"/>
              </a:spcBef>
            </a:pPr>
            <a:r>
              <a:rPr b="1" lang="el-GR" sz="500" spc="-1" strike="noStrike">
                <a:solidFill>
                  <a:srgbClr val="ffffff"/>
                </a:solidFill>
                <a:uFill>
                  <a:solidFill>
                    <a:srgbClr val="ffffff"/>
                  </a:solidFill>
                </a:uFill>
                <a:latin typeface="Book Antiqua"/>
              </a:rPr>
              <a:t>.</a:t>
            </a:r>
            <a:endParaRPr b="0" lang="el-GR" sz="500" spc="-1" strike="noStrike">
              <a:solidFill>
                <a:srgbClr val="ffffff"/>
              </a:solidFill>
              <a:uFill>
                <a:solidFill>
                  <a:srgbClr val="ffffff"/>
                </a:solidFill>
              </a:uFill>
              <a:latin typeface="Book Antiqua"/>
            </a:endParaRPr>
          </a:p>
        </p:txBody>
      </p:sp>
      <p:sp>
        <p:nvSpPr>
          <p:cNvPr id="292" name="CustomShape 3"/>
          <p:cNvSpPr/>
          <p:nvPr/>
        </p:nvSpPr>
        <p:spPr>
          <a:xfrm>
            <a:off x="285840" y="214200"/>
            <a:ext cx="8572320" cy="713880"/>
          </a:xfrm>
          <a:prstGeom prst="rect">
            <a:avLst/>
          </a:prstGeom>
          <a:solidFill>
            <a:srgbClr val="7030a0"/>
          </a:solidFill>
          <a:ln>
            <a:noFill/>
          </a:ln>
        </p:spPr>
        <p:style>
          <a:lnRef idx="0"/>
          <a:fillRef idx="0"/>
          <a:effectRef idx="0"/>
          <a:fontRef idx="minor"/>
        </p:style>
        <p:txBody>
          <a:bodyPr anchor="ctr">
            <a:normAutofit/>
          </a:bodyPr>
          <a:p>
            <a:pPr algn="ctr">
              <a:lnSpc>
                <a:spcPct val="100000"/>
              </a:lnSpc>
            </a:pPr>
            <a:r>
              <a:rPr b="1" lang="el-GR" sz="2400" spc="-1" strike="noStrike" u="sng">
                <a:solidFill>
                  <a:srgbClr val="000000"/>
                </a:solidFill>
                <a:uFill>
                  <a:solidFill>
                    <a:srgbClr val="ffffff"/>
                  </a:solidFill>
                </a:uFill>
                <a:latin typeface="Arial Black"/>
              </a:rPr>
              <a:t>Η ΔΙΑΒΑΘΜΙΣΗ ΣΤΟΥΣ ΣΤΡΟΒΙΛΟΥΣ </a:t>
            </a:r>
            <a:endParaRPr b="0" lang="el-GR" sz="2400" spc="-1" strike="noStrike">
              <a:solidFill>
                <a:srgbClr val="000000"/>
              </a:solidFill>
              <a:uFill>
                <a:solidFill>
                  <a:srgbClr val="ffffff"/>
                </a:solidFill>
              </a:uFill>
              <a:latin typeface="Arial"/>
            </a:endParaRPr>
          </a:p>
        </p:txBody>
      </p:sp>
      <p:pic>
        <p:nvPicPr>
          <p:cNvPr id="293" name="Picture 15" descr=""/>
          <p:cNvPicPr/>
          <p:nvPr/>
        </p:nvPicPr>
        <p:blipFill>
          <a:blip r:embed="rId1"/>
          <a:stretch/>
        </p:blipFill>
        <p:spPr>
          <a:xfrm rot="60000">
            <a:off x="827640" y="1700280"/>
            <a:ext cx="7500600" cy="3890880"/>
          </a:xfrm>
          <a:prstGeom prst="rect">
            <a:avLst/>
          </a:prstGeom>
          <a:ln w="9360">
            <a:noFill/>
          </a:ln>
        </p:spPr>
      </p:pic>
      <p:sp>
        <p:nvSpPr>
          <p:cNvPr id="294" name="CustomShape 4"/>
          <p:cNvSpPr/>
          <p:nvPr/>
        </p:nvSpPr>
        <p:spPr>
          <a:xfrm>
            <a:off x="2858400" y="5229360"/>
            <a:ext cx="4687560" cy="3646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800" spc="-1" strike="noStrike">
                <a:solidFill>
                  <a:srgbClr val="ffffff"/>
                </a:solidFill>
                <a:uFill>
                  <a:solidFill>
                    <a:srgbClr val="ffffff"/>
                  </a:solidFill>
                </a:uFill>
                <a:latin typeface="Arial Black"/>
              </a:rPr>
              <a:t>ΠΤΕΡΥΓΩΣΗ ΣΤΡΟΒΙΛΟΥ </a:t>
            </a:r>
            <a:r>
              <a:rPr b="1" lang="el-GR" sz="1800" spc="-1" strike="noStrike">
                <a:solidFill>
                  <a:srgbClr val="ff0000"/>
                </a:solidFill>
                <a:uFill>
                  <a:solidFill>
                    <a:srgbClr val="ffffff"/>
                  </a:solidFill>
                </a:uFill>
                <a:latin typeface="Arial Black"/>
              </a:rPr>
              <a:t>PARSON’S</a:t>
            </a:r>
            <a:endParaRPr b="0" lang="el-GR" sz="1800" spc="-1" strike="noStrike">
              <a:solidFill>
                <a:srgbClr val="000000"/>
              </a:solidFill>
              <a:uFill>
                <a:solidFill>
                  <a:srgbClr val="ffffff"/>
                </a:solidFill>
              </a:uFill>
              <a:latin typeface="Arial"/>
            </a:endParaRPr>
          </a:p>
        </p:txBody>
      </p:sp>
    </p:spTree>
  </p:cSld>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5" name="TextShape 1"/>
          <p:cNvSpPr txBox="1"/>
          <p:nvPr/>
        </p:nvSpPr>
        <p:spPr>
          <a:xfrm>
            <a:off x="285840" y="214200"/>
            <a:ext cx="8572320" cy="713880"/>
          </a:xfrm>
          <a:prstGeom prst="rect">
            <a:avLst/>
          </a:prstGeom>
          <a:solidFill>
            <a:srgbClr val="7030a0"/>
          </a:solidFill>
          <a:ln>
            <a:noFill/>
          </a:ln>
        </p:spPr>
        <p:txBody>
          <a:bodyPr lIns="90000" rIns="90000" tIns="45000" bIns="45000" anchor="ctr">
            <a:normAutofit/>
          </a:bodyPr>
          <a:p>
            <a:pPr algn="ctr">
              <a:lnSpc>
                <a:spcPct val="100000"/>
              </a:lnSpc>
            </a:pPr>
            <a:r>
              <a:rPr b="1" lang="el-GR" sz="2400" spc="-1" strike="noStrike" u="sng">
                <a:solidFill>
                  <a:srgbClr val="000000"/>
                </a:solidFill>
                <a:uFill>
                  <a:solidFill>
                    <a:srgbClr val="ffffff"/>
                  </a:solidFill>
                </a:uFill>
                <a:latin typeface="Arial"/>
              </a:rPr>
              <a:t>ΛΕΒΗΤΑΣ  ΔΥΟ ΕΣΤΙΩΝ ΤΥΠΟΥ Foster - Wheeler </a:t>
            </a:r>
            <a:endParaRPr b="0" lang="el-GR" sz="2400" spc="-1" strike="noStrike">
              <a:solidFill>
                <a:srgbClr val="ffffff"/>
              </a:solidFill>
              <a:uFill>
                <a:solidFill>
                  <a:srgbClr val="ffffff"/>
                </a:solidFill>
              </a:uFill>
              <a:latin typeface="Book Antiqua"/>
            </a:endParaRPr>
          </a:p>
        </p:txBody>
      </p:sp>
      <p:sp>
        <p:nvSpPr>
          <p:cNvPr id="296" name="TextShape 2"/>
          <p:cNvSpPr txBox="1"/>
          <p:nvPr/>
        </p:nvSpPr>
        <p:spPr>
          <a:xfrm>
            <a:off x="2915640" y="-638640"/>
            <a:ext cx="3744000" cy="3978720"/>
          </a:xfrm>
          <a:prstGeom prst="rect">
            <a:avLst/>
          </a:prstGeom>
          <a:noFill/>
          <a:ln w="9360">
            <a:noFill/>
          </a:ln>
        </p:spPr>
        <p:txBody>
          <a:bodyPr anchor="ctr"/>
          <a:p>
            <a:pPr>
              <a:lnSpc>
                <a:spcPct val="100000"/>
              </a:lnSpc>
            </a:pPr>
            <a:r>
              <a:rPr b="1" lang="el-GR" sz="1800" spc="-1" strike="noStrike">
                <a:solidFill>
                  <a:srgbClr val="000000"/>
                </a:solidFill>
                <a:uFill>
                  <a:solidFill>
                    <a:srgbClr val="ffffff"/>
                  </a:solidFill>
                </a:uFill>
                <a:latin typeface="Verdana"/>
                <a:ea typeface="Times New Roman"/>
              </a:rPr>
              <a:t>Parsons Impulse-Reaction</a:t>
            </a:r>
            <a:endParaRPr b="0" lang="el-GR" sz="1800" spc="-1" strike="noStrike">
              <a:solidFill>
                <a:srgbClr val="ffffff"/>
              </a:solidFill>
              <a:uFill>
                <a:solidFill>
                  <a:srgbClr val="ffffff"/>
                </a:solidFill>
              </a:uFill>
              <a:latin typeface="Book Antiqua"/>
            </a:endParaRPr>
          </a:p>
        </p:txBody>
      </p:sp>
      <p:sp>
        <p:nvSpPr>
          <p:cNvPr id="297" name="CustomShape 3"/>
          <p:cNvSpPr/>
          <p:nvPr/>
        </p:nvSpPr>
        <p:spPr>
          <a:xfrm>
            <a:off x="285840" y="214200"/>
            <a:ext cx="8572320" cy="713880"/>
          </a:xfrm>
          <a:prstGeom prst="rect">
            <a:avLst/>
          </a:prstGeom>
          <a:solidFill>
            <a:srgbClr val="7030a0"/>
          </a:solidFill>
          <a:ln>
            <a:noFill/>
          </a:ln>
        </p:spPr>
        <p:style>
          <a:lnRef idx="0"/>
          <a:fillRef idx="0"/>
          <a:effectRef idx="0"/>
          <a:fontRef idx="minor"/>
        </p:style>
        <p:txBody>
          <a:bodyPr anchor="ctr">
            <a:normAutofit/>
          </a:bodyPr>
          <a:p>
            <a:pPr algn="ctr">
              <a:lnSpc>
                <a:spcPct val="100000"/>
              </a:lnSpc>
            </a:pPr>
            <a:r>
              <a:rPr b="1" lang="el-GR" sz="2400" spc="-1" strike="noStrike" u="sng">
                <a:solidFill>
                  <a:srgbClr val="000000"/>
                </a:solidFill>
                <a:uFill>
                  <a:solidFill>
                    <a:srgbClr val="ffffff"/>
                  </a:solidFill>
                </a:uFill>
                <a:latin typeface="Arial Black"/>
              </a:rPr>
              <a:t>Η ΔΙΑΒΑΘΜΙΣΗ ΣΤΟΥΣ ΣΤΡΟΒΙΛΟΥΣ </a:t>
            </a:r>
            <a:endParaRPr b="0" lang="el-GR" sz="2400" spc="-1" strike="noStrike">
              <a:solidFill>
                <a:srgbClr val="000000"/>
              </a:solidFill>
              <a:uFill>
                <a:solidFill>
                  <a:srgbClr val="ffffff"/>
                </a:solidFill>
              </a:uFill>
              <a:latin typeface="Arial"/>
            </a:endParaRPr>
          </a:p>
        </p:txBody>
      </p:sp>
      <p:pic>
        <p:nvPicPr>
          <p:cNvPr id="298" name="Picture 9" descr=""/>
          <p:cNvPicPr/>
          <p:nvPr/>
        </p:nvPicPr>
        <p:blipFill>
          <a:blip r:embed="rId1"/>
          <a:stretch/>
        </p:blipFill>
        <p:spPr>
          <a:xfrm>
            <a:off x="1259640" y="1700640"/>
            <a:ext cx="7488360" cy="4680000"/>
          </a:xfrm>
          <a:prstGeom prst="rect">
            <a:avLst/>
          </a:prstGeom>
          <a:ln w="9360">
            <a:noFill/>
          </a:ln>
        </p:spPr>
      </p:pic>
    </p:spTree>
  </p:cSld>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9"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400" spc="-1" strike="noStrike" u="sng" cap="all">
                <a:solidFill>
                  <a:srgbClr val="000000"/>
                </a:solidFill>
                <a:uFill>
                  <a:solidFill>
                    <a:srgbClr val="ffffff"/>
                  </a:solidFill>
                </a:uFill>
                <a:latin typeface="Arial Black"/>
              </a:rPr>
              <a:t>Η ΔΙΑΒΑΘΜΙΣΗ ΣΤΟΥΣ ΣΤΡΟΒΙΛΟΥΣ </a:t>
            </a:r>
            <a:br/>
            <a:endParaRPr b="0" lang="el-GR" sz="2400" spc="-1" strike="noStrike">
              <a:solidFill>
                <a:srgbClr val="ffffff"/>
              </a:solidFill>
              <a:uFill>
                <a:solidFill>
                  <a:srgbClr val="ffffff"/>
                </a:solidFill>
              </a:uFill>
              <a:latin typeface="Book Antiqua"/>
            </a:endParaRPr>
          </a:p>
        </p:txBody>
      </p:sp>
      <p:sp>
        <p:nvSpPr>
          <p:cNvPr id="300" name="TextShape 2"/>
          <p:cNvSpPr txBox="1"/>
          <p:nvPr/>
        </p:nvSpPr>
        <p:spPr>
          <a:xfrm>
            <a:off x="179640" y="1071720"/>
            <a:ext cx="8784720" cy="5571720"/>
          </a:xfrm>
          <a:prstGeom prst="rect">
            <a:avLst/>
          </a:prstGeom>
          <a:noFill/>
          <a:ln>
            <a:noFill/>
          </a:ln>
        </p:spPr>
        <p:txBody>
          <a:bodyPr lIns="90000" rIns="90000" tIns="45000" bIns="45000"/>
          <a:p>
            <a:pPr algn="ctr">
              <a:lnSpc>
                <a:spcPct val="120000"/>
              </a:lnSpc>
              <a:spcBef>
                <a:spcPts val="601"/>
              </a:spcBef>
            </a:pPr>
            <a:r>
              <a:rPr b="1" lang="el-GR" sz="2000" spc="-1" strike="noStrike" u="sng">
                <a:solidFill>
                  <a:srgbClr val="ffffff"/>
                </a:solidFill>
                <a:uFill>
                  <a:solidFill>
                    <a:srgbClr val="ffffff"/>
                  </a:solidFill>
                </a:uFill>
                <a:latin typeface="Arial Black"/>
              </a:rPr>
              <a:t>ΣΤΟΥΣ ΜΙΚΤΟΥΣ ΣΤΡΟΒΙΛΟΥΣ ΔΡΑΣΕΩΣ - ANTIΔΡΑΣΕΩΣ</a:t>
            </a:r>
            <a:endParaRPr b="0" lang="el-GR" sz="2000" spc="-1" strike="noStrike">
              <a:solidFill>
                <a:srgbClr val="000000"/>
              </a:solidFill>
              <a:uFill>
                <a:solidFill>
                  <a:srgbClr val="ffffff"/>
                </a:solidFill>
              </a:uFill>
              <a:latin typeface="Arial"/>
            </a:endParaRPr>
          </a:p>
          <a:p>
            <a:pPr algn="ctr">
              <a:lnSpc>
                <a:spcPct val="120000"/>
              </a:lnSpc>
              <a:spcBef>
                <a:spcPts val="601"/>
              </a:spcBef>
            </a:pPr>
            <a:endParaRPr b="0" lang="el-GR" sz="2000" spc="-1" strike="noStrike">
              <a:solidFill>
                <a:srgbClr val="000000"/>
              </a:solidFill>
              <a:uFill>
                <a:solidFill>
                  <a:srgbClr val="ffffff"/>
                </a:solidFill>
              </a:uFill>
              <a:latin typeface="Arial"/>
            </a:endParaRPr>
          </a:p>
          <a:p>
            <a:pPr>
              <a:lnSpc>
                <a:spcPct val="120000"/>
              </a:lnSpc>
              <a:spcBef>
                <a:spcPts val="601"/>
              </a:spcBef>
            </a:pPr>
            <a:r>
              <a:rPr b="1" lang="el-GR" sz="2400" spc="-1" strike="noStrike">
                <a:solidFill>
                  <a:srgbClr val="ffffff"/>
                </a:solidFill>
                <a:uFill>
                  <a:solidFill>
                    <a:srgbClr val="ffffff"/>
                  </a:solidFill>
                </a:uFill>
                <a:latin typeface="Arial Black"/>
              </a:rPr>
              <a:t>ΜΕ ΣΥΝΔΥΑΣΜΟ ΤΩΝ ΠΡΟΗΓΟΥΜΕΝΩΝ ΠΕΡΙΠΤΩΣΕΩΝ ΠΕΡΙΛΑΜΒΑΝΟΥΝ ΑΥΤΟΙ ΕΝΑ ΤΜΗΜΑ ΔΡΑΣΕΩΣ ΚΑΙ ΣΤΗ ΣΥΝΕΧΕΙΑ ΕΝΑ ΤΜΗΜΑ ΑΝΤΙΔΡΑΣΕΩΣ.</a:t>
            </a:r>
            <a:endParaRPr b="0" lang="el-GR" sz="2400" spc="-1" strike="noStrike">
              <a:solidFill>
                <a:srgbClr val="000000"/>
              </a:solidFill>
              <a:uFill>
                <a:solidFill>
                  <a:srgbClr val="ffffff"/>
                </a:solidFill>
              </a:uFill>
              <a:latin typeface="Arial"/>
            </a:endParaRPr>
          </a:p>
          <a:p>
            <a:pPr>
              <a:lnSpc>
                <a:spcPct val="120000"/>
              </a:lnSpc>
              <a:spcBef>
                <a:spcPts val="601"/>
              </a:spcBef>
            </a:pPr>
            <a:endParaRPr b="0" lang="el-GR" sz="2400" spc="-1" strike="noStrike">
              <a:solidFill>
                <a:srgbClr val="000000"/>
              </a:solidFill>
              <a:uFill>
                <a:solidFill>
                  <a:srgbClr val="ffffff"/>
                </a:solidFill>
              </a:uFill>
              <a:latin typeface="Arial"/>
            </a:endParaRPr>
          </a:p>
          <a:p>
            <a:pPr>
              <a:lnSpc>
                <a:spcPct val="120000"/>
              </a:lnSpc>
              <a:spcBef>
                <a:spcPts val="601"/>
              </a:spcBef>
            </a:pPr>
            <a:r>
              <a:rPr b="1" lang="el-GR" sz="2400" spc="-1" strike="noStrike">
                <a:solidFill>
                  <a:srgbClr val="ffffff"/>
                </a:solidFill>
                <a:uFill>
                  <a:solidFill>
                    <a:srgbClr val="ffffff"/>
                  </a:solidFill>
                </a:uFill>
                <a:latin typeface="Arial Black"/>
              </a:rPr>
              <a:t>ΜΙΚΤΟ ΣΤΡΟΒΙΛΟ </a:t>
            </a:r>
            <a:r>
              <a:rPr b="1" lang="el-GR" sz="2400" spc="-1" strike="noStrike">
                <a:solidFill>
                  <a:srgbClr val="ff0000"/>
                </a:solidFill>
                <a:uFill>
                  <a:solidFill>
                    <a:srgbClr val="ffffff"/>
                  </a:solidFill>
                </a:uFill>
                <a:latin typeface="Arial Black"/>
              </a:rPr>
              <a:t>CURTIS – PARSON’S</a:t>
            </a:r>
            <a:r>
              <a:rPr b="1" lang="el-GR" sz="2400" spc="-1" strike="noStrike">
                <a:solidFill>
                  <a:srgbClr val="ffffff"/>
                </a:solidFill>
                <a:uFill>
                  <a:solidFill>
                    <a:srgbClr val="ffffff"/>
                  </a:solidFill>
                </a:uFill>
                <a:latin typeface="Arial Black"/>
              </a:rPr>
              <a:t>.</a:t>
            </a:r>
            <a:endParaRPr b="0" lang="el-GR" sz="2400" spc="-1" strike="noStrike">
              <a:solidFill>
                <a:srgbClr val="000000"/>
              </a:solidFill>
              <a:uFill>
                <a:solidFill>
                  <a:srgbClr val="ffffff"/>
                </a:solidFill>
              </a:uFill>
              <a:latin typeface="Arial"/>
            </a:endParaRPr>
          </a:p>
          <a:p>
            <a:pPr algn="ctr">
              <a:lnSpc>
                <a:spcPct val="120000"/>
              </a:lnSpc>
              <a:spcBef>
                <a:spcPts val="601"/>
              </a:spcBef>
            </a:pPr>
            <a:endParaRPr b="0" lang="el-GR" sz="2400" spc="-1" strike="noStrike">
              <a:solidFill>
                <a:srgbClr val="000000"/>
              </a:solidFill>
              <a:uFill>
                <a:solidFill>
                  <a:srgbClr val="ffffff"/>
                </a:solidFill>
              </a:uFill>
              <a:latin typeface="Arial"/>
            </a:endParaRPr>
          </a:p>
          <a:p>
            <a:pPr algn="ctr">
              <a:lnSpc>
                <a:spcPct val="120000"/>
              </a:lnSpc>
              <a:spcBef>
                <a:spcPts val="601"/>
              </a:spcBef>
            </a:pPr>
            <a:endParaRPr b="0" lang="el-GR" sz="2400" spc="-1" strike="noStrike">
              <a:solidFill>
                <a:srgbClr val="000000"/>
              </a:solidFill>
              <a:uFill>
                <a:solidFill>
                  <a:srgbClr val="ffffff"/>
                </a:solidFill>
              </a:uFill>
              <a:latin typeface="Arial"/>
            </a:endParaRPr>
          </a:p>
          <a:p>
            <a:pPr algn="ctr">
              <a:lnSpc>
                <a:spcPct val="120000"/>
              </a:lnSpc>
              <a:spcBef>
                <a:spcPts val="601"/>
              </a:spcBef>
            </a:pPr>
            <a:br/>
            <a:endParaRPr b="0" lang="el-GR" sz="2400" spc="-1" strike="noStrike">
              <a:solidFill>
                <a:srgbClr val="000000"/>
              </a:solidFill>
              <a:uFill>
                <a:solidFill>
                  <a:srgbClr val="ffffff"/>
                </a:solidFill>
              </a:uFill>
              <a:latin typeface="Arial"/>
            </a:endParaRPr>
          </a:p>
          <a:p>
            <a:pPr algn="ctr">
              <a:lnSpc>
                <a:spcPct val="100000"/>
              </a:lnSpc>
              <a:spcBef>
                <a:spcPts val="360"/>
              </a:spcBef>
            </a:pPr>
            <a:br/>
            <a:endParaRPr b="0" lang="el-GR" sz="2400" spc="-1" strike="noStrike">
              <a:solidFill>
                <a:srgbClr val="000000"/>
              </a:solidFill>
              <a:uFill>
                <a:solidFill>
                  <a:srgbClr val="ffffff"/>
                </a:solidFill>
              </a:uFill>
              <a:latin typeface="Arial"/>
            </a:endParaRPr>
          </a:p>
        </p:txBody>
      </p:sp>
    </p:spTree>
  </p:cSld>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1" name="TextShape 1"/>
          <p:cNvSpPr txBox="1"/>
          <p:nvPr/>
        </p:nvSpPr>
        <p:spPr>
          <a:xfrm>
            <a:off x="285840" y="214200"/>
            <a:ext cx="8572320" cy="713880"/>
          </a:xfrm>
          <a:prstGeom prst="rect">
            <a:avLst/>
          </a:prstGeom>
          <a:solidFill>
            <a:srgbClr val="7030a0"/>
          </a:solidFill>
          <a:ln>
            <a:noFill/>
          </a:ln>
        </p:spPr>
        <p:txBody>
          <a:bodyPr lIns="90000" rIns="90000" tIns="45000" bIns="45000" anchor="ctr">
            <a:normAutofit/>
          </a:bodyPr>
          <a:p>
            <a:pPr algn="ctr">
              <a:lnSpc>
                <a:spcPct val="100000"/>
              </a:lnSpc>
            </a:pPr>
            <a:r>
              <a:rPr b="1" lang="el-GR" sz="2400" spc="-1" strike="noStrike" u="sng">
                <a:solidFill>
                  <a:srgbClr val="000000"/>
                </a:solidFill>
                <a:uFill>
                  <a:solidFill>
                    <a:srgbClr val="ffffff"/>
                  </a:solidFill>
                </a:uFill>
                <a:latin typeface="Arial"/>
              </a:rPr>
              <a:t>ΛΕΒΗΤΑΣ  ΔΥΟ ΕΣΤΙΩΝ ΤΥΠΟΥ Foster - Wheeler </a:t>
            </a:r>
            <a:endParaRPr b="0" lang="el-GR" sz="2400" spc="-1" strike="noStrike">
              <a:solidFill>
                <a:srgbClr val="ffffff"/>
              </a:solidFill>
              <a:uFill>
                <a:solidFill>
                  <a:srgbClr val="ffffff"/>
                </a:solidFill>
              </a:uFill>
              <a:latin typeface="Book Antiqua"/>
            </a:endParaRPr>
          </a:p>
        </p:txBody>
      </p:sp>
      <p:sp>
        <p:nvSpPr>
          <p:cNvPr id="302" name="TextShape 2"/>
          <p:cNvSpPr txBox="1"/>
          <p:nvPr/>
        </p:nvSpPr>
        <p:spPr>
          <a:xfrm>
            <a:off x="214200" y="1071720"/>
            <a:ext cx="8643600" cy="142560"/>
          </a:xfrm>
          <a:prstGeom prst="rect">
            <a:avLst/>
          </a:prstGeom>
          <a:noFill/>
          <a:ln>
            <a:noFill/>
          </a:ln>
        </p:spPr>
        <p:txBody>
          <a:bodyPr lIns="90000" rIns="90000" tIns="45000" bIns="45000">
            <a:normAutofit/>
          </a:bodyPr>
          <a:p>
            <a:pPr marL="548640" indent="-411120" algn="ctr">
              <a:lnSpc>
                <a:spcPct val="100000"/>
              </a:lnSpc>
              <a:spcBef>
                <a:spcPts val="99"/>
              </a:spcBef>
            </a:pPr>
            <a:r>
              <a:rPr b="1" lang="el-GR" sz="500" spc="-1" strike="noStrike">
                <a:solidFill>
                  <a:srgbClr val="ffffff"/>
                </a:solidFill>
                <a:uFill>
                  <a:solidFill>
                    <a:srgbClr val="ffffff"/>
                  </a:solidFill>
                </a:uFill>
                <a:latin typeface="Book Antiqua"/>
              </a:rPr>
              <a:t>.</a:t>
            </a:r>
            <a:endParaRPr b="0" lang="el-GR" sz="500" spc="-1" strike="noStrike">
              <a:solidFill>
                <a:srgbClr val="ffffff"/>
              </a:solidFill>
              <a:uFill>
                <a:solidFill>
                  <a:srgbClr val="ffffff"/>
                </a:solidFill>
              </a:uFill>
              <a:latin typeface="Book Antiqua"/>
            </a:endParaRPr>
          </a:p>
        </p:txBody>
      </p:sp>
      <p:sp>
        <p:nvSpPr>
          <p:cNvPr id="303" name="CustomShape 3"/>
          <p:cNvSpPr/>
          <p:nvPr/>
        </p:nvSpPr>
        <p:spPr>
          <a:xfrm>
            <a:off x="285840" y="214200"/>
            <a:ext cx="8572320" cy="713880"/>
          </a:xfrm>
          <a:prstGeom prst="rect">
            <a:avLst/>
          </a:prstGeom>
          <a:solidFill>
            <a:srgbClr val="7030a0"/>
          </a:solidFill>
          <a:ln>
            <a:noFill/>
          </a:ln>
        </p:spPr>
        <p:style>
          <a:lnRef idx="0"/>
          <a:fillRef idx="0"/>
          <a:effectRef idx="0"/>
          <a:fontRef idx="minor"/>
        </p:style>
        <p:txBody>
          <a:bodyPr anchor="ctr">
            <a:normAutofit/>
          </a:bodyPr>
          <a:p>
            <a:pPr algn="ctr">
              <a:lnSpc>
                <a:spcPct val="100000"/>
              </a:lnSpc>
            </a:pPr>
            <a:r>
              <a:rPr b="1" lang="el-GR" sz="2400" spc="-1" strike="noStrike" u="sng">
                <a:solidFill>
                  <a:srgbClr val="000000"/>
                </a:solidFill>
                <a:uFill>
                  <a:solidFill>
                    <a:srgbClr val="ffffff"/>
                  </a:solidFill>
                </a:uFill>
                <a:latin typeface="Arial Black"/>
              </a:rPr>
              <a:t>Η ΔΙΑΒΑΘΜΙΣΗ ΣΤΟΥΣ ΣΤΡΟΒΙΛΟΥΣ </a:t>
            </a:r>
            <a:endParaRPr b="0" lang="el-GR" sz="2400" spc="-1" strike="noStrike">
              <a:solidFill>
                <a:srgbClr val="000000"/>
              </a:solidFill>
              <a:uFill>
                <a:solidFill>
                  <a:srgbClr val="ffffff"/>
                </a:solidFill>
              </a:uFill>
              <a:latin typeface="Arial"/>
            </a:endParaRPr>
          </a:p>
        </p:txBody>
      </p:sp>
      <p:pic>
        <p:nvPicPr>
          <p:cNvPr id="304" name="Picture 15" descr=""/>
          <p:cNvPicPr/>
          <p:nvPr/>
        </p:nvPicPr>
        <p:blipFill>
          <a:blip r:embed="rId1"/>
          <a:stretch/>
        </p:blipFill>
        <p:spPr>
          <a:xfrm rot="120000">
            <a:off x="813240" y="2046600"/>
            <a:ext cx="7500600" cy="3442680"/>
          </a:xfrm>
          <a:prstGeom prst="rect">
            <a:avLst/>
          </a:prstGeom>
          <a:ln w="9360">
            <a:noFill/>
          </a:ln>
        </p:spPr>
      </p:pic>
      <p:sp>
        <p:nvSpPr>
          <p:cNvPr id="305" name="CustomShape 4"/>
          <p:cNvSpPr/>
          <p:nvPr/>
        </p:nvSpPr>
        <p:spPr>
          <a:xfrm>
            <a:off x="1201320" y="5589360"/>
            <a:ext cx="7023960" cy="3646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800" spc="-1" strike="noStrike">
                <a:solidFill>
                  <a:srgbClr val="ffffff"/>
                </a:solidFill>
                <a:uFill>
                  <a:solidFill>
                    <a:srgbClr val="ffffff"/>
                  </a:solidFill>
                </a:uFill>
                <a:latin typeface="Arial Black"/>
              </a:rPr>
              <a:t>ΠΤΕΡΥΓΩΣΗ MIKTOY ΣΤΡΟΒΙΛΟΥ </a:t>
            </a:r>
            <a:r>
              <a:rPr b="1" lang="el-GR" sz="1800" spc="-1" strike="noStrike">
                <a:solidFill>
                  <a:srgbClr val="ff0000"/>
                </a:solidFill>
                <a:uFill>
                  <a:solidFill>
                    <a:srgbClr val="ffffff"/>
                  </a:solidFill>
                </a:uFill>
                <a:latin typeface="Arial Black"/>
              </a:rPr>
              <a:t>CURTIS – PARSON’S</a:t>
            </a:r>
            <a:endParaRPr b="0" lang="el-GR" sz="1800" spc="-1" strike="noStrike">
              <a:solidFill>
                <a:srgbClr val="000000"/>
              </a:solidFill>
              <a:uFill>
                <a:solidFill>
                  <a:srgbClr val="ffffff"/>
                </a:solidFill>
              </a:uFill>
              <a:latin typeface="Arial"/>
            </a:endParaRPr>
          </a:p>
        </p:txBody>
      </p:sp>
    </p:spTree>
  </p:cSld>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6"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400" spc="-1" strike="noStrike" u="sng" cap="all">
                <a:solidFill>
                  <a:srgbClr val="000000"/>
                </a:solidFill>
                <a:uFill>
                  <a:solidFill>
                    <a:srgbClr val="ffffff"/>
                  </a:solidFill>
                </a:uFill>
                <a:latin typeface="Arial Black"/>
              </a:rPr>
              <a:t>Η ΔΙΑΒΑΘΜΙΣΗ ΣΤΟΥΣ ΣΤΡΟΒΙΛΟΥΣ </a:t>
            </a:r>
            <a:br/>
            <a:endParaRPr b="0" lang="el-GR" sz="2400" spc="-1" strike="noStrike">
              <a:solidFill>
                <a:srgbClr val="ffffff"/>
              </a:solidFill>
              <a:uFill>
                <a:solidFill>
                  <a:srgbClr val="ffffff"/>
                </a:solidFill>
              </a:uFill>
              <a:latin typeface="Book Antiqua"/>
            </a:endParaRPr>
          </a:p>
        </p:txBody>
      </p:sp>
      <p:sp>
        <p:nvSpPr>
          <p:cNvPr id="307" name="TextShape 2"/>
          <p:cNvSpPr txBox="1"/>
          <p:nvPr/>
        </p:nvSpPr>
        <p:spPr>
          <a:xfrm>
            <a:off x="179640" y="1071720"/>
            <a:ext cx="8784720" cy="5571720"/>
          </a:xfrm>
          <a:prstGeom prst="rect">
            <a:avLst/>
          </a:prstGeom>
          <a:noFill/>
          <a:ln>
            <a:noFill/>
          </a:ln>
        </p:spPr>
        <p:txBody>
          <a:bodyPr lIns="90000" rIns="90000" tIns="45000" bIns="45000"/>
          <a:p>
            <a:pPr algn="ctr">
              <a:lnSpc>
                <a:spcPct val="120000"/>
              </a:lnSpc>
              <a:spcBef>
                <a:spcPts val="601"/>
              </a:spcBef>
            </a:pPr>
            <a:endParaRPr b="0" lang="el-GR" sz="3200" spc="-1" strike="noStrike">
              <a:solidFill>
                <a:srgbClr val="000000"/>
              </a:solidFill>
              <a:uFill>
                <a:solidFill>
                  <a:srgbClr val="ffffff"/>
                </a:solidFill>
              </a:uFill>
              <a:latin typeface="Arial"/>
            </a:endParaRPr>
          </a:p>
          <a:p>
            <a:pPr>
              <a:lnSpc>
                <a:spcPct val="120000"/>
              </a:lnSpc>
              <a:spcBef>
                <a:spcPts val="601"/>
              </a:spcBef>
            </a:pPr>
            <a:endParaRPr b="0" lang="el-GR" sz="3200" spc="-1" strike="noStrike">
              <a:solidFill>
                <a:srgbClr val="000000"/>
              </a:solidFill>
              <a:uFill>
                <a:solidFill>
                  <a:srgbClr val="ffffff"/>
                </a:solidFill>
              </a:uFill>
              <a:latin typeface="Arial"/>
            </a:endParaRPr>
          </a:p>
          <a:p>
            <a:pPr>
              <a:lnSpc>
                <a:spcPct val="120000"/>
              </a:lnSpc>
              <a:spcBef>
                <a:spcPts val="601"/>
              </a:spcBef>
            </a:pPr>
            <a:r>
              <a:rPr b="1" lang="el-GR" sz="2400" spc="-1" strike="noStrike">
                <a:solidFill>
                  <a:srgbClr val="ffffff"/>
                </a:solidFill>
                <a:uFill>
                  <a:solidFill>
                    <a:srgbClr val="ffffff"/>
                  </a:solidFill>
                </a:uFill>
                <a:latin typeface="Arial Black"/>
              </a:rPr>
              <a:t>Η ΜΕΘΟΔΟΣ ΤΗΣ ΔΙΑΒΑΘΜΙΣΕΩΣ ΕΞΑΣΦΑΛΙΖΕΙ ΣΥΓΧΡΟΝΩΣ ΚΑΙ ΜΕΓΑΛΗ </a:t>
            </a:r>
            <a:r>
              <a:rPr b="1" lang="el-GR" sz="2400" spc="-1" strike="noStrike">
                <a:solidFill>
                  <a:srgbClr val="ff0000"/>
                </a:solidFill>
                <a:uFill>
                  <a:solidFill>
                    <a:srgbClr val="ffffff"/>
                  </a:solidFill>
                </a:uFill>
                <a:latin typeface="Arial Black"/>
              </a:rPr>
              <a:t>ΣΥΝΟΛΙΚΗ ΕΚΤΟΝΩΣΗ </a:t>
            </a:r>
            <a:r>
              <a:rPr b="1" lang="el-GR" sz="2400" spc="-1" strike="noStrike">
                <a:solidFill>
                  <a:srgbClr val="ffffff"/>
                </a:solidFill>
                <a:uFill>
                  <a:solidFill>
                    <a:srgbClr val="ffffff"/>
                  </a:solidFill>
                </a:uFill>
                <a:latin typeface="Arial Black"/>
              </a:rPr>
              <a:t>ΤΟΥ ΑΤΜΟΥ, ΜΕ ΑΠΟΤΕΛΕΣΜΑ ΤΗΝ ΥΨΗΛΗ ΑΠΟΔΟΣΗ ΤΟΥ ΣΤΡΟΒΙΛΟΥ, ΑΛΛΑ ΚΑΙ </a:t>
            </a:r>
            <a:r>
              <a:rPr b="1" lang="el-GR" sz="2400" spc="-1" strike="noStrike">
                <a:solidFill>
                  <a:srgbClr val="ff0000"/>
                </a:solidFill>
                <a:uFill>
                  <a:solidFill>
                    <a:srgbClr val="ffffff"/>
                  </a:solidFill>
                </a:uFill>
                <a:latin typeface="Arial Black"/>
              </a:rPr>
              <a:t>ΕΛΑΤΤΩΣΗ ΤΗΣ ΤΑΧΥΤΗΤΑΣ </a:t>
            </a:r>
            <a:r>
              <a:rPr b="1" lang="el-GR" sz="2400" spc="-1" strike="noStrike">
                <a:solidFill>
                  <a:srgbClr val="ffffff"/>
                </a:solidFill>
                <a:uFill>
                  <a:solidFill>
                    <a:srgbClr val="ffffff"/>
                  </a:solidFill>
                </a:uFill>
                <a:latin typeface="Arial Black"/>
              </a:rPr>
              <a:t>ΠΕΡΙΣΤΡΟΦΗΣ ΤΟΥ ΣΕ ΕΠΙΤΡΕΠΟΜΕΝΑ ΟΡΙΑ.</a:t>
            </a:r>
            <a:endParaRPr b="0" lang="el-GR" sz="2400" spc="-1" strike="noStrike">
              <a:solidFill>
                <a:srgbClr val="000000"/>
              </a:solidFill>
              <a:uFill>
                <a:solidFill>
                  <a:srgbClr val="ffffff"/>
                </a:solidFill>
              </a:uFill>
              <a:latin typeface="Arial"/>
            </a:endParaRPr>
          </a:p>
          <a:p>
            <a:pPr algn="ctr">
              <a:lnSpc>
                <a:spcPct val="120000"/>
              </a:lnSpc>
              <a:spcBef>
                <a:spcPts val="601"/>
              </a:spcBef>
            </a:pPr>
            <a:endParaRPr b="0" lang="el-GR" sz="2400" spc="-1" strike="noStrike">
              <a:solidFill>
                <a:srgbClr val="000000"/>
              </a:solidFill>
              <a:uFill>
                <a:solidFill>
                  <a:srgbClr val="ffffff"/>
                </a:solidFill>
              </a:uFill>
              <a:latin typeface="Arial"/>
            </a:endParaRPr>
          </a:p>
          <a:p>
            <a:pPr algn="ctr">
              <a:lnSpc>
                <a:spcPct val="120000"/>
              </a:lnSpc>
              <a:spcBef>
                <a:spcPts val="601"/>
              </a:spcBef>
            </a:pPr>
            <a:br/>
            <a:endParaRPr b="0" lang="el-GR" sz="2400" spc="-1" strike="noStrike">
              <a:solidFill>
                <a:srgbClr val="000000"/>
              </a:solidFill>
              <a:uFill>
                <a:solidFill>
                  <a:srgbClr val="ffffff"/>
                </a:solidFill>
              </a:uFill>
              <a:latin typeface="Arial"/>
            </a:endParaRPr>
          </a:p>
          <a:p>
            <a:pPr algn="ctr">
              <a:lnSpc>
                <a:spcPct val="100000"/>
              </a:lnSpc>
              <a:spcBef>
                <a:spcPts val="360"/>
              </a:spcBef>
            </a:pPr>
            <a:br/>
            <a:endParaRPr b="0" lang="el-GR" sz="2400" spc="-1" strike="noStrike">
              <a:solidFill>
                <a:srgbClr val="000000"/>
              </a:solidFill>
              <a:uFill>
                <a:solidFill>
                  <a:srgbClr val="ffffff"/>
                </a:solidFill>
              </a:uFill>
              <a:latin typeface="Arial"/>
            </a:endParaRPr>
          </a:p>
        </p:txBody>
      </p:sp>
    </p:spTree>
  </p:cSld>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8" name="TextShape 1"/>
          <p:cNvSpPr txBox="1"/>
          <p:nvPr/>
        </p:nvSpPr>
        <p:spPr>
          <a:xfrm>
            <a:off x="285840" y="214200"/>
            <a:ext cx="8572320" cy="713880"/>
          </a:xfrm>
          <a:prstGeom prst="rect">
            <a:avLst/>
          </a:prstGeom>
          <a:solidFill>
            <a:srgbClr val="7030a0"/>
          </a:solidFill>
          <a:ln>
            <a:noFill/>
          </a:ln>
        </p:spPr>
        <p:txBody>
          <a:bodyPr lIns="90000" rIns="90000" tIns="45000" bIns="45000" anchor="ctr">
            <a:normAutofit/>
          </a:bodyPr>
          <a:p>
            <a:pPr algn="ctr">
              <a:lnSpc>
                <a:spcPct val="100000"/>
              </a:lnSpc>
            </a:pPr>
            <a:r>
              <a:rPr b="1" lang="el-GR" sz="2400" spc="-1" strike="noStrike" u="sng">
                <a:solidFill>
                  <a:srgbClr val="000000"/>
                </a:solidFill>
                <a:uFill>
                  <a:solidFill>
                    <a:srgbClr val="ffffff"/>
                  </a:solidFill>
                </a:uFill>
                <a:latin typeface="Arial"/>
              </a:rPr>
              <a:t>ΛΕΒΗΤΑΣ  ΔΥΟ ΕΣΤΙΩΝ ΤΥΠΟΥ Foster - Wheeler </a:t>
            </a:r>
            <a:endParaRPr b="0" lang="el-GR" sz="2400" spc="-1" strike="noStrike">
              <a:solidFill>
                <a:srgbClr val="ffffff"/>
              </a:solidFill>
              <a:uFill>
                <a:solidFill>
                  <a:srgbClr val="ffffff"/>
                </a:solidFill>
              </a:uFill>
              <a:latin typeface="Book Antiqua"/>
            </a:endParaRPr>
          </a:p>
        </p:txBody>
      </p:sp>
      <p:sp>
        <p:nvSpPr>
          <p:cNvPr id="309" name="TextShape 2"/>
          <p:cNvSpPr txBox="1"/>
          <p:nvPr/>
        </p:nvSpPr>
        <p:spPr>
          <a:xfrm>
            <a:off x="214200" y="1071720"/>
            <a:ext cx="8643600" cy="142560"/>
          </a:xfrm>
          <a:prstGeom prst="rect">
            <a:avLst/>
          </a:prstGeom>
          <a:noFill/>
          <a:ln>
            <a:noFill/>
          </a:ln>
        </p:spPr>
        <p:txBody>
          <a:bodyPr lIns="90000" rIns="90000" tIns="45000" bIns="45000">
            <a:normAutofit/>
          </a:bodyPr>
          <a:p>
            <a:pPr marL="548640" indent="-411120" algn="ctr">
              <a:lnSpc>
                <a:spcPct val="100000"/>
              </a:lnSpc>
              <a:spcBef>
                <a:spcPts val="99"/>
              </a:spcBef>
            </a:pPr>
            <a:r>
              <a:rPr b="1" lang="el-GR" sz="500" spc="-1" strike="noStrike">
                <a:solidFill>
                  <a:srgbClr val="ffffff"/>
                </a:solidFill>
                <a:uFill>
                  <a:solidFill>
                    <a:srgbClr val="ffffff"/>
                  </a:solidFill>
                </a:uFill>
                <a:latin typeface="Book Antiqua"/>
              </a:rPr>
              <a:t>.</a:t>
            </a:r>
            <a:endParaRPr b="0" lang="el-GR" sz="500" spc="-1" strike="noStrike">
              <a:solidFill>
                <a:srgbClr val="ffffff"/>
              </a:solidFill>
              <a:uFill>
                <a:solidFill>
                  <a:srgbClr val="ffffff"/>
                </a:solidFill>
              </a:uFill>
              <a:latin typeface="Book Antiqua"/>
            </a:endParaRPr>
          </a:p>
        </p:txBody>
      </p:sp>
      <p:sp>
        <p:nvSpPr>
          <p:cNvPr id="310" name="CustomShape 3"/>
          <p:cNvSpPr/>
          <p:nvPr/>
        </p:nvSpPr>
        <p:spPr>
          <a:xfrm>
            <a:off x="285840" y="214200"/>
            <a:ext cx="8572320" cy="713880"/>
          </a:xfrm>
          <a:prstGeom prst="rect">
            <a:avLst/>
          </a:prstGeom>
          <a:solidFill>
            <a:srgbClr val="7030a0"/>
          </a:solidFill>
          <a:ln>
            <a:noFill/>
          </a:ln>
        </p:spPr>
        <p:style>
          <a:lnRef idx="0"/>
          <a:fillRef idx="0"/>
          <a:effectRef idx="0"/>
          <a:fontRef idx="minor"/>
        </p:style>
        <p:txBody>
          <a:bodyPr anchor="ctr">
            <a:normAutofit/>
          </a:bodyPr>
          <a:p>
            <a:pPr algn="ctr">
              <a:lnSpc>
                <a:spcPct val="100000"/>
              </a:lnSpc>
            </a:pPr>
            <a:r>
              <a:rPr b="1" lang="el-GR" sz="2400" spc="-1" strike="noStrike" u="sng">
                <a:solidFill>
                  <a:srgbClr val="000000"/>
                </a:solidFill>
                <a:uFill>
                  <a:solidFill>
                    <a:srgbClr val="ffffff"/>
                  </a:solidFill>
                </a:uFill>
                <a:latin typeface="Arial Black"/>
              </a:rPr>
              <a:t>Η ΔΙΑΒΑΘΜΙΣΗ ΣΤΟΥΣ ΣΤΡΟΒΙΛΟΥΣ </a:t>
            </a:r>
            <a:endParaRPr b="0" lang="el-GR" sz="2400" spc="-1" strike="noStrike">
              <a:solidFill>
                <a:srgbClr val="000000"/>
              </a:solidFill>
              <a:uFill>
                <a:solidFill>
                  <a:srgbClr val="ffffff"/>
                </a:solidFill>
              </a:uFill>
              <a:latin typeface="Arial"/>
            </a:endParaRPr>
          </a:p>
        </p:txBody>
      </p:sp>
      <p:pic>
        <p:nvPicPr>
          <p:cNvPr id="311" name="Picture 2" descr=""/>
          <p:cNvPicPr/>
          <p:nvPr/>
        </p:nvPicPr>
        <p:blipFill>
          <a:blip r:embed="rId1"/>
          <a:stretch/>
        </p:blipFill>
        <p:spPr>
          <a:xfrm>
            <a:off x="1043640" y="1484640"/>
            <a:ext cx="7056360" cy="4320000"/>
          </a:xfrm>
          <a:prstGeom prst="rect">
            <a:avLst/>
          </a:prstGeom>
          <a:ln>
            <a:noFill/>
          </a:ln>
        </p:spPr>
      </p:pic>
    </p:spTree>
  </p:cSld>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2" name="TextShape 1"/>
          <p:cNvSpPr txBox="1"/>
          <p:nvPr/>
        </p:nvSpPr>
        <p:spPr>
          <a:xfrm>
            <a:off x="285840" y="2357280"/>
            <a:ext cx="8500680" cy="2285640"/>
          </a:xfrm>
          <a:prstGeom prst="rect">
            <a:avLst/>
          </a:prstGeom>
          <a:blipFill>
            <a:blip r:embed="rId1"/>
            <a:tile/>
          </a:blipFill>
          <a:ln>
            <a:noFill/>
          </a:ln>
        </p:spPr>
        <p:txBody>
          <a:bodyPr lIns="90000" rIns="90000" tIns="45000" bIns="45000" anchor="ctr"/>
          <a:p>
            <a:pPr algn="ctr">
              <a:lnSpc>
                <a:spcPct val="100000"/>
              </a:lnSpc>
            </a:pPr>
            <a:br/>
            <a:r>
              <a:rPr b="1" lang="el-GR" sz="6600" spc="-1" strike="noStrike" u="sng">
                <a:solidFill>
                  <a:srgbClr val="000000"/>
                </a:solidFill>
                <a:uFill>
                  <a:solidFill>
                    <a:srgbClr val="ffffff"/>
                  </a:solidFill>
                </a:uFill>
                <a:latin typeface="Arial"/>
              </a:rPr>
              <a:t>ΚΕΦΑΛΑΙΟ  ΔΕΚΑΤΟ ΠΕΜΠΤΟ</a:t>
            </a:r>
            <a:br/>
            <a:endParaRPr b="0" lang="el-GR" sz="6600" spc="-1" strike="noStrike">
              <a:solidFill>
                <a:srgbClr val="ffffff"/>
              </a:solidFill>
              <a:uFill>
                <a:solidFill>
                  <a:srgbClr val="ffffff"/>
                </a:solidFill>
              </a:uFill>
              <a:latin typeface="Book Antiqua"/>
            </a:endParaRPr>
          </a:p>
        </p:txBody>
      </p:sp>
    </p:spTree>
  </p:cSld>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3" name="TextShape 1"/>
          <p:cNvSpPr txBox="1"/>
          <p:nvPr/>
        </p:nvSpPr>
        <p:spPr>
          <a:xfrm>
            <a:off x="685800" y="571320"/>
            <a:ext cx="7772040" cy="5857560"/>
          </a:xfrm>
          <a:prstGeom prst="rect">
            <a:avLst/>
          </a:prstGeom>
          <a:solidFill>
            <a:srgbClr val="ffff00"/>
          </a:solidFill>
          <a:ln>
            <a:noFill/>
          </a:ln>
        </p:spPr>
        <p:txBody>
          <a:bodyPr lIns="45720" rIns="45720" tIns="0" bIns="0" anchor="b">
            <a:normAutofit/>
          </a:bodyPr>
          <a:p>
            <a:pPr algn="ctr">
              <a:lnSpc>
                <a:spcPct val="100000"/>
              </a:lnSpc>
            </a:pPr>
            <a:r>
              <a:rPr b="1" lang="el-GR" sz="6600" spc="-1" strike="noStrike" u="sng" cap="all">
                <a:solidFill>
                  <a:srgbClr val="e9d596"/>
                </a:solidFill>
                <a:uFill>
                  <a:solidFill>
                    <a:srgbClr val="ffffff"/>
                  </a:solidFill>
                </a:uFill>
                <a:latin typeface="Arial"/>
              </a:rPr>
              <a:t>ΠΤΕΡΥΓΙΑ – ΠΡΟΣΔΙΟΡΙΣΜΟΣ ΜΕΓΕΘΟΥΣ ΠΤΕΡΥΓΩΣΕΩΣ</a:t>
            </a:r>
            <a:endParaRPr b="0" lang="el-GR" sz="6600" spc="-1" strike="noStrike">
              <a:solidFill>
                <a:srgbClr val="ffffff"/>
              </a:solidFill>
              <a:uFill>
                <a:solidFill>
                  <a:srgbClr val="ffffff"/>
                </a:solidFill>
              </a:uFill>
              <a:latin typeface="Book Antiqua"/>
            </a:endParaRPr>
          </a:p>
        </p:txBody>
      </p:sp>
      <p:sp>
        <p:nvSpPr>
          <p:cNvPr id="314" name="TextShape 2"/>
          <p:cNvSpPr txBox="1"/>
          <p:nvPr/>
        </p:nvSpPr>
        <p:spPr>
          <a:xfrm rot="10800000">
            <a:off x="8500680" y="6643800"/>
            <a:ext cx="7857720" cy="142560"/>
          </a:xfrm>
          <a:prstGeom prst="rect">
            <a:avLst/>
          </a:prstGeom>
          <a:solidFill>
            <a:srgbClr val="000000"/>
          </a:solidFill>
          <a:ln>
            <a:noFill/>
          </a:ln>
        </p:spPr>
        <p:txBody>
          <a:bodyPr lIns="90000" rIns="90000" tIns="45000" bIns="45000"/>
          <a:p>
            <a:pPr algn="ctr">
              <a:lnSpc>
                <a:spcPct val="100000"/>
              </a:lnSpc>
              <a:spcBef>
                <a:spcPts val="20"/>
              </a:spcBef>
            </a:pPr>
            <a:r>
              <a:rPr b="0" lang="el-GR" sz="100" spc="-1" strike="noStrike">
                <a:solidFill>
                  <a:srgbClr val="000000"/>
                </a:solidFill>
                <a:uFill>
                  <a:solidFill>
                    <a:srgbClr val="ffffff"/>
                  </a:solidFill>
                </a:uFill>
                <a:latin typeface="Book Antiqua"/>
              </a:rPr>
              <a:t>.</a:t>
            </a:r>
            <a:endParaRPr b="0" lang="el-GR" sz="100" spc="-1" strike="noStrike">
              <a:solidFill>
                <a:srgbClr val="000000"/>
              </a:solidFill>
              <a:uFill>
                <a:solidFill>
                  <a:srgbClr val="ffffff"/>
                </a:solidFill>
              </a:uFill>
              <a:latin typeface="Arial"/>
            </a:endParaRPr>
          </a:p>
          <a:p>
            <a:pPr algn="ctr">
              <a:lnSpc>
                <a:spcPct val="100000"/>
              </a:lnSpc>
              <a:spcBef>
                <a:spcPts val="20"/>
              </a:spcBef>
            </a:pPr>
            <a:endParaRPr b="0" lang="el-GR" sz="100" spc="-1" strike="noStrike">
              <a:solidFill>
                <a:srgbClr val="000000"/>
              </a:solidFill>
              <a:uFill>
                <a:solidFill>
                  <a:srgbClr val="ffffff"/>
                </a:solidFill>
              </a:uFill>
              <a:latin typeface="Arial"/>
            </a:endParaRPr>
          </a:p>
        </p:txBody>
      </p:sp>
    </p:spTree>
  </p:cSld>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5"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400" spc="-1" strike="noStrike" u="sng" cap="all">
                <a:solidFill>
                  <a:srgbClr val="000000"/>
                </a:solidFill>
                <a:uFill>
                  <a:solidFill>
                    <a:srgbClr val="ffffff"/>
                  </a:solidFill>
                </a:uFill>
                <a:latin typeface="Arial"/>
              </a:rPr>
              <a:t>ΣΤΑΘΕΡΑ ΚΙΝΗΤΑ ΠΤΕΡΥΓΙΑ ΔΡΑΣΕΩΣ ΚΑΙ ΑΝΤΙΔΡΑΣΕΩΣ</a:t>
            </a:r>
            <a:br/>
            <a:endParaRPr b="0" lang="el-GR" sz="2400" spc="-1" strike="noStrike">
              <a:solidFill>
                <a:srgbClr val="ffffff"/>
              </a:solidFill>
              <a:uFill>
                <a:solidFill>
                  <a:srgbClr val="ffffff"/>
                </a:solidFill>
              </a:uFill>
              <a:latin typeface="Book Antiqua"/>
            </a:endParaRPr>
          </a:p>
        </p:txBody>
      </p:sp>
      <p:sp>
        <p:nvSpPr>
          <p:cNvPr id="316" name="TextShape 2"/>
          <p:cNvSpPr txBox="1"/>
          <p:nvPr/>
        </p:nvSpPr>
        <p:spPr>
          <a:xfrm>
            <a:off x="179640" y="1071720"/>
            <a:ext cx="8784720" cy="5571720"/>
          </a:xfrm>
          <a:prstGeom prst="rect">
            <a:avLst/>
          </a:prstGeom>
          <a:noFill/>
          <a:ln>
            <a:noFill/>
          </a:ln>
        </p:spPr>
        <p:txBody>
          <a:bodyPr lIns="90000" rIns="90000" tIns="45000" bIns="45000"/>
          <a:p>
            <a:pPr algn="ctr">
              <a:lnSpc>
                <a:spcPct val="120000"/>
              </a:lnSpc>
              <a:spcBef>
                <a:spcPts val="601"/>
              </a:spcBef>
            </a:pPr>
            <a:endParaRPr b="0" lang="el-GR" sz="3200" spc="-1" strike="noStrike">
              <a:solidFill>
                <a:srgbClr val="000000"/>
              </a:solidFill>
              <a:uFill>
                <a:solidFill>
                  <a:srgbClr val="ffffff"/>
                </a:solidFill>
              </a:uFill>
              <a:latin typeface="Arial"/>
            </a:endParaRPr>
          </a:p>
          <a:p>
            <a:pPr algn="ctr">
              <a:lnSpc>
                <a:spcPct val="120000"/>
              </a:lnSpc>
              <a:spcBef>
                <a:spcPts val="601"/>
              </a:spcBef>
            </a:pPr>
            <a:endParaRPr b="0" lang="el-GR" sz="3200" spc="-1" strike="noStrike">
              <a:solidFill>
                <a:srgbClr val="000000"/>
              </a:solidFill>
              <a:uFill>
                <a:solidFill>
                  <a:srgbClr val="ffffff"/>
                </a:solidFill>
              </a:uFill>
              <a:latin typeface="Arial"/>
            </a:endParaRPr>
          </a:p>
          <a:p>
            <a:pPr>
              <a:lnSpc>
                <a:spcPct val="100000"/>
              </a:lnSpc>
              <a:spcBef>
                <a:spcPts val="799"/>
              </a:spcBef>
            </a:pPr>
            <a:r>
              <a:rPr b="1" lang="el-GR" sz="4000" spc="-1" strike="noStrike">
                <a:solidFill>
                  <a:srgbClr val="ffffff"/>
                </a:solidFill>
                <a:uFill>
                  <a:solidFill>
                    <a:srgbClr val="ffffff"/>
                  </a:solidFill>
                </a:uFill>
                <a:latin typeface="Arial"/>
              </a:rPr>
              <a:t>ΤΑ ΠΤΕΡΥΓΙΑ ΤΩΝ ΣΤΡΟΒΙΛΩΝ ΔΙΑΚΡΙΝΟΝΤΑΙ ΣΕ ΣΤΑΘΕΡΑ ΚΑΙ ΚΙΝΗΤΑ, ΠΟΥ ΤΟΠΟΘΕΤΟΥΝΤΑΙ ΜΕ ΤΙΣ ΑΥΛΑΚΕΣ ΤΟΥΣ ΑΝΤΙΘΕΤΑ ΜΕΤΑΞΥ ΤΟΥΣ ΚΑΙ ΕΙΝΑΙ ΕΙΤΕ </a:t>
            </a:r>
            <a:r>
              <a:rPr b="1" i="1" lang="el-GR" sz="4000" spc="-1" strike="noStrike">
                <a:solidFill>
                  <a:srgbClr val="ff0000"/>
                </a:solidFill>
                <a:uFill>
                  <a:solidFill>
                    <a:srgbClr val="ffffff"/>
                  </a:solidFill>
                </a:uFill>
                <a:latin typeface="Arial"/>
              </a:rPr>
              <a:t>ΔΡΑΣΕΩΣ</a:t>
            </a:r>
            <a:r>
              <a:rPr b="1" lang="el-GR" sz="4000" spc="-1" strike="noStrike">
                <a:solidFill>
                  <a:srgbClr val="ffffff"/>
                </a:solidFill>
                <a:uFill>
                  <a:solidFill>
                    <a:srgbClr val="ffffff"/>
                  </a:solidFill>
                </a:uFill>
                <a:latin typeface="Arial"/>
              </a:rPr>
              <a:t> ΕΙΤΕ</a:t>
            </a:r>
            <a:r>
              <a:rPr b="1" i="1" lang="el-GR" sz="4000" spc="-1" strike="noStrike">
                <a:solidFill>
                  <a:srgbClr val="ffffff"/>
                </a:solidFill>
                <a:uFill>
                  <a:solidFill>
                    <a:srgbClr val="ffffff"/>
                  </a:solidFill>
                </a:uFill>
                <a:latin typeface="Arial"/>
              </a:rPr>
              <a:t> </a:t>
            </a:r>
            <a:r>
              <a:rPr b="1" i="1" lang="el-GR" sz="4000" spc="-1" strike="noStrike">
                <a:solidFill>
                  <a:srgbClr val="ff0000"/>
                </a:solidFill>
                <a:uFill>
                  <a:solidFill>
                    <a:srgbClr val="ffffff"/>
                  </a:solidFill>
                </a:uFill>
                <a:latin typeface="Arial"/>
              </a:rPr>
              <a:t>ΑΝΤΙΔΡΑΣΕΩΣ</a:t>
            </a:r>
            <a:r>
              <a:rPr b="1" i="1" lang="el-GR" sz="4000" spc="-1" strike="noStrike">
                <a:solidFill>
                  <a:srgbClr val="ffffff"/>
                </a:solidFill>
                <a:uFill>
                  <a:solidFill>
                    <a:srgbClr val="ffffff"/>
                  </a:solidFill>
                </a:uFill>
                <a:latin typeface="Arial"/>
              </a:rPr>
              <a:t>.</a:t>
            </a:r>
            <a:endParaRPr b="0" lang="el-GR" sz="4000" spc="-1" strike="noStrike">
              <a:solidFill>
                <a:srgbClr val="000000"/>
              </a:solidFill>
              <a:uFill>
                <a:solidFill>
                  <a:srgbClr val="ffffff"/>
                </a:solidFill>
              </a:uFill>
              <a:latin typeface="Arial"/>
            </a:endParaRPr>
          </a:p>
          <a:p>
            <a:pPr>
              <a:lnSpc>
                <a:spcPct val="120000"/>
              </a:lnSpc>
              <a:spcBef>
                <a:spcPts val="601"/>
              </a:spcBef>
            </a:pPr>
            <a:endParaRPr b="0" lang="el-GR" sz="4000" spc="-1" strike="noStrike">
              <a:solidFill>
                <a:srgbClr val="000000"/>
              </a:solidFill>
              <a:uFill>
                <a:solidFill>
                  <a:srgbClr val="ffffff"/>
                </a:solidFill>
              </a:uFill>
              <a:latin typeface="Arial"/>
            </a:endParaRPr>
          </a:p>
          <a:p>
            <a:pPr algn="ctr">
              <a:lnSpc>
                <a:spcPct val="120000"/>
              </a:lnSpc>
              <a:spcBef>
                <a:spcPts val="601"/>
              </a:spcBef>
            </a:pPr>
            <a:br/>
            <a:endParaRPr b="0" lang="el-GR" sz="4000" spc="-1" strike="noStrike">
              <a:solidFill>
                <a:srgbClr val="000000"/>
              </a:solidFill>
              <a:uFill>
                <a:solidFill>
                  <a:srgbClr val="ffffff"/>
                </a:solidFill>
              </a:uFill>
              <a:latin typeface="Arial"/>
            </a:endParaRPr>
          </a:p>
          <a:p>
            <a:pPr algn="ctr">
              <a:lnSpc>
                <a:spcPct val="100000"/>
              </a:lnSpc>
              <a:spcBef>
                <a:spcPts val="360"/>
              </a:spcBef>
            </a:pPr>
            <a:br/>
            <a:endParaRPr b="0" lang="el-GR" sz="4000" spc="-1" strike="noStrike">
              <a:solidFill>
                <a:srgbClr val="000000"/>
              </a:solidFill>
              <a:uFill>
                <a:solidFill>
                  <a:srgbClr val="ffffff"/>
                </a:solidFill>
              </a:uFill>
              <a:latin typeface="Arial"/>
            </a:endParaRPr>
          </a:p>
        </p:txBody>
      </p:sp>
    </p:spTree>
  </p:cSld>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7"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400" spc="-1" strike="noStrike" u="sng" cap="all">
                <a:solidFill>
                  <a:srgbClr val="000000"/>
                </a:solidFill>
                <a:uFill>
                  <a:solidFill>
                    <a:srgbClr val="ffffff"/>
                  </a:solidFill>
                </a:uFill>
                <a:latin typeface="Arial"/>
              </a:rPr>
              <a:t>ΣΤΑΘΕΡΑ ΚΙΝΗΤΑ ΠΤΕΡΥΓΙΑ ΔΡΑΣΕΩΣ ΚΑΙ ΑΝΤΙΔΡΑΣΕΩΣ</a:t>
            </a:r>
            <a:br/>
            <a:endParaRPr b="0" lang="el-GR" sz="2400" spc="-1" strike="noStrike">
              <a:solidFill>
                <a:srgbClr val="ffffff"/>
              </a:solidFill>
              <a:uFill>
                <a:solidFill>
                  <a:srgbClr val="ffffff"/>
                </a:solidFill>
              </a:uFill>
              <a:latin typeface="Book Antiqua"/>
            </a:endParaRPr>
          </a:p>
        </p:txBody>
      </p:sp>
      <p:pic>
        <p:nvPicPr>
          <p:cNvPr id="318" name="Picture 2" descr=""/>
          <p:cNvPicPr/>
          <p:nvPr/>
        </p:nvPicPr>
        <p:blipFill>
          <a:blip r:embed="rId1"/>
          <a:stretch/>
        </p:blipFill>
        <p:spPr>
          <a:xfrm>
            <a:off x="827640" y="1412640"/>
            <a:ext cx="7560360" cy="4824000"/>
          </a:xfrm>
          <a:prstGeom prst="rect">
            <a:avLst/>
          </a:prstGeom>
          <a:ln>
            <a:noFill/>
          </a:ln>
        </p:spPr>
      </p:pic>
    </p:spTree>
  </p:cSld>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9"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400" spc="-1" strike="noStrike" u="sng" cap="all">
                <a:solidFill>
                  <a:srgbClr val="000000"/>
                </a:solidFill>
                <a:uFill>
                  <a:solidFill>
                    <a:srgbClr val="ffffff"/>
                  </a:solidFill>
                </a:uFill>
                <a:latin typeface="Arial"/>
              </a:rPr>
              <a:t>ΣΤΑΘΕΡΑ ΚΙΝΗΤΑ ΠΤΕΡΥΓΙΑ ΔΡΑΣΕΩΣ ΚΑΙ ΑΝΤΙΔΡΑΣΕΩΣ</a:t>
            </a:r>
            <a:br/>
            <a:endParaRPr b="0" lang="el-GR" sz="2400" spc="-1" strike="noStrike">
              <a:solidFill>
                <a:srgbClr val="ffffff"/>
              </a:solidFill>
              <a:uFill>
                <a:solidFill>
                  <a:srgbClr val="ffffff"/>
                </a:solidFill>
              </a:uFill>
              <a:latin typeface="Book Antiqua"/>
            </a:endParaRPr>
          </a:p>
        </p:txBody>
      </p:sp>
      <p:sp>
        <p:nvSpPr>
          <p:cNvPr id="320" name="TextShape 2"/>
          <p:cNvSpPr txBox="1"/>
          <p:nvPr/>
        </p:nvSpPr>
        <p:spPr>
          <a:xfrm>
            <a:off x="179640" y="1071720"/>
            <a:ext cx="8784720" cy="5571720"/>
          </a:xfrm>
          <a:prstGeom prst="rect">
            <a:avLst/>
          </a:prstGeom>
          <a:noFill/>
          <a:ln>
            <a:noFill/>
          </a:ln>
        </p:spPr>
        <p:txBody>
          <a:bodyPr lIns="90000" rIns="90000" tIns="45000" bIns="45000"/>
          <a:p>
            <a:pPr>
              <a:lnSpc>
                <a:spcPct val="100000"/>
              </a:lnSpc>
              <a:spcBef>
                <a:spcPts val="499"/>
              </a:spcBef>
            </a:pPr>
            <a:r>
              <a:rPr b="1" lang="el-GR" sz="2500" spc="-1" strike="noStrike" u="sng">
                <a:solidFill>
                  <a:srgbClr val="ff0000"/>
                </a:solidFill>
                <a:uFill>
                  <a:solidFill>
                    <a:srgbClr val="ffffff"/>
                  </a:solidFill>
                </a:uFill>
                <a:latin typeface="Arial"/>
              </a:rPr>
              <a:t>α) ΤΑ ΣΤΑΘΕΡΑ ΠΤΕΡΥΓΙΑ ΔΡΑΣΕΩΣ</a:t>
            </a:r>
            <a:endParaRPr b="0" lang="el-GR" sz="2500" spc="-1" strike="noStrike">
              <a:solidFill>
                <a:srgbClr val="000000"/>
              </a:solidFill>
              <a:uFill>
                <a:solidFill>
                  <a:srgbClr val="ffffff"/>
                </a:solidFill>
              </a:uFill>
              <a:latin typeface="Arial"/>
            </a:endParaRPr>
          </a:p>
          <a:p>
            <a:pPr>
              <a:lnSpc>
                <a:spcPct val="100000"/>
              </a:lnSpc>
              <a:spcBef>
                <a:spcPts val="241"/>
              </a:spcBef>
            </a:pPr>
            <a:endParaRPr b="0" lang="el-GR" sz="2500" spc="-1" strike="noStrike">
              <a:solidFill>
                <a:srgbClr val="000000"/>
              </a:solidFill>
              <a:uFill>
                <a:solidFill>
                  <a:srgbClr val="ffffff"/>
                </a:solidFill>
              </a:uFill>
              <a:latin typeface="Arial"/>
            </a:endParaRPr>
          </a:p>
          <a:p>
            <a:pPr>
              <a:lnSpc>
                <a:spcPct val="100000"/>
              </a:lnSpc>
              <a:spcBef>
                <a:spcPts val="499"/>
              </a:spcBef>
            </a:pPr>
            <a:r>
              <a:rPr b="1" lang="el-GR" sz="2500" spc="-1" strike="noStrike">
                <a:solidFill>
                  <a:srgbClr val="ffffff"/>
                </a:solidFill>
                <a:uFill>
                  <a:solidFill>
                    <a:srgbClr val="ffffff"/>
                  </a:solidFill>
                </a:uFill>
                <a:latin typeface="Arial"/>
              </a:rPr>
              <a:t>ΤΟΠΟΘΕΤΟΥΝΤΑΙ </a:t>
            </a:r>
            <a:r>
              <a:rPr b="1" lang="el-GR" sz="2500" spc="-1" strike="noStrike">
                <a:solidFill>
                  <a:srgbClr val="ff0000"/>
                </a:solidFill>
                <a:uFill>
                  <a:solidFill>
                    <a:srgbClr val="ffffff"/>
                  </a:solidFill>
                </a:uFill>
                <a:latin typeface="Arial"/>
              </a:rPr>
              <a:t>ΣΤΟ ΚΕΛΥΦΟΣ </a:t>
            </a:r>
            <a:r>
              <a:rPr b="1" lang="el-GR" sz="2500" spc="-1" strike="noStrike">
                <a:solidFill>
                  <a:srgbClr val="ffffff"/>
                </a:solidFill>
                <a:uFill>
                  <a:solidFill>
                    <a:srgbClr val="ffffff"/>
                  </a:solidFill>
                </a:uFill>
                <a:latin typeface="Arial"/>
              </a:rPr>
              <a:t>(ΣΕ ΤΟΞΟ ΠΕΡΙΦΕΡΕΙΑΣ ΑΝΤΙΣΤΟΙΧΟ ΠΡΟΣ ΤΟ ΤΟΞΟ ΠΡΟΣΒΟΛΗΣ η ΕΓΧΥΣΕΩΣ), ΜΕΤΑΞΥ ΤΩΝ ΚΙΝΗΤΩΝ ΠΤΕΡΥΓΙΩΝ ΤΩΝ ΣΤΡΟΒΙΛΩΝ </a:t>
            </a:r>
            <a:r>
              <a:rPr b="1" lang="el-GR" sz="2500" spc="-1" strike="noStrike">
                <a:solidFill>
                  <a:srgbClr val="ff0000"/>
                </a:solidFill>
                <a:uFill>
                  <a:solidFill>
                    <a:srgbClr val="ffffff"/>
                  </a:solidFill>
                </a:uFill>
                <a:latin typeface="Arial"/>
              </a:rPr>
              <a:t>CURTIS</a:t>
            </a:r>
            <a:r>
              <a:rPr b="1" lang="el-GR" sz="2500" spc="-1" strike="noStrike">
                <a:solidFill>
                  <a:srgbClr val="ffffff"/>
                </a:solidFill>
                <a:uFill>
                  <a:solidFill>
                    <a:srgbClr val="ffffff"/>
                  </a:solidFill>
                </a:uFill>
                <a:latin typeface="Arial"/>
              </a:rPr>
              <a:t>. ΜΕΣΑ ΣΤΙΣ ΑΥΛΑΚΕΣ ΤΟΥΣ </a:t>
            </a:r>
            <a:r>
              <a:rPr b="1" lang="el-GR" sz="2500" spc="-1" strike="noStrike">
                <a:solidFill>
                  <a:srgbClr val="ff0000"/>
                </a:solidFill>
                <a:uFill>
                  <a:solidFill>
                    <a:srgbClr val="ffffff"/>
                  </a:solidFill>
                </a:uFill>
                <a:latin typeface="Arial"/>
              </a:rPr>
              <a:t>Ο ΑΤΜΟΣ ΔΕΝ ΜΕΤΑΒΑΛΛΕΙ ΚΑΤΑΣΤΑΣΗ ΑΛΛΑ ΜΟΝΟ ΔΙΕΥΘΥΝΣΗ</a:t>
            </a:r>
            <a:r>
              <a:rPr b="1" lang="el-GR" sz="2500" spc="-1" strike="noStrike">
                <a:solidFill>
                  <a:srgbClr val="ffffff"/>
                </a:solidFill>
                <a:uFill>
                  <a:solidFill>
                    <a:srgbClr val="ffffff"/>
                  </a:solidFill>
                </a:uFill>
                <a:latin typeface="Arial"/>
              </a:rPr>
              <a:t> ΓΙΑ ΝΑ ΕΙΣΕΛΘΕΙ ΣΤΑ ΚΙΝΗΤΑ ΠΤΕΡΥΓΙΑ ΔΡΑΣΕΩΣ ΤΗΣ ΣΕΙΡΑΣ ΠΟΥ ΑΚΟΛΟΥΘΕΙ. ΓΙ' ΑΥΤΟ Η ΑΥΛΑΚΑ ΤΩΝ ΣΤΑΘΕΡΩΝ ΠΤΕΡΥΓΙΩΝ ΔΡΑΣΕΩΣ ΕΧΕΙ ΣΤΑΘΕΡΗ ΔΙΑΤΟΜΗ</a:t>
            </a:r>
            <a:r>
              <a:rPr b="1" lang="el-GR" sz="2500" spc="-1" strike="noStrike" baseline="30000">
                <a:solidFill>
                  <a:srgbClr val="ffffff"/>
                </a:solidFill>
                <a:uFill>
                  <a:solidFill>
                    <a:srgbClr val="ffffff"/>
                  </a:solidFill>
                </a:uFill>
                <a:latin typeface="Arial"/>
              </a:rPr>
              <a:t> </a:t>
            </a:r>
            <a:r>
              <a:rPr b="1" lang="el-GR" sz="2500" spc="-1" strike="noStrike">
                <a:solidFill>
                  <a:srgbClr val="ffffff"/>
                </a:solidFill>
                <a:uFill>
                  <a:solidFill>
                    <a:srgbClr val="ffffff"/>
                  </a:solidFill>
                </a:uFill>
                <a:latin typeface="Arial"/>
              </a:rPr>
              <a:t>ΟΝΟΜΑΖΟΝΤΑΙ ΕΠΙΣΗΣ ΚΑΙ</a:t>
            </a:r>
            <a:r>
              <a:rPr b="1" i="1" lang="el-GR" sz="2500" spc="-1" strike="noStrike">
                <a:solidFill>
                  <a:srgbClr val="ffffff"/>
                </a:solidFill>
                <a:uFill>
                  <a:solidFill>
                    <a:srgbClr val="ffffff"/>
                  </a:solidFill>
                </a:uFill>
                <a:latin typeface="Arial"/>
              </a:rPr>
              <a:t> </a:t>
            </a:r>
            <a:r>
              <a:rPr b="1" lang="el-GR" sz="2500" spc="-1" strike="noStrike">
                <a:solidFill>
                  <a:srgbClr val="ff0000"/>
                </a:solidFill>
                <a:uFill>
                  <a:solidFill>
                    <a:srgbClr val="ffffff"/>
                  </a:solidFill>
                </a:uFill>
                <a:latin typeface="Arial"/>
              </a:rPr>
              <a:t>ΟΔΗΓΗΤΙΚΑ</a:t>
            </a:r>
            <a:r>
              <a:rPr b="1" lang="el-GR" sz="2500" spc="-1" strike="noStrike">
                <a:solidFill>
                  <a:srgbClr val="ffffff"/>
                </a:solidFill>
                <a:uFill>
                  <a:solidFill>
                    <a:srgbClr val="ffffff"/>
                  </a:solidFill>
                </a:uFill>
                <a:latin typeface="Arial"/>
              </a:rPr>
              <a:t> ΠΤΕΡΥΓΙΑ.</a:t>
            </a:r>
            <a:endParaRPr b="0" lang="el-GR" sz="2500" spc="-1" strike="noStrike">
              <a:solidFill>
                <a:srgbClr val="000000"/>
              </a:solidFill>
              <a:uFill>
                <a:solidFill>
                  <a:srgbClr val="ffffff"/>
                </a:solidFill>
              </a:uFill>
              <a:latin typeface="Arial"/>
            </a:endParaRPr>
          </a:p>
          <a:p>
            <a:pPr>
              <a:lnSpc>
                <a:spcPct val="120000"/>
              </a:lnSpc>
              <a:spcBef>
                <a:spcPts val="601"/>
              </a:spcBef>
            </a:pPr>
            <a:br/>
            <a:endParaRPr b="0" lang="el-GR" sz="2500" spc="-1" strike="noStrike">
              <a:solidFill>
                <a:srgbClr val="000000"/>
              </a:solidFill>
              <a:uFill>
                <a:solidFill>
                  <a:srgbClr val="ffffff"/>
                </a:solidFill>
              </a:uFill>
              <a:latin typeface="Arial"/>
            </a:endParaRPr>
          </a:p>
          <a:p>
            <a:pPr algn="ctr">
              <a:lnSpc>
                <a:spcPct val="100000"/>
              </a:lnSpc>
              <a:spcBef>
                <a:spcPts val="360"/>
              </a:spcBef>
            </a:pPr>
            <a:br/>
            <a:endParaRPr b="0" lang="el-GR" sz="2500" spc="-1" strike="noStrike">
              <a:solidFill>
                <a:srgbClr val="000000"/>
              </a:solidFill>
              <a:uFill>
                <a:solidFill>
                  <a:srgbClr val="ffffff"/>
                </a:solidFill>
              </a:uFill>
              <a:latin typeface="Arial"/>
            </a:endParaRPr>
          </a:p>
        </p:txBody>
      </p:sp>
    </p:spTree>
  </p:cSld>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1"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400" spc="-1" strike="noStrike" u="sng" cap="all">
                <a:solidFill>
                  <a:srgbClr val="000000"/>
                </a:solidFill>
                <a:uFill>
                  <a:solidFill>
                    <a:srgbClr val="ffffff"/>
                  </a:solidFill>
                </a:uFill>
                <a:latin typeface="Arial"/>
              </a:rPr>
              <a:t>ΣΤΑΘΕΡΑ ΚΙΝΗΤΑ ΠΤΕΡΥΓΙΑ ΔΡΑΣΕΩΣ ΚΑΙ ΑΝΤΙΔΡΑΣΕΩΣ</a:t>
            </a:r>
            <a:br/>
            <a:endParaRPr b="0" lang="el-GR" sz="2400" spc="-1" strike="noStrike">
              <a:solidFill>
                <a:srgbClr val="ffffff"/>
              </a:solidFill>
              <a:uFill>
                <a:solidFill>
                  <a:srgbClr val="ffffff"/>
                </a:solidFill>
              </a:uFill>
              <a:latin typeface="Book Antiqua"/>
            </a:endParaRPr>
          </a:p>
        </p:txBody>
      </p:sp>
      <p:sp>
        <p:nvSpPr>
          <p:cNvPr id="322" name="TextShape 2"/>
          <p:cNvSpPr txBox="1"/>
          <p:nvPr/>
        </p:nvSpPr>
        <p:spPr>
          <a:xfrm>
            <a:off x="179640" y="1071720"/>
            <a:ext cx="8784720" cy="556920"/>
          </a:xfrm>
          <a:prstGeom prst="rect">
            <a:avLst/>
          </a:prstGeom>
          <a:noFill/>
          <a:ln>
            <a:noFill/>
          </a:ln>
        </p:spPr>
        <p:txBody>
          <a:bodyPr lIns="90000" rIns="90000" tIns="45000" bIns="45000"/>
          <a:p>
            <a:pPr algn="ctr">
              <a:lnSpc>
                <a:spcPct val="100000"/>
              </a:lnSpc>
              <a:spcBef>
                <a:spcPts val="499"/>
              </a:spcBef>
            </a:pPr>
            <a:r>
              <a:rPr b="1" lang="el-GR" sz="2500" spc="-1" strike="noStrike" u="sng">
                <a:solidFill>
                  <a:srgbClr val="ff0000"/>
                </a:solidFill>
                <a:uFill>
                  <a:solidFill>
                    <a:srgbClr val="ffffff"/>
                  </a:solidFill>
                </a:uFill>
                <a:latin typeface="Arial"/>
              </a:rPr>
              <a:t>α) ΤΑ ΣΤΑΘΕΡΑ ΠΤΕΡΥΓΙΑ ΔΡΑΣΕΩΣ</a:t>
            </a:r>
            <a:endParaRPr b="0" lang="el-GR" sz="2500" spc="-1" strike="noStrike">
              <a:solidFill>
                <a:srgbClr val="000000"/>
              </a:solidFill>
              <a:uFill>
                <a:solidFill>
                  <a:srgbClr val="ffffff"/>
                </a:solidFill>
              </a:uFill>
              <a:latin typeface="Arial"/>
            </a:endParaRPr>
          </a:p>
          <a:p>
            <a:pPr>
              <a:lnSpc>
                <a:spcPct val="100000"/>
              </a:lnSpc>
              <a:spcBef>
                <a:spcPts val="241"/>
              </a:spcBef>
            </a:pPr>
            <a:endParaRPr b="0" lang="el-GR" sz="2500" spc="-1" strike="noStrike">
              <a:solidFill>
                <a:srgbClr val="000000"/>
              </a:solidFill>
              <a:uFill>
                <a:solidFill>
                  <a:srgbClr val="ffffff"/>
                </a:solidFill>
              </a:uFill>
              <a:latin typeface="Arial"/>
            </a:endParaRPr>
          </a:p>
          <a:p>
            <a:pPr>
              <a:lnSpc>
                <a:spcPct val="120000"/>
              </a:lnSpc>
              <a:spcBef>
                <a:spcPts val="601"/>
              </a:spcBef>
            </a:pPr>
            <a:br/>
            <a:endParaRPr b="0" lang="el-GR" sz="2500" spc="-1" strike="noStrike">
              <a:solidFill>
                <a:srgbClr val="000000"/>
              </a:solidFill>
              <a:uFill>
                <a:solidFill>
                  <a:srgbClr val="ffffff"/>
                </a:solidFill>
              </a:uFill>
              <a:latin typeface="Arial"/>
            </a:endParaRPr>
          </a:p>
          <a:p>
            <a:pPr algn="ctr">
              <a:lnSpc>
                <a:spcPct val="100000"/>
              </a:lnSpc>
              <a:spcBef>
                <a:spcPts val="360"/>
              </a:spcBef>
            </a:pPr>
            <a:br/>
            <a:endParaRPr b="0" lang="el-GR" sz="2500" spc="-1" strike="noStrike">
              <a:solidFill>
                <a:srgbClr val="000000"/>
              </a:solidFill>
              <a:uFill>
                <a:solidFill>
                  <a:srgbClr val="ffffff"/>
                </a:solidFill>
              </a:uFill>
              <a:latin typeface="Arial"/>
            </a:endParaRPr>
          </a:p>
        </p:txBody>
      </p:sp>
      <p:pic>
        <p:nvPicPr>
          <p:cNvPr id="323" name="Picture 4" descr=""/>
          <p:cNvPicPr/>
          <p:nvPr/>
        </p:nvPicPr>
        <p:blipFill>
          <a:blip r:embed="rId1"/>
          <a:stretch/>
        </p:blipFill>
        <p:spPr>
          <a:xfrm rot="21540000">
            <a:off x="1928520" y="1844640"/>
            <a:ext cx="5071680" cy="4727160"/>
          </a:xfrm>
          <a:prstGeom prst="rect">
            <a:avLst/>
          </a:prstGeom>
          <a:ln w="9360">
            <a:noFill/>
          </a:ln>
        </p:spPr>
      </p:pic>
    </p:spTree>
  </p:cSld>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4"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400" spc="-1" strike="noStrike" u="sng" cap="all">
                <a:solidFill>
                  <a:srgbClr val="000000"/>
                </a:solidFill>
                <a:uFill>
                  <a:solidFill>
                    <a:srgbClr val="ffffff"/>
                  </a:solidFill>
                </a:uFill>
                <a:latin typeface="Arial"/>
              </a:rPr>
              <a:t>ΣΤΑΘΕΡΑ ΚΙΝΗΤΑ ΠΤΕΡΥΓΙΑ ΔΡΑΣΕΩΣ ΚΑΙ ΑΝΤΙΔΡΑΣΕΩΣ</a:t>
            </a:r>
            <a:br/>
            <a:endParaRPr b="0" lang="el-GR" sz="2400" spc="-1" strike="noStrike">
              <a:solidFill>
                <a:srgbClr val="ffffff"/>
              </a:solidFill>
              <a:uFill>
                <a:solidFill>
                  <a:srgbClr val="ffffff"/>
                </a:solidFill>
              </a:uFill>
              <a:latin typeface="Book Antiqua"/>
            </a:endParaRPr>
          </a:p>
        </p:txBody>
      </p:sp>
      <p:sp>
        <p:nvSpPr>
          <p:cNvPr id="325" name="TextShape 2"/>
          <p:cNvSpPr txBox="1"/>
          <p:nvPr/>
        </p:nvSpPr>
        <p:spPr>
          <a:xfrm>
            <a:off x="179640" y="1071720"/>
            <a:ext cx="8784720" cy="5571720"/>
          </a:xfrm>
          <a:prstGeom prst="rect">
            <a:avLst/>
          </a:prstGeom>
          <a:noFill/>
          <a:ln>
            <a:noFill/>
          </a:ln>
        </p:spPr>
        <p:txBody>
          <a:bodyPr lIns="90000" rIns="90000" tIns="45000" bIns="45000"/>
          <a:p>
            <a:pPr>
              <a:lnSpc>
                <a:spcPct val="100000"/>
              </a:lnSpc>
              <a:spcBef>
                <a:spcPts val="499"/>
              </a:spcBef>
            </a:pPr>
            <a:r>
              <a:rPr b="1" lang="el-GR" sz="2500" spc="-1" strike="noStrike" u="sng">
                <a:solidFill>
                  <a:srgbClr val="ff0000"/>
                </a:solidFill>
                <a:uFill>
                  <a:solidFill>
                    <a:srgbClr val="ffffff"/>
                  </a:solidFill>
                </a:uFill>
                <a:latin typeface="Arial"/>
              </a:rPr>
              <a:t>β) ΤΑ ΚΙΝΗΤΑ ΠΤΕΡΥΓΙΑ ΔΡΑΣΕΩΣ</a:t>
            </a:r>
            <a:endParaRPr b="0" lang="el-GR" sz="2500" spc="-1" strike="noStrike">
              <a:solidFill>
                <a:srgbClr val="000000"/>
              </a:solidFill>
              <a:uFill>
                <a:solidFill>
                  <a:srgbClr val="ffffff"/>
                </a:solidFill>
              </a:uFill>
              <a:latin typeface="Arial"/>
            </a:endParaRPr>
          </a:p>
          <a:p>
            <a:pPr>
              <a:lnSpc>
                <a:spcPct val="100000"/>
              </a:lnSpc>
              <a:spcBef>
                <a:spcPts val="241"/>
              </a:spcBef>
            </a:pPr>
            <a:endParaRPr b="0" lang="el-GR" sz="2500" spc="-1" strike="noStrike">
              <a:solidFill>
                <a:srgbClr val="000000"/>
              </a:solidFill>
              <a:uFill>
                <a:solidFill>
                  <a:srgbClr val="ffffff"/>
                </a:solidFill>
              </a:uFill>
              <a:latin typeface="Arial"/>
            </a:endParaRPr>
          </a:p>
          <a:p>
            <a:pPr>
              <a:lnSpc>
                <a:spcPct val="100000"/>
              </a:lnSpc>
              <a:spcBef>
                <a:spcPts val="561"/>
              </a:spcBef>
            </a:pPr>
            <a:r>
              <a:rPr b="1" lang="el-GR" sz="2800" spc="-1" strike="noStrike">
                <a:solidFill>
                  <a:srgbClr val="ffffff"/>
                </a:solidFill>
                <a:uFill>
                  <a:solidFill>
                    <a:srgbClr val="ffffff"/>
                  </a:solidFill>
                </a:uFill>
                <a:latin typeface="Arial"/>
              </a:rPr>
              <a:t>ΧΡΗΣΙΜΟΠΟΙΟΥΝΤΑΙ ΣΕ ΣΤΡΟΒΙΛΟΥΣ ΔΡΑΣΕΩΣ </a:t>
            </a:r>
            <a:r>
              <a:rPr b="1" lang="el-GR" sz="2800" spc="-1" strike="noStrike">
                <a:solidFill>
                  <a:srgbClr val="ff0000"/>
                </a:solidFill>
                <a:uFill>
                  <a:solidFill>
                    <a:srgbClr val="ffffff"/>
                  </a:solidFill>
                </a:uFill>
                <a:latin typeface="Arial"/>
              </a:rPr>
              <a:t>CURTIS</a:t>
            </a:r>
            <a:r>
              <a:rPr b="1" lang="el-GR" sz="2800" spc="-1" strike="noStrike">
                <a:solidFill>
                  <a:srgbClr val="ffffff"/>
                </a:solidFill>
                <a:uFill>
                  <a:solidFill>
                    <a:srgbClr val="ffffff"/>
                  </a:solidFill>
                </a:uFill>
                <a:latin typeface="Arial"/>
              </a:rPr>
              <a:t>, </a:t>
            </a:r>
            <a:r>
              <a:rPr b="1" lang="el-GR" sz="2800" spc="-1" strike="noStrike">
                <a:solidFill>
                  <a:srgbClr val="ff0000"/>
                </a:solidFill>
                <a:uFill>
                  <a:solidFill>
                    <a:srgbClr val="ffffff"/>
                  </a:solidFill>
                </a:uFill>
                <a:latin typeface="Arial"/>
              </a:rPr>
              <a:t>RATEAU</a:t>
            </a:r>
            <a:r>
              <a:rPr b="1" lang="el-GR" sz="2800" spc="-1" strike="noStrike">
                <a:solidFill>
                  <a:srgbClr val="ffffff"/>
                </a:solidFill>
                <a:uFill>
                  <a:solidFill>
                    <a:srgbClr val="ffffff"/>
                  </a:solidFill>
                </a:uFill>
                <a:latin typeface="Arial"/>
              </a:rPr>
              <a:t> ΚΛΠ. ΚΑΙ ΕΙΝΑΙ ΟΜΟΙΑ ΠΡΟΣ ΤΑ ΑΚΙΝΗΤΑ, ΔΗΛΑΔΗ ΜΕ ΑΥΛΑΚΑ ΣΤΑΘΕΡΗΣ ΔΙΑΤΟΜΗΣ. </a:t>
            </a:r>
            <a:endParaRPr b="0" lang="el-GR" sz="2800" spc="-1" strike="noStrike">
              <a:solidFill>
                <a:srgbClr val="000000"/>
              </a:solidFill>
              <a:uFill>
                <a:solidFill>
                  <a:srgbClr val="ffffff"/>
                </a:solidFill>
              </a:uFill>
              <a:latin typeface="Arial"/>
            </a:endParaRPr>
          </a:p>
          <a:p>
            <a:pPr>
              <a:lnSpc>
                <a:spcPct val="100000"/>
              </a:lnSpc>
              <a:spcBef>
                <a:spcPts val="561"/>
              </a:spcBef>
            </a:pPr>
            <a:r>
              <a:rPr b="1" lang="el-GR" sz="2800" spc="-1" strike="noStrike">
                <a:solidFill>
                  <a:srgbClr val="ffffff"/>
                </a:solidFill>
                <a:uFill>
                  <a:solidFill>
                    <a:srgbClr val="ffffff"/>
                  </a:solidFill>
                </a:uFill>
                <a:latin typeface="Arial"/>
              </a:rPr>
              <a:t>Σ' ΑΥΤΑ </a:t>
            </a:r>
            <a:r>
              <a:rPr b="1" lang="el-GR" sz="2800" spc="-1" strike="noStrike">
                <a:solidFill>
                  <a:srgbClr val="ff0000"/>
                </a:solidFill>
                <a:uFill>
                  <a:solidFill>
                    <a:srgbClr val="ffffff"/>
                  </a:solidFill>
                </a:uFill>
                <a:latin typeface="Arial"/>
              </a:rPr>
              <a:t>Η ΠΙΕΣΗ ΤΟΥ ΑΤΜΟΥ ΠΑΡΑΜΕΝΕΙ ΣΤΑΘΕΡΗ OMΩΣ Η  ΤΑΧΥΤΗΤΑ ΤΟΥ ΕΛΑΤΤΩΝΕΤΑΙ </a:t>
            </a:r>
            <a:r>
              <a:rPr b="1" lang="el-GR" sz="2800" spc="-1" strike="noStrike">
                <a:solidFill>
                  <a:srgbClr val="ffffff"/>
                </a:solidFill>
                <a:uFill>
                  <a:solidFill>
                    <a:srgbClr val="ffffff"/>
                  </a:solidFill>
                </a:uFill>
                <a:latin typeface="Arial"/>
              </a:rPr>
              <a:t>ΛΟΓΩ ΠΑΡΑΓΩΓΗΣ ΤΟΥ ΕΡΓΟΥ ΔΡΑΣΕΩΣ.</a:t>
            </a:r>
            <a:endParaRPr b="0" lang="el-GR" sz="2800" spc="-1" strike="noStrike">
              <a:solidFill>
                <a:srgbClr val="000000"/>
              </a:solidFill>
              <a:uFill>
                <a:solidFill>
                  <a:srgbClr val="ffffff"/>
                </a:solidFill>
              </a:uFill>
              <a:latin typeface="Arial"/>
            </a:endParaRPr>
          </a:p>
          <a:p>
            <a:pPr algn="ctr">
              <a:lnSpc>
                <a:spcPct val="100000"/>
              </a:lnSpc>
              <a:spcBef>
                <a:spcPts val="561"/>
              </a:spcBef>
            </a:pPr>
            <a:br/>
            <a:br/>
            <a:endParaRPr b="0" lang="el-GR" sz="2800" spc="-1" strike="noStrike">
              <a:solidFill>
                <a:srgbClr val="000000"/>
              </a:solidFill>
              <a:uFill>
                <a:solidFill>
                  <a:srgbClr val="ffffff"/>
                </a:solidFill>
              </a:uFill>
              <a:latin typeface="Arial"/>
            </a:endParaRPr>
          </a:p>
          <a:p>
            <a:pPr algn="ctr">
              <a:lnSpc>
                <a:spcPct val="100000"/>
              </a:lnSpc>
              <a:spcBef>
                <a:spcPts val="360"/>
              </a:spcBef>
            </a:pPr>
            <a:br/>
            <a:endParaRPr b="0" lang="el-GR" sz="2800" spc="-1" strike="noStrike">
              <a:solidFill>
                <a:srgbClr val="000000"/>
              </a:solidFill>
              <a:uFill>
                <a:solidFill>
                  <a:srgbClr val="ffffff"/>
                </a:solidFill>
              </a:uFill>
              <a:latin typeface="Arial"/>
            </a:endParaRPr>
          </a:p>
        </p:txBody>
      </p:sp>
    </p:spTree>
  </p:cSld>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6"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400" spc="-1" strike="noStrike" u="sng" cap="all">
                <a:solidFill>
                  <a:srgbClr val="000000"/>
                </a:solidFill>
                <a:uFill>
                  <a:solidFill>
                    <a:srgbClr val="ffffff"/>
                  </a:solidFill>
                </a:uFill>
                <a:latin typeface="Arial"/>
              </a:rPr>
              <a:t>ΣΤΑΘΕΡΑ ΚΙΝΗΤΑ ΠΤΕΡΥΓΙΑ ΔΡΑΣΕΩΣ ΚΑΙ ΑΝΤΙΔΡΑΣΕΩΣ</a:t>
            </a:r>
            <a:br/>
            <a:endParaRPr b="0" lang="el-GR" sz="2400" spc="-1" strike="noStrike">
              <a:solidFill>
                <a:srgbClr val="ffffff"/>
              </a:solidFill>
              <a:uFill>
                <a:solidFill>
                  <a:srgbClr val="ffffff"/>
                </a:solidFill>
              </a:uFill>
              <a:latin typeface="Book Antiqua"/>
            </a:endParaRPr>
          </a:p>
        </p:txBody>
      </p:sp>
      <p:sp>
        <p:nvSpPr>
          <p:cNvPr id="327" name="TextShape 2"/>
          <p:cNvSpPr txBox="1"/>
          <p:nvPr/>
        </p:nvSpPr>
        <p:spPr>
          <a:xfrm>
            <a:off x="179640" y="1071720"/>
            <a:ext cx="8784720" cy="556920"/>
          </a:xfrm>
          <a:prstGeom prst="rect">
            <a:avLst/>
          </a:prstGeom>
          <a:noFill/>
          <a:ln>
            <a:noFill/>
          </a:ln>
        </p:spPr>
        <p:txBody>
          <a:bodyPr lIns="90000" rIns="90000" tIns="45000" bIns="45000"/>
          <a:p>
            <a:pPr algn="ctr">
              <a:lnSpc>
                <a:spcPct val="100000"/>
              </a:lnSpc>
              <a:spcBef>
                <a:spcPts val="499"/>
              </a:spcBef>
            </a:pPr>
            <a:r>
              <a:rPr b="1" lang="el-GR" sz="2500" spc="-1" strike="noStrike" u="sng">
                <a:solidFill>
                  <a:srgbClr val="ff0000"/>
                </a:solidFill>
                <a:uFill>
                  <a:solidFill>
                    <a:srgbClr val="ffffff"/>
                  </a:solidFill>
                </a:uFill>
                <a:latin typeface="Arial"/>
              </a:rPr>
              <a:t>β) ΤΑ ΚΙΝΗΤΑ ΠΤΕΡΥΓΙΑ ΔΡΑΣΕΩΣ</a:t>
            </a:r>
            <a:endParaRPr b="0" lang="el-GR" sz="2500" spc="-1" strike="noStrike">
              <a:solidFill>
                <a:srgbClr val="000000"/>
              </a:solidFill>
              <a:uFill>
                <a:solidFill>
                  <a:srgbClr val="ffffff"/>
                </a:solidFill>
              </a:uFill>
              <a:latin typeface="Arial"/>
            </a:endParaRPr>
          </a:p>
          <a:p>
            <a:pPr>
              <a:lnSpc>
                <a:spcPct val="100000"/>
              </a:lnSpc>
              <a:spcBef>
                <a:spcPts val="241"/>
              </a:spcBef>
            </a:pPr>
            <a:endParaRPr b="0" lang="el-GR" sz="2500" spc="-1" strike="noStrike">
              <a:solidFill>
                <a:srgbClr val="000000"/>
              </a:solidFill>
              <a:uFill>
                <a:solidFill>
                  <a:srgbClr val="ffffff"/>
                </a:solidFill>
              </a:uFill>
              <a:latin typeface="Arial"/>
            </a:endParaRPr>
          </a:p>
          <a:p>
            <a:pPr>
              <a:lnSpc>
                <a:spcPct val="120000"/>
              </a:lnSpc>
              <a:spcBef>
                <a:spcPts val="601"/>
              </a:spcBef>
            </a:pPr>
            <a:br/>
            <a:endParaRPr b="0" lang="el-GR" sz="2500" spc="-1" strike="noStrike">
              <a:solidFill>
                <a:srgbClr val="000000"/>
              </a:solidFill>
              <a:uFill>
                <a:solidFill>
                  <a:srgbClr val="ffffff"/>
                </a:solidFill>
              </a:uFill>
              <a:latin typeface="Arial"/>
            </a:endParaRPr>
          </a:p>
          <a:p>
            <a:pPr algn="ctr">
              <a:lnSpc>
                <a:spcPct val="100000"/>
              </a:lnSpc>
              <a:spcBef>
                <a:spcPts val="360"/>
              </a:spcBef>
            </a:pPr>
            <a:br/>
            <a:endParaRPr b="0" lang="el-GR" sz="2500" spc="-1" strike="noStrike">
              <a:solidFill>
                <a:srgbClr val="000000"/>
              </a:solidFill>
              <a:uFill>
                <a:solidFill>
                  <a:srgbClr val="ffffff"/>
                </a:solidFill>
              </a:uFill>
              <a:latin typeface="Arial"/>
            </a:endParaRPr>
          </a:p>
        </p:txBody>
      </p:sp>
      <p:pic>
        <p:nvPicPr>
          <p:cNvPr id="328" name="Picture 2" descr=""/>
          <p:cNvPicPr/>
          <p:nvPr/>
        </p:nvPicPr>
        <p:blipFill>
          <a:blip r:embed="rId1"/>
          <a:stretch/>
        </p:blipFill>
        <p:spPr>
          <a:xfrm>
            <a:off x="251640" y="1917000"/>
            <a:ext cx="2664000" cy="3096000"/>
          </a:xfrm>
          <a:prstGeom prst="rect">
            <a:avLst/>
          </a:prstGeom>
          <a:ln>
            <a:noFill/>
          </a:ln>
        </p:spPr>
      </p:pic>
      <p:pic>
        <p:nvPicPr>
          <p:cNvPr id="329" name="Picture 3" descr=""/>
          <p:cNvPicPr/>
          <p:nvPr/>
        </p:nvPicPr>
        <p:blipFill>
          <a:blip r:embed="rId2"/>
          <a:stretch/>
        </p:blipFill>
        <p:spPr>
          <a:xfrm>
            <a:off x="3420000" y="2565000"/>
            <a:ext cx="5472360" cy="2808000"/>
          </a:xfrm>
          <a:prstGeom prst="rect">
            <a:avLst/>
          </a:prstGeom>
          <a:ln>
            <a:noFill/>
          </a:ln>
        </p:spPr>
      </p:pic>
      <p:sp>
        <p:nvSpPr>
          <p:cNvPr id="330" name="CustomShape 3"/>
          <p:cNvSpPr/>
          <p:nvPr/>
        </p:nvSpPr>
        <p:spPr>
          <a:xfrm>
            <a:off x="5303520" y="5301360"/>
            <a:ext cx="1631880" cy="51696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2800" spc="-1" strike="noStrike">
                <a:solidFill>
                  <a:srgbClr val="ff0000"/>
                </a:solidFill>
                <a:uFill>
                  <a:solidFill>
                    <a:srgbClr val="ffffff"/>
                  </a:solidFill>
                </a:uFill>
                <a:latin typeface="Arial"/>
              </a:rPr>
              <a:t>RATEAU</a:t>
            </a:r>
            <a:endParaRPr b="0" lang="el-GR" sz="2800" spc="-1" strike="noStrike">
              <a:solidFill>
                <a:srgbClr val="000000"/>
              </a:solidFill>
              <a:uFill>
                <a:solidFill>
                  <a:srgbClr val="ffffff"/>
                </a:solidFill>
              </a:uFill>
              <a:latin typeface="Arial"/>
            </a:endParaRPr>
          </a:p>
        </p:txBody>
      </p:sp>
      <p:sp>
        <p:nvSpPr>
          <p:cNvPr id="331" name="CustomShape 4"/>
          <p:cNvSpPr/>
          <p:nvPr/>
        </p:nvSpPr>
        <p:spPr>
          <a:xfrm>
            <a:off x="909720" y="5301360"/>
            <a:ext cx="1500840" cy="51696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2800" spc="-1" strike="noStrike">
                <a:solidFill>
                  <a:srgbClr val="ff0000"/>
                </a:solidFill>
                <a:uFill>
                  <a:solidFill>
                    <a:srgbClr val="ffffff"/>
                  </a:solidFill>
                </a:uFill>
                <a:latin typeface="Arial"/>
              </a:rPr>
              <a:t>CURTIS</a:t>
            </a:r>
            <a:endParaRPr b="0" lang="el-GR" sz="2800" spc="-1" strike="noStrike">
              <a:solidFill>
                <a:srgbClr val="000000"/>
              </a:solidFill>
              <a:uFill>
                <a:solidFill>
                  <a:srgbClr val="ffffff"/>
                </a:solidFill>
              </a:uFill>
              <a:latin typeface="Arial"/>
            </a:endParaRPr>
          </a:p>
        </p:txBody>
      </p:sp>
    </p:spTree>
  </p:cSld>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2"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400" spc="-1" strike="noStrike" u="sng" cap="all">
                <a:solidFill>
                  <a:srgbClr val="000000"/>
                </a:solidFill>
                <a:uFill>
                  <a:solidFill>
                    <a:srgbClr val="ffffff"/>
                  </a:solidFill>
                </a:uFill>
                <a:latin typeface="Arial"/>
              </a:rPr>
              <a:t>ΣΤΑΘΕΡΑ ΚΙΝΗΤΑ ΠΤΕΡΥΓΙΑ ΔΡΑΣΕΩΣ ΚΑΙ ΑΝΤΙΔΡΑΣΕΩΣ</a:t>
            </a:r>
            <a:br/>
            <a:endParaRPr b="0" lang="el-GR" sz="2400" spc="-1" strike="noStrike">
              <a:solidFill>
                <a:srgbClr val="ffffff"/>
              </a:solidFill>
              <a:uFill>
                <a:solidFill>
                  <a:srgbClr val="ffffff"/>
                </a:solidFill>
              </a:uFill>
              <a:latin typeface="Book Antiqua"/>
            </a:endParaRPr>
          </a:p>
        </p:txBody>
      </p:sp>
      <p:sp>
        <p:nvSpPr>
          <p:cNvPr id="333" name="TextShape 2"/>
          <p:cNvSpPr txBox="1"/>
          <p:nvPr/>
        </p:nvSpPr>
        <p:spPr>
          <a:xfrm>
            <a:off x="179640" y="1071720"/>
            <a:ext cx="8784720" cy="5571720"/>
          </a:xfrm>
          <a:prstGeom prst="rect">
            <a:avLst/>
          </a:prstGeom>
          <a:noFill/>
          <a:ln>
            <a:noFill/>
          </a:ln>
        </p:spPr>
        <p:txBody>
          <a:bodyPr lIns="90000" rIns="90000" tIns="45000" bIns="45000"/>
          <a:p>
            <a:pPr>
              <a:lnSpc>
                <a:spcPct val="100000"/>
              </a:lnSpc>
              <a:spcBef>
                <a:spcPts val="499"/>
              </a:spcBef>
            </a:pPr>
            <a:r>
              <a:rPr b="1" lang="el-GR" sz="2500" spc="-1" strike="noStrike" u="sng">
                <a:solidFill>
                  <a:srgbClr val="ff0000"/>
                </a:solidFill>
                <a:uFill>
                  <a:solidFill>
                    <a:srgbClr val="ffffff"/>
                  </a:solidFill>
                </a:uFill>
                <a:latin typeface="Arial"/>
              </a:rPr>
              <a:t>γ) ΤΑ ΣΤΑΘΕΡΑ ΠΤΕΡΥΓΙΑ ΑΝΤΙΔΡΑΣΕΩΣ</a:t>
            </a:r>
            <a:endParaRPr b="0" lang="el-GR" sz="2500" spc="-1" strike="noStrike">
              <a:solidFill>
                <a:srgbClr val="000000"/>
              </a:solidFill>
              <a:uFill>
                <a:solidFill>
                  <a:srgbClr val="ffffff"/>
                </a:solidFill>
              </a:uFill>
              <a:latin typeface="Arial"/>
            </a:endParaRPr>
          </a:p>
          <a:p>
            <a:pPr>
              <a:lnSpc>
                <a:spcPct val="100000"/>
              </a:lnSpc>
              <a:spcBef>
                <a:spcPts val="241"/>
              </a:spcBef>
            </a:pPr>
            <a:endParaRPr b="0" lang="el-GR" sz="2500" spc="-1" strike="noStrike">
              <a:solidFill>
                <a:srgbClr val="000000"/>
              </a:solidFill>
              <a:uFill>
                <a:solidFill>
                  <a:srgbClr val="ffffff"/>
                </a:solidFill>
              </a:uFill>
              <a:latin typeface="Arial"/>
            </a:endParaRPr>
          </a:p>
          <a:p>
            <a:pPr>
              <a:lnSpc>
                <a:spcPct val="100000"/>
              </a:lnSpc>
              <a:spcBef>
                <a:spcPts val="561"/>
              </a:spcBef>
            </a:pPr>
            <a:r>
              <a:rPr b="1" lang="el-GR" sz="2800" spc="-1" strike="noStrike">
                <a:solidFill>
                  <a:srgbClr val="ffffff"/>
                </a:solidFill>
                <a:uFill>
                  <a:solidFill>
                    <a:srgbClr val="ffffff"/>
                  </a:solidFill>
                </a:uFill>
                <a:latin typeface="Arial"/>
              </a:rPr>
              <a:t>ΠΡΟΣΑΡΜΟΖΟΝΤΑΙ ΣΤΟ ΚΕΛΥΦΟΣ ΣΕ ΟΛΗ ΤΗΝ ΠΕΡΙΦΕΡΕΙΑ, ΕΙΝΑΙ </a:t>
            </a:r>
            <a:r>
              <a:rPr b="1" lang="el-GR" sz="2800" spc="-1" strike="noStrike">
                <a:solidFill>
                  <a:srgbClr val="ff0000"/>
                </a:solidFill>
                <a:uFill>
                  <a:solidFill>
                    <a:srgbClr val="ffffff"/>
                  </a:solidFill>
                </a:uFill>
                <a:latin typeface="Arial"/>
              </a:rPr>
              <a:t>ΕΚΤΟΝΩΤΙΚΑ</a:t>
            </a:r>
            <a:r>
              <a:rPr b="1" lang="el-GR" sz="2800" spc="-1" strike="noStrike">
                <a:solidFill>
                  <a:srgbClr val="ffffff"/>
                </a:solidFill>
                <a:uFill>
                  <a:solidFill>
                    <a:srgbClr val="ffffff"/>
                  </a:solidFill>
                </a:uFill>
                <a:latin typeface="Arial"/>
              </a:rPr>
              <a:t> ΚΑΙ ΕΝΕΡΓΟΥΝ ΩΣ ΠΡΟΦΥΣΙΑ. ΜΕΣΑ Σ' ΑΥΤΑ </a:t>
            </a:r>
            <a:r>
              <a:rPr b="1" lang="el-GR" sz="2800" spc="-1" strike="noStrike">
                <a:solidFill>
                  <a:srgbClr val="ff0000"/>
                </a:solidFill>
                <a:uFill>
                  <a:solidFill>
                    <a:srgbClr val="ffffff"/>
                  </a:solidFill>
                </a:uFill>
                <a:latin typeface="Arial"/>
              </a:rPr>
              <a:t>Ο ΑΤΜΟΣ ΑΠΟΚΤΑ ΥΨΗΛΗ ΤΑΧΥΤΗΤΑ ΚΑΙ ΤΗΝ ΚΑΤΑΛΛΗΛΗ ΚΑΤΕΥΘΥΝΣΗ</a:t>
            </a:r>
            <a:r>
              <a:rPr b="1" lang="el-GR" sz="2800" spc="-1" strike="noStrike">
                <a:solidFill>
                  <a:srgbClr val="ffffff"/>
                </a:solidFill>
                <a:uFill>
                  <a:solidFill>
                    <a:srgbClr val="ffffff"/>
                  </a:solidFill>
                </a:uFill>
                <a:latin typeface="Arial"/>
              </a:rPr>
              <a:t>. ΟΙ ΑΥΛΑΚΕΣ ΤΟΥΣ ΕΧΟΥΝ ΤΗ ΜΟΡΦΗ </a:t>
            </a:r>
            <a:r>
              <a:rPr b="1" lang="el-GR" sz="2800" spc="-1" strike="noStrike" u="sng">
                <a:solidFill>
                  <a:srgbClr val="ff0000"/>
                </a:solidFill>
                <a:uFill>
                  <a:solidFill>
                    <a:srgbClr val="ffffff"/>
                  </a:solidFill>
                </a:uFill>
                <a:latin typeface="Arial"/>
              </a:rPr>
              <a:t>ΣΥΓΚΛΙΝΟΝΤΟΣ ΠΡΟΦΥΣΙΟΥ</a:t>
            </a:r>
            <a:r>
              <a:rPr b="1" lang="el-GR" sz="2800" spc="-1" strike="noStrike">
                <a:solidFill>
                  <a:srgbClr val="ffffff"/>
                </a:solidFill>
                <a:uFill>
                  <a:solidFill>
                    <a:srgbClr val="ffffff"/>
                  </a:solidFill>
                </a:uFill>
                <a:latin typeface="Arial"/>
              </a:rPr>
              <a:t>, ΓΙ' ΑΥΤΟ ΚΑΙ Η ΤΑΧΥΤΗΤΑ ΠΟΥ ΑΠΟΚΤΑ Ο ΑΤΜΟΣ ΕΚΕΙ ΔΕΝ ΥΠΕΡΒΑΙΝΕΙ ΤΗΝ ΤΙΜΗ ΤΗΣ ΚΡΙΣΙΜΗΣ. ΣΕ ΚΑΘΕ ΣΕΙΡΑ ΣΤΑΘΕΡΩΝ ΠΤΕΡΥΓΙΩΝ ΑΝΤΙΔΡΑΣΕΩΣ ΑΝΤΙΣΤΟΙΧΕΙ ΜΙΑ ΣΕΙΡΑ ΚΙΝΗΤΩΝ ΠΤΕΡΥΓΙΩΝ ΑΝΤΙΔΡΑΣΕΩΣ ΠΟΥ ΤΗΝ ΑΚΟΛΟΥΘΕΙ.</a:t>
            </a:r>
            <a:endParaRPr b="0" lang="el-GR" sz="2800" spc="-1" strike="noStrike">
              <a:solidFill>
                <a:srgbClr val="000000"/>
              </a:solidFill>
              <a:uFill>
                <a:solidFill>
                  <a:srgbClr val="ffffff"/>
                </a:solidFill>
              </a:uFill>
              <a:latin typeface="Arial"/>
            </a:endParaRPr>
          </a:p>
          <a:p>
            <a:pPr algn="ctr">
              <a:lnSpc>
                <a:spcPct val="100000"/>
              </a:lnSpc>
              <a:spcBef>
                <a:spcPts val="561"/>
              </a:spcBef>
            </a:pPr>
            <a:br/>
            <a:br/>
            <a:endParaRPr b="0" lang="el-GR" sz="2800" spc="-1" strike="noStrike">
              <a:solidFill>
                <a:srgbClr val="000000"/>
              </a:solidFill>
              <a:uFill>
                <a:solidFill>
                  <a:srgbClr val="ffffff"/>
                </a:solidFill>
              </a:uFill>
              <a:latin typeface="Arial"/>
            </a:endParaRPr>
          </a:p>
          <a:p>
            <a:pPr algn="ctr">
              <a:lnSpc>
                <a:spcPct val="100000"/>
              </a:lnSpc>
              <a:spcBef>
                <a:spcPts val="360"/>
              </a:spcBef>
            </a:pPr>
            <a:br/>
            <a:endParaRPr b="0" lang="el-GR" sz="2800" spc="-1" strike="noStrike">
              <a:solidFill>
                <a:srgbClr val="000000"/>
              </a:solidFill>
              <a:uFill>
                <a:solidFill>
                  <a:srgbClr val="ffffff"/>
                </a:solidFill>
              </a:uFill>
              <a:latin typeface="Arial"/>
            </a:endParaRPr>
          </a:p>
        </p:txBody>
      </p:sp>
    </p:spTree>
  </p:cSld>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4"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400" spc="-1" strike="noStrike" u="sng" cap="all">
                <a:solidFill>
                  <a:srgbClr val="000000"/>
                </a:solidFill>
                <a:uFill>
                  <a:solidFill>
                    <a:srgbClr val="ffffff"/>
                  </a:solidFill>
                </a:uFill>
                <a:latin typeface="Arial"/>
              </a:rPr>
              <a:t>ΣΤΑΘΕΡΑ ΚΙΝΗΤΑ ΠΤΕΡΥΓΙΑ ΔΡΑΣΕΩΣ ΚΑΙ ΑΝΤΙΔΡΑΣΕΩΣ</a:t>
            </a:r>
            <a:br/>
            <a:endParaRPr b="0" lang="el-GR" sz="2400" spc="-1" strike="noStrike">
              <a:solidFill>
                <a:srgbClr val="ffffff"/>
              </a:solidFill>
              <a:uFill>
                <a:solidFill>
                  <a:srgbClr val="ffffff"/>
                </a:solidFill>
              </a:uFill>
              <a:latin typeface="Book Antiqua"/>
            </a:endParaRPr>
          </a:p>
        </p:txBody>
      </p:sp>
      <p:sp>
        <p:nvSpPr>
          <p:cNvPr id="335" name="TextShape 2"/>
          <p:cNvSpPr txBox="1"/>
          <p:nvPr/>
        </p:nvSpPr>
        <p:spPr>
          <a:xfrm>
            <a:off x="179640" y="1071720"/>
            <a:ext cx="8784720" cy="5571720"/>
          </a:xfrm>
          <a:prstGeom prst="rect">
            <a:avLst/>
          </a:prstGeom>
          <a:noFill/>
          <a:ln>
            <a:noFill/>
          </a:ln>
        </p:spPr>
        <p:txBody>
          <a:bodyPr lIns="90000" rIns="90000" tIns="45000" bIns="45000"/>
          <a:p>
            <a:pPr>
              <a:lnSpc>
                <a:spcPct val="100000"/>
              </a:lnSpc>
              <a:spcBef>
                <a:spcPts val="499"/>
              </a:spcBef>
            </a:pPr>
            <a:r>
              <a:rPr b="1" lang="el-GR" sz="2500" spc="-1" strike="noStrike" u="sng">
                <a:solidFill>
                  <a:srgbClr val="ff0000"/>
                </a:solidFill>
                <a:uFill>
                  <a:solidFill>
                    <a:srgbClr val="ffffff"/>
                  </a:solidFill>
                </a:uFill>
                <a:latin typeface="Arial"/>
              </a:rPr>
              <a:t>δ) ΤΑ ΚΙΝΗΤΑ ΠΤΕΡΥΓΙΑ ΑΝΤΙΔΡΑΣΕΩΣ</a:t>
            </a:r>
            <a:endParaRPr b="0" lang="el-GR" sz="2500" spc="-1" strike="noStrike">
              <a:solidFill>
                <a:srgbClr val="000000"/>
              </a:solidFill>
              <a:uFill>
                <a:solidFill>
                  <a:srgbClr val="ffffff"/>
                </a:solidFill>
              </a:uFill>
              <a:latin typeface="Arial"/>
            </a:endParaRPr>
          </a:p>
          <a:p>
            <a:pPr>
              <a:lnSpc>
                <a:spcPct val="100000"/>
              </a:lnSpc>
              <a:spcBef>
                <a:spcPts val="241"/>
              </a:spcBef>
            </a:pPr>
            <a:endParaRPr b="0" lang="el-GR" sz="2500" spc="-1" strike="noStrike">
              <a:solidFill>
                <a:srgbClr val="000000"/>
              </a:solidFill>
              <a:uFill>
                <a:solidFill>
                  <a:srgbClr val="ffffff"/>
                </a:solidFill>
              </a:uFill>
              <a:latin typeface="Arial"/>
            </a:endParaRPr>
          </a:p>
          <a:p>
            <a:pPr>
              <a:lnSpc>
                <a:spcPct val="100000"/>
              </a:lnSpc>
              <a:spcBef>
                <a:spcPts val="561"/>
              </a:spcBef>
            </a:pPr>
            <a:r>
              <a:rPr b="1" lang="el-GR" sz="2600" spc="-1" strike="noStrike">
                <a:solidFill>
                  <a:srgbClr val="ffffff"/>
                </a:solidFill>
                <a:uFill>
                  <a:solidFill>
                    <a:srgbClr val="ffffff"/>
                  </a:solidFill>
                </a:uFill>
                <a:latin typeface="Arial"/>
              </a:rPr>
              <a:t>ΕΙΝΑΙ ΟΜΟΙΑ ΜΕ ΤΑ ΣΤΑΘΕΡΑ, ΔΗΛΑΔΗ ΕΧΟΥΝ ΜΟΡΦΗ ΣΥΓΚΛΙΝΟΝΤΟΣ ΠΡΟΦΥΣΙΟΥ ΚΑΙ ΤΟΠΟΘΕΤΟΥΝΤΑΙ ΣΕ ΠΕΡΙΦΕΡΕΙΑΚΕΣ ΣΕΙΡΕΣ ΕΠΑΝΩ ΣΤΟ ΤΥΜΠΑΝΟ ΣΕ ΑΝΤΙΣΤΟΙΧΙΑ ΠΡΟΣ ΤΙΣ ΚΙΝΗΤΕΣ ΠΤΕΡΥΓΩΣΕΙΣ. ΜΕΣΑ Σ' ΑΥΤΑ </a:t>
            </a:r>
            <a:r>
              <a:rPr b="1" lang="el-GR" sz="2600" spc="-1" strike="noStrike">
                <a:solidFill>
                  <a:srgbClr val="ff0000"/>
                </a:solidFill>
                <a:uFill>
                  <a:solidFill>
                    <a:srgbClr val="ffffff"/>
                  </a:solidFill>
                </a:uFill>
                <a:latin typeface="Arial"/>
              </a:rPr>
              <a:t>Ο ΑΤΜΟΣ ΕΝΕΡΓΕΙ ΜΕ ΤΗΝ ΤΑΧΥΤΗΤΑ ΤΟΥ ΚΑΙ ΠΑΡΑΓΕΙ</a:t>
            </a:r>
            <a:r>
              <a:rPr b="1" i="1" lang="el-GR" sz="2600" spc="-1" strike="noStrike">
                <a:solidFill>
                  <a:srgbClr val="ff0000"/>
                </a:solidFill>
                <a:uFill>
                  <a:solidFill>
                    <a:srgbClr val="ffffff"/>
                  </a:solidFill>
                </a:uFill>
                <a:latin typeface="Arial"/>
              </a:rPr>
              <a:t> </a:t>
            </a:r>
            <a:r>
              <a:rPr b="1" lang="el-GR" sz="2600" spc="-1" strike="noStrike" u="sng">
                <a:solidFill>
                  <a:srgbClr val="ff0000"/>
                </a:solidFill>
                <a:uFill>
                  <a:solidFill>
                    <a:srgbClr val="ffffff"/>
                  </a:solidFill>
                </a:uFill>
                <a:latin typeface="Arial"/>
              </a:rPr>
              <a:t>ΕΡΓΟ ΔΡΑΣΕΩΣ</a:t>
            </a:r>
            <a:r>
              <a:rPr b="1" i="1" lang="el-GR" sz="2600" spc="-1" strike="noStrike">
                <a:solidFill>
                  <a:srgbClr val="ffffff"/>
                </a:solidFill>
                <a:uFill>
                  <a:solidFill>
                    <a:srgbClr val="ffffff"/>
                  </a:solidFill>
                </a:uFill>
                <a:latin typeface="Arial"/>
              </a:rPr>
              <a:t>.</a:t>
            </a:r>
            <a:r>
              <a:rPr b="1" lang="el-GR" sz="2600" spc="-1" strike="noStrike">
                <a:solidFill>
                  <a:srgbClr val="ffffff"/>
                </a:solidFill>
                <a:uFill>
                  <a:solidFill>
                    <a:srgbClr val="ffffff"/>
                  </a:solidFill>
                </a:uFill>
                <a:latin typeface="Arial"/>
              </a:rPr>
              <a:t> ΣΥΓΧΡΟΝΩΣ ΟΜΩΣ </a:t>
            </a:r>
            <a:r>
              <a:rPr b="1" lang="el-GR" sz="2600" spc="-1" strike="noStrike">
                <a:solidFill>
                  <a:srgbClr val="ff0000"/>
                </a:solidFill>
                <a:uFill>
                  <a:solidFill>
                    <a:srgbClr val="ffffff"/>
                  </a:solidFill>
                </a:uFill>
                <a:latin typeface="Arial"/>
              </a:rPr>
              <a:t>ΕΚΤΟΝΩΝΕΤΑΙ ΚΑΙ ΠΑΡΑΓΕΙ ΚΑΙ ΕΡΓΟ </a:t>
            </a:r>
            <a:r>
              <a:rPr b="1" lang="el-GR" sz="2600" spc="-1" strike="noStrike" u="sng">
                <a:solidFill>
                  <a:srgbClr val="ff0000"/>
                </a:solidFill>
                <a:uFill>
                  <a:solidFill>
                    <a:srgbClr val="ffffff"/>
                  </a:solidFill>
                </a:uFill>
                <a:latin typeface="Arial"/>
              </a:rPr>
              <a:t>ΑΝΤΙΔΡΑΣΕΩΣ</a:t>
            </a:r>
            <a:r>
              <a:rPr b="1" lang="el-GR" sz="2600" spc="-1" strike="noStrike">
                <a:solidFill>
                  <a:srgbClr val="ff0000"/>
                </a:solidFill>
                <a:uFill>
                  <a:solidFill>
                    <a:srgbClr val="ffffff"/>
                  </a:solidFill>
                </a:uFill>
                <a:latin typeface="Arial"/>
              </a:rPr>
              <a:t> ΚΑΙ ΑΠΟΚΤΑ ΠΑΛΙ ΜΕΓΑΛΗ ΤΑΧΥΤΗΤΑ</a:t>
            </a:r>
            <a:r>
              <a:rPr b="1" lang="el-GR" sz="2600" spc="-1" strike="noStrike">
                <a:solidFill>
                  <a:srgbClr val="ffffff"/>
                </a:solidFill>
                <a:uFill>
                  <a:solidFill>
                    <a:srgbClr val="ffffff"/>
                  </a:solidFill>
                </a:uFill>
                <a:latin typeface="Arial"/>
              </a:rPr>
              <a:t>, ΜΕ ΤΗΝ ΟΠΟΙΑ ΘΑ ΕΙΣΕΛΘΕΙ ΣΤΑ ΣΤΑΘΕΡΑ ΠΤΕΡΥΓΙΑ ΤΗΣ ΣΕΙΡΑΣ ΠΟΥ ΑΚΟΛΟΥΘΕΙ. </a:t>
            </a:r>
            <a:br/>
            <a:br/>
            <a:endParaRPr b="0" lang="el-GR" sz="2600" spc="-1" strike="noStrike">
              <a:solidFill>
                <a:srgbClr val="000000"/>
              </a:solidFill>
              <a:uFill>
                <a:solidFill>
                  <a:srgbClr val="ffffff"/>
                </a:solidFill>
              </a:uFill>
              <a:latin typeface="Arial"/>
            </a:endParaRPr>
          </a:p>
          <a:p>
            <a:pPr algn="ctr">
              <a:lnSpc>
                <a:spcPct val="100000"/>
              </a:lnSpc>
              <a:spcBef>
                <a:spcPts val="360"/>
              </a:spcBef>
            </a:pPr>
            <a:br/>
            <a:endParaRPr b="0" lang="el-GR" sz="2600" spc="-1" strike="noStrike">
              <a:solidFill>
                <a:srgbClr val="000000"/>
              </a:solidFill>
              <a:uFill>
                <a:solidFill>
                  <a:srgbClr val="ffffff"/>
                </a:solidFill>
              </a:uFill>
              <a:latin typeface="Arial"/>
            </a:endParaRPr>
          </a:p>
        </p:txBody>
      </p:sp>
    </p:spTree>
  </p:cSld>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6"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400" spc="-1" strike="noStrike" u="sng" cap="all">
                <a:solidFill>
                  <a:srgbClr val="000000"/>
                </a:solidFill>
                <a:uFill>
                  <a:solidFill>
                    <a:srgbClr val="ffffff"/>
                  </a:solidFill>
                </a:uFill>
                <a:latin typeface="Arial"/>
              </a:rPr>
              <a:t>ΣΤΑΘΕΡΑ ΚΙΝΗΤΑ ΠΤΕΡΥΓΙΑ ΔΡΑΣΕΩΣ ΚΑΙ ΑΝΤΙΔΡΑΣΕΩΣ</a:t>
            </a:r>
            <a:br/>
            <a:endParaRPr b="0" lang="el-GR" sz="2400" spc="-1" strike="noStrike">
              <a:solidFill>
                <a:srgbClr val="ffffff"/>
              </a:solidFill>
              <a:uFill>
                <a:solidFill>
                  <a:srgbClr val="ffffff"/>
                </a:solidFill>
              </a:uFill>
              <a:latin typeface="Book Antiqua"/>
            </a:endParaRPr>
          </a:p>
        </p:txBody>
      </p:sp>
      <p:sp>
        <p:nvSpPr>
          <p:cNvPr id="337" name="TextShape 2"/>
          <p:cNvSpPr txBox="1"/>
          <p:nvPr/>
        </p:nvSpPr>
        <p:spPr>
          <a:xfrm>
            <a:off x="179640" y="1071720"/>
            <a:ext cx="8784720" cy="556920"/>
          </a:xfrm>
          <a:prstGeom prst="rect">
            <a:avLst/>
          </a:prstGeom>
          <a:noFill/>
          <a:ln>
            <a:noFill/>
          </a:ln>
        </p:spPr>
        <p:txBody>
          <a:bodyPr lIns="90000" rIns="90000" tIns="45000" bIns="45000"/>
          <a:p>
            <a:pPr algn="ctr">
              <a:lnSpc>
                <a:spcPct val="100000"/>
              </a:lnSpc>
              <a:spcBef>
                <a:spcPts val="499"/>
              </a:spcBef>
            </a:pPr>
            <a:r>
              <a:rPr b="1" lang="el-GR" sz="2500" spc="-1" strike="noStrike" u="sng">
                <a:solidFill>
                  <a:srgbClr val="ff0000"/>
                </a:solidFill>
                <a:uFill>
                  <a:solidFill>
                    <a:srgbClr val="ffffff"/>
                  </a:solidFill>
                </a:uFill>
                <a:latin typeface="Arial"/>
              </a:rPr>
              <a:t>ΤΑ ΣΤΑΘΕΡΑ ΚΑΙ ΚΙΝΗΤΑ ΠΤΕΡΥΓΙΑ ΑΝΤΙΔΡΑΣΕΩΣ</a:t>
            </a:r>
            <a:endParaRPr b="0" lang="el-GR" sz="2500" spc="-1" strike="noStrike">
              <a:solidFill>
                <a:srgbClr val="000000"/>
              </a:solidFill>
              <a:uFill>
                <a:solidFill>
                  <a:srgbClr val="ffffff"/>
                </a:solidFill>
              </a:uFill>
              <a:latin typeface="Arial"/>
            </a:endParaRPr>
          </a:p>
          <a:p>
            <a:pPr>
              <a:lnSpc>
                <a:spcPct val="100000"/>
              </a:lnSpc>
              <a:spcBef>
                <a:spcPts val="241"/>
              </a:spcBef>
            </a:pPr>
            <a:endParaRPr b="0" lang="el-GR" sz="2500" spc="-1" strike="noStrike">
              <a:solidFill>
                <a:srgbClr val="000000"/>
              </a:solidFill>
              <a:uFill>
                <a:solidFill>
                  <a:srgbClr val="ffffff"/>
                </a:solidFill>
              </a:uFill>
              <a:latin typeface="Arial"/>
            </a:endParaRPr>
          </a:p>
          <a:p>
            <a:pPr>
              <a:lnSpc>
                <a:spcPct val="100000"/>
              </a:lnSpc>
              <a:spcBef>
                <a:spcPts val="561"/>
              </a:spcBef>
            </a:pPr>
            <a:br/>
            <a:br/>
            <a:endParaRPr b="0" lang="el-GR" sz="2500" spc="-1" strike="noStrike">
              <a:solidFill>
                <a:srgbClr val="000000"/>
              </a:solidFill>
              <a:uFill>
                <a:solidFill>
                  <a:srgbClr val="ffffff"/>
                </a:solidFill>
              </a:uFill>
              <a:latin typeface="Arial"/>
            </a:endParaRPr>
          </a:p>
          <a:p>
            <a:pPr algn="ctr">
              <a:lnSpc>
                <a:spcPct val="100000"/>
              </a:lnSpc>
              <a:spcBef>
                <a:spcPts val="360"/>
              </a:spcBef>
            </a:pPr>
            <a:br/>
            <a:endParaRPr b="0" lang="el-GR" sz="2500" spc="-1" strike="noStrike">
              <a:solidFill>
                <a:srgbClr val="000000"/>
              </a:solidFill>
              <a:uFill>
                <a:solidFill>
                  <a:srgbClr val="ffffff"/>
                </a:solidFill>
              </a:uFill>
              <a:latin typeface="Arial"/>
            </a:endParaRPr>
          </a:p>
        </p:txBody>
      </p:sp>
      <p:pic>
        <p:nvPicPr>
          <p:cNvPr id="338" name="Picture 4" descr=""/>
          <p:cNvPicPr/>
          <p:nvPr/>
        </p:nvPicPr>
        <p:blipFill>
          <a:blip r:embed="rId1"/>
          <a:stretch/>
        </p:blipFill>
        <p:spPr>
          <a:xfrm rot="60000">
            <a:off x="716760" y="1909800"/>
            <a:ext cx="7500600" cy="3890880"/>
          </a:xfrm>
          <a:prstGeom prst="rect">
            <a:avLst/>
          </a:prstGeom>
          <a:ln w="9360">
            <a:noFill/>
          </a:ln>
        </p:spPr>
      </p:pic>
    </p:spTree>
  </p:cSld>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9"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400" spc="-1" strike="noStrike" u="sng" cap="all">
                <a:solidFill>
                  <a:srgbClr val="000000"/>
                </a:solidFill>
                <a:uFill>
                  <a:solidFill>
                    <a:srgbClr val="ffffff"/>
                  </a:solidFill>
                </a:uFill>
                <a:latin typeface="Arial"/>
              </a:rPr>
              <a:t>ΣΤΑΘΕΡΑ ΚΙΝΗΤΑ ΠΤΕΡΥΓΙΑ ΔΡΑΣΕΩΣ ΚΑΙ ΑΝΤΙΔΡΑΣΕΩΣ</a:t>
            </a:r>
            <a:br/>
            <a:endParaRPr b="0" lang="el-GR" sz="2400" spc="-1" strike="noStrike">
              <a:solidFill>
                <a:srgbClr val="ffffff"/>
              </a:solidFill>
              <a:uFill>
                <a:solidFill>
                  <a:srgbClr val="ffffff"/>
                </a:solidFill>
              </a:uFill>
              <a:latin typeface="Book Antiqua"/>
            </a:endParaRPr>
          </a:p>
        </p:txBody>
      </p:sp>
      <p:sp>
        <p:nvSpPr>
          <p:cNvPr id="340" name="TextShape 2"/>
          <p:cNvSpPr txBox="1"/>
          <p:nvPr/>
        </p:nvSpPr>
        <p:spPr>
          <a:xfrm>
            <a:off x="179640" y="1071720"/>
            <a:ext cx="8784720" cy="1924920"/>
          </a:xfrm>
          <a:prstGeom prst="rect">
            <a:avLst/>
          </a:prstGeom>
          <a:noFill/>
          <a:ln>
            <a:noFill/>
          </a:ln>
        </p:spPr>
        <p:txBody>
          <a:bodyPr lIns="90000" rIns="90000" tIns="45000" bIns="45000"/>
          <a:p>
            <a:pPr algn="ctr">
              <a:lnSpc>
                <a:spcPct val="100000"/>
              </a:lnSpc>
              <a:spcBef>
                <a:spcPts val="281"/>
              </a:spcBef>
            </a:pPr>
            <a:endParaRPr b="0" lang="el-GR" sz="3200" spc="-1" strike="noStrike">
              <a:solidFill>
                <a:srgbClr val="000000"/>
              </a:solidFill>
              <a:uFill>
                <a:solidFill>
                  <a:srgbClr val="ffffff"/>
                </a:solidFill>
              </a:uFill>
              <a:latin typeface="Arial"/>
            </a:endParaRPr>
          </a:p>
          <a:p>
            <a:pPr>
              <a:lnSpc>
                <a:spcPct val="100000"/>
              </a:lnSpc>
              <a:spcBef>
                <a:spcPts val="400"/>
              </a:spcBef>
            </a:pPr>
            <a:r>
              <a:rPr b="1" lang="el-GR" sz="2000" spc="-1" strike="noStrike" u="sng">
                <a:solidFill>
                  <a:srgbClr val="ff0000"/>
                </a:solidFill>
                <a:uFill>
                  <a:solidFill>
                    <a:srgbClr val="ffffff"/>
                  </a:solidFill>
                </a:uFill>
                <a:latin typeface="Arial"/>
              </a:rPr>
              <a:t>ΜΕΣΗ ΔΙΑΜΕΤΡΟΣ </a:t>
            </a:r>
            <a:r>
              <a:rPr b="1" lang="el-GR" sz="2000" spc="-1" strike="noStrike">
                <a:solidFill>
                  <a:srgbClr val="ffffff"/>
                </a:solidFill>
                <a:uFill>
                  <a:solidFill>
                    <a:srgbClr val="ffffff"/>
                  </a:solidFill>
                </a:uFill>
                <a:latin typeface="Arial"/>
              </a:rPr>
              <a:t>ΠΤΕΡΥΓΩΣΕΩΣ </a:t>
            </a:r>
            <a:r>
              <a:rPr b="1" lang="el-GR" sz="2000" spc="-1" strike="noStrike">
                <a:solidFill>
                  <a:srgbClr val="ff0000"/>
                </a:solidFill>
                <a:uFill>
                  <a:solidFill>
                    <a:srgbClr val="ffffff"/>
                  </a:solidFill>
                </a:uFill>
                <a:latin typeface="Arial"/>
              </a:rPr>
              <a:t>D</a:t>
            </a:r>
            <a:r>
              <a:rPr b="1" lang="el-GR" sz="2000" spc="-1" strike="noStrike" baseline="-25000">
                <a:solidFill>
                  <a:srgbClr val="ff0000"/>
                </a:solidFill>
                <a:uFill>
                  <a:solidFill>
                    <a:srgbClr val="ffffff"/>
                  </a:solidFill>
                </a:uFill>
                <a:latin typeface="Arial"/>
              </a:rPr>
              <a:t>μ</a:t>
            </a:r>
            <a:r>
              <a:rPr b="1" lang="el-GR" sz="2000" spc="-1" strike="noStrike">
                <a:solidFill>
                  <a:srgbClr val="ff0000"/>
                </a:solidFill>
                <a:uFill>
                  <a:solidFill>
                    <a:srgbClr val="ffffff"/>
                  </a:solidFill>
                </a:uFill>
                <a:latin typeface="Arial"/>
              </a:rPr>
              <a:t> </a:t>
            </a:r>
            <a:r>
              <a:rPr b="1" lang="el-GR" sz="2000" spc="-1" strike="noStrike">
                <a:solidFill>
                  <a:srgbClr val="ffffff"/>
                </a:solidFill>
                <a:uFill>
                  <a:solidFill>
                    <a:srgbClr val="ffffff"/>
                  </a:solidFill>
                </a:uFill>
                <a:latin typeface="Arial"/>
              </a:rPr>
              <a:t>ΚΑΛΕΙΤΑΙ </a:t>
            </a:r>
            <a:r>
              <a:rPr b="1" lang="el-GR" sz="2000" spc="-1" strike="noStrike">
                <a:solidFill>
                  <a:srgbClr val="ff0000"/>
                </a:solidFill>
                <a:uFill>
                  <a:solidFill>
                    <a:srgbClr val="ffffff"/>
                  </a:solidFill>
                </a:uFill>
                <a:latin typeface="Arial"/>
              </a:rPr>
              <a:t>Η ΔΙΑΜΕΤΡΟΣ ΤΗΣ ΦΑΝΤΑΣΤΙΚΗΣ ΠΕΡΙΦΕΡΕΙΑΣ</a:t>
            </a:r>
            <a:r>
              <a:rPr b="1" lang="el-GR" sz="2000" spc="-1" strike="noStrike">
                <a:solidFill>
                  <a:srgbClr val="ffffff"/>
                </a:solidFill>
                <a:uFill>
                  <a:solidFill>
                    <a:srgbClr val="ffffff"/>
                  </a:solidFill>
                </a:uFill>
                <a:latin typeface="Arial"/>
              </a:rPr>
              <a:t>, ΠΟΥ ΔΙΕΡΧΕΤΑΙ ΑΠΟ ΤΟ ΜΕΣΟ ΥΨΟΣ ΤΩΝ ΠΤΕΡΥΓΙΩΝ ΤΗΣ ΠΤΕΡΥΓΩΣΕΩΣ.  ΣΤΟ ΑΡΙΣΤΕΡΟ ΣΧΗΜΑ ΠΑΡΙΣΤΑΝΕΙ ΤΗ ΜΕΣΗ ΔΙΑΜΕΤΡΟ ΜΙΑΣ </a:t>
            </a:r>
            <a:r>
              <a:rPr b="1" lang="el-GR" sz="2000" spc="-1" strike="noStrike">
                <a:solidFill>
                  <a:srgbClr val="ff0000"/>
                </a:solidFill>
                <a:uFill>
                  <a:solidFill>
                    <a:srgbClr val="ffffff"/>
                  </a:solidFill>
                </a:uFill>
                <a:latin typeface="Arial"/>
              </a:rPr>
              <a:t>ΚΙΝΗΤΗΣ</a:t>
            </a:r>
            <a:r>
              <a:rPr b="1" lang="el-GR" sz="2000" spc="-1" strike="noStrike">
                <a:solidFill>
                  <a:srgbClr val="ffffff"/>
                </a:solidFill>
                <a:uFill>
                  <a:solidFill>
                    <a:srgbClr val="ffffff"/>
                  </a:solidFill>
                </a:uFill>
                <a:latin typeface="Arial"/>
              </a:rPr>
              <a:t> ΠΤΕΡΥΓΩΣΕΩΣ ΚΑΙ ΤΟ ΔΕΞΙ ΣΧΗΜΑ ΜΙΑΣ </a:t>
            </a:r>
            <a:r>
              <a:rPr b="1" lang="el-GR" sz="2000" spc="-1" strike="noStrike">
                <a:solidFill>
                  <a:srgbClr val="ff0000"/>
                </a:solidFill>
                <a:uFill>
                  <a:solidFill>
                    <a:srgbClr val="ffffff"/>
                  </a:solidFill>
                </a:uFill>
                <a:latin typeface="Arial"/>
              </a:rPr>
              <a:t>ΣΤΑΘΕΡΗΣ</a:t>
            </a:r>
            <a:r>
              <a:rPr b="1" lang="el-GR" sz="2000" spc="-1" strike="noStrike">
                <a:solidFill>
                  <a:srgbClr val="ffffff"/>
                </a:solidFill>
                <a:uFill>
                  <a:solidFill>
                    <a:srgbClr val="ffffff"/>
                  </a:solidFill>
                </a:uFill>
                <a:latin typeface="Arial"/>
              </a:rPr>
              <a:t>.</a:t>
            </a:r>
            <a:endParaRPr b="0" lang="el-GR" sz="2000" spc="-1" strike="noStrike">
              <a:solidFill>
                <a:srgbClr val="000000"/>
              </a:solidFill>
              <a:uFill>
                <a:solidFill>
                  <a:srgbClr val="ffffff"/>
                </a:solidFill>
              </a:uFill>
              <a:latin typeface="Arial"/>
            </a:endParaRPr>
          </a:p>
          <a:p>
            <a:pPr>
              <a:lnSpc>
                <a:spcPct val="100000"/>
              </a:lnSpc>
              <a:spcBef>
                <a:spcPts val="499"/>
              </a:spcBef>
            </a:pPr>
            <a:endParaRPr b="0" lang="el-GR" sz="2000" spc="-1" strike="noStrike">
              <a:solidFill>
                <a:srgbClr val="000000"/>
              </a:solidFill>
              <a:uFill>
                <a:solidFill>
                  <a:srgbClr val="ffffff"/>
                </a:solidFill>
              </a:uFill>
              <a:latin typeface="Arial"/>
            </a:endParaRPr>
          </a:p>
          <a:p>
            <a:pPr>
              <a:lnSpc>
                <a:spcPct val="100000"/>
              </a:lnSpc>
              <a:spcBef>
                <a:spcPts val="241"/>
              </a:spcBef>
            </a:pPr>
            <a:endParaRPr b="0" lang="el-GR" sz="2000" spc="-1" strike="noStrike">
              <a:solidFill>
                <a:srgbClr val="000000"/>
              </a:solidFill>
              <a:uFill>
                <a:solidFill>
                  <a:srgbClr val="ffffff"/>
                </a:solidFill>
              </a:uFill>
              <a:latin typeface="Arial"/>
            </a:endParaRPr>
          </a:p>
          <a:p>
            <a:pPr>
              <a:lnSpc>
                <a:spcPct val="100000"/>
              </a:lnSpc>
              <a:spcBef>
                <a:spcPts val="561"/>
              </a:spcBef>
            </a:pPr>
            <a:br/>
            <a:br/>
            <a:endParaRPr b="0" lang="el-GR" sz="2000" spc="-1" strike="noStrike">
              <a:solidFill>
                <a:srgbClr val="000000"/>
              </a:solidFill>
              <a:uFill>
                <a:solidFill>
                  <a:srgbClr val="ffffff"/>
                </a:solidFill>
              </a:uFill>
              <a:latin typeface="Arial"/>
            </a:endParaRPr>
          </a:p>
          <a:p>
            <a:pPr algn="ctr">
              <a:lnSpc>
                <a:spcPct val="100000"/>
              </a:lnSpc>
              <a:spcBef>
                <a:spcPts val="360"/>
              </a:spcBef>
            </a:pPr>
            <a:br/>
            <a:endParaRPr b="0" lang="el-GR" sz="2000" spc="-1" strike="noStrike">
              <a:solidFill>
                <a:srgbClr val="000000"/>
              </a:solidFill>
              <a:uFill>
                <a:solidFill>
                  <a:srgbClr val="ffffff"/>
                </a:solidFill>
              </a:uFill>
              <a:latin typeface="Arial"/>
            </a:endParaRPr>
          </a:p>
        </p:txBody>
      </p:sp>
      <p:pic>
        <p:nvPicPr>
          <p:cNvPr id="341" name="Picture 2" descr=""/>
          <p:cNvPicPr/>
          <p:nvPr/>
        </p:nvPicPr>
        <p:blipFill>
          <a:blip r:embed="rId1"/>
          <a:stretch/>
        </p:blipFill>
        <p:spPr>
          <a:xfrm>
            <a:off x="1331640" y="3213000"/>
            <a:ext cx="6552360" cy="3168000"/>
          </a:xfrm>
          <a:prstGeom prst="rect">
            <a:avLst/>
          </a:prstGeom>
          <a:ln>
            <a:noFill/>
          </a:ln>
        </p:spPr>
      </p:pic>
    </p:spTree>
  </p:cSld>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2"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400" spc="-1" strike="noStrike" u="sng" cap="all">
                <a:solidFill>
                  <a:srgbClr val="000000"/>
                </a:solidFill>
                <a:uFill>
                  <a:solidFill>
                    <a:srgbClr val="ffffff"/>
                  </a:solidFill>
                </a:uFill>
                <a:latin typeface="Arial"/>
              </a:rPr>
              <a:t>ΣΤΑΘΕΡΑ ΚΙΝΗΤΑ ΠΤΕΡΥΓΙΑ ΔΡΑΣΕΩΣ ΚΑΙ ΑΝΤΙΔΡΑΣΕΩΣ</a:t>
            </a:r>
            <a:br/>
            <a:endParaRPr b="0" lang="el-GR" sz="2400" spc="-1" strike="noStrike">
              <a:solidFill>
                <a:srgbClr val="ffffff"/>
              </a:solidFill>
              <a:uFill>
                <a:solidFill>
                  <a:srgbClr val="ffffff"/>
                </a:solidFill>
              </a:uFill>
              <a:latin typeface="Book Antiqua"/>
            </a:endParaRPr>
          </a:p>
        </p:txBody>
      </p:sp>
      <p:sp>
        <p:nvSpPr>
          <p:cNvPr id="343" name="TextShape 2"/>
          <p:cNvSpPr txBox="1"/>
          <p:nvPr/>
        </p:nvSpPr>
        <p:spPr>
          <a:xfrm>
            <a:off x="179640" y="1071720"/>
            <a:ext cx="8784720" cy="5525280"/>
          </a:xfrm>
          <a:prstGeom prst="rect">
            <a:avLst/>
          </a:prstGeom>
          <a:noFill/>
          <a:ln>
            <a:noFill/>
          </a:ln>
        </p:spPr>
        <p:txBody>
          <a:bodyPr lIns="90000" rIns="90000" tIns="45000" bIns="45000"/>
          <a:p>
            <a:pPr algn="ctr">
              <a:lnSpc>
                <a:spcPct val="100000"/>
              </a:lnSpc>
              <a:spcBef>
                <a:spcPts val="281"/>
              </a:spcBef>
            </a:pPr>
            <a:endParaRPr b="0" lang="el-GR" sz="3200" spc="-1" strike="noStrike">
              <a:solidFill>
                <a:srgbClr val="000000"/>
              </a:solidFill>
              <a:uFill>
                <a:solidFill>
                  <a:srgbClr val="ffffff"/>
                </a:solidFill>
              </a:uFill>
              <a:latin typeface="Arial"/>
            </a:endParaRPr>
          </a:p>
          <a:p>
            <a:pPr>
              <a:lnSpc>
                <a:spcPct val="100000"/>
              </a:lnSpc>
              <a:spcBef>
                <a:spcPts val="439"/>
              </a:spcBef>
            </a:pPr>
            <a:r>
              <a:rPr b="1" lang="el-GR" sz="2200" spc="-1" strike="noStrike">
                <a:solidFill>
                  <a:srgbClr val="ffffff"/>
                </a:solidFill>
                <a:uFill>
                  <a:solidFill>
                    <a:srgbClr val="ffffff"/>
                  </a:solidFill>
                </a:uFill>
                <a:latin typeface="Arial"/>
              </a:rPr>
              <a:t>ΕΝΑ ΣΟΒΑΡΟ ΛΕΙΤΟΥΡΓΙΚΟ ΧΑΡΑΚΤΗΡΙΣΤΙΚΟ ΤΩΝ ΠΤΕΡΥΓΙΩΝ ΕΙΝΑΙ ΤΑ ΚΑΛΟΥΜΕΝΑ </a:t>
            </a:r>
            <a:r>
              <a:rPr b="1" lang="el-GR" sz="2200" spc="-1" strike="noStrike">
                <a:solidFill>
                  <a:srgbClr val="ff0000"/>
                </a:solidFill>
                <a:uFill>
                  <a:solidFill>
                    <a:srgbClr val="ffffff"/>
                  </a:solidFill>
                </a:uFill>
                <a:latin typeface="Arial"/>
              </a:rPr>
              <a:t>ΔΙΑΚΕΝΑ ΠΤΕΡΥΓΙΩΝ</a:t>
            </a:r>
            <a:r>
              <a:rPr b="1" i="1" lang="el-GR" sz="2200" spc="-1" strike="noStrike">
                <a:solidFill>
                  <a:srgbClr val="ffffff"/>
                </a:solidFill>
                <a:uFill>
                  <a:solidFill>
                    <a:srgbClr val="ffffff"/>
                  </a:solidFill>
                </a:uFill>
                <a:latin typeface="Arial"/>
              </a:rPr>
              <a:t>.</a:t>
            </a:r>
            <a:endParaRPr b="0" lang="el-GR" sz="2200" spc="-1" strike="noStrike">
              <a:solidFill>
                <a:srgbClr val="000000"/>
              </a:solidFill>
              <a:uFill>
                <a:solidFill>
                  <a:srgbClr val="ffffff"/>
                </a:solidFill>
              </a:uFill>
              <a:latin typeface="Arial"/>
            </a:endParaRPr>
          </a:p>
          <a:p>
            <a:pPr marL="252000" indent="-251640">
              <a:lnSpc>
                <a:spcPct val="100000"/>
              </a:lnSpc>
              <a:spcBef>
                <a:spcPts val="439"/>
              </a:spcBef>
              <a:buClr>
                <a:srgbClr val="ff0000"/>
              </a:buClr>
              <a:buSzPct val="65000"/>
              <a:buFont typeface="Wingdings" charset="2"/>
              <a:buChar char=""/>
            </a:pPr>
            <a:r>
              <a:rPr b="1" lang="el-GR" sz="2200" spc="-1" strike="noStrike">
                <a:solidFill>
                  <a:srgbClr val="ffffff"/>
                </a:solidFill>
                <a:uFill>
                  <a:solidFill>
                    <a:srgbClr val="ffffff"/>
                  </a:solidFill>
                </a:uFill>
                <a:latin typeface="Arial"/>
              </a:rPr>
              <a:t>ΜΕΤΑΞΥ ΤΩΝ ΣΤΑΘΕΡΩΝ ΚΑΙ ΚΙΝΗΤΩΝ ΠΤΕΡΥΓΙΩΝ ΑΦΗΝΟΝΤΑΙ ΠΑΝΤΟΤΕ</a:t>
            </a:r>
            <a:r>
              <a:rPr b="1" i="1" lang="el-GR" sz="2200" spc="-1" strike="noStrike">
                <a:solidFill>
                  <a:srgbClr val="ffffff"/>
                </a:solidFill>
                <a:uFill>
                  <a:solidFill>
                    <a:srgbClr val="ffffff"/>
                  </a:solidFill>
                </a:uFill>
                <a:latin typeface="Arial"/>
              </a:rPr>
              <a:t> </a:t>
            </a:r>
            <a:r>
              <a:rPr b="1" lang="el-GR" sz="2200" spc="-1" strike="noStrike">
                <a:solidFill>
                  <a:srgbClr val="ff0000"/>
                </a:solidFill>
                <a:uFill>
                  <a:solidFill>
                    <a:srgbClr val="ffffff"/>
                  </a:solidFill>
                </a:uFill>
                <a:latin typeface="Arial"/>
              </a:rPr>
              <a:t>ΕΛΕΥΘΕΡΙΕΣ</a:t>
            </a:r>
            <a:r>
              <a:rPr b="1" lang="el-GR" sz="2200" spc="-1" strike="noStrike">
                <a:solidFill>
                  <a:srgbClr val="ffffff"/>
                </a:solidFill>
                <a:uFill>
                  <a:solidFill>
                    <a:srgbClr val="ffffff"/>
                  </a:solidFill>
                </a:uFill>
                <a:latin typeface="Arial"/>
              </a:rPr>
              <a:t> η </a:t>
            </a:r>
            <a:r>
              <a:rPr b="1" lang="el-GR" sz="2200" spc="-1" strike="noStrike">
                <a:solidFill>
                  <a:srgbClr val="ff0000"/>
                </a:solidFill>
                <a:uFill>
                  <a:solidFill>
                    <a:srgbClr val="ffffff"/>
                  </a:solidFill>
                </a:uFill>
                <a:latin typeface="Arial"/>
              </a:rPr>
              <a:t>ΔΙΑΚΕΝΑ</a:t>
            </a:r>
            <a:r>
              <a:rPr b="1" i="1" lang="el-GR" sz="2200" spc="-1" strike="noStrike">
                <a:solidFill>
                  <a:srgbClr val="ffffff"/>
                </a:solidFill>
                <a:uFill>
                  <a:solidFill>
                    <a:srgbClr val="ffffff"/>
                  </a:solidFill>
                </a:uFill>
                <a:latin typeface="Arial"/>
              </a:rPr>
              <a:t>,</a:t>
            </a:r>
            <a:r>
              <a:rPr b="1" lang="el-GR" sz="2200" spc="-1" strike="noStrike">
                <a:solidFill>
                  <a:srgbClr val="ffffff"/>
                </a:solidFill>
                <a:uFill>
                  <a:solidFill>
                    <a:srgbClr val="ffffff"/>
                  </a:solidFill>
                </a:uFill>
                <a:latin typeface="Arial"/>
              </a:rPr>
              <a:t> ΚΑΤΑ ΤΗΝ ΕΝΝΟΙΑ ΤΟΥ ΑΞΟΝΑ ΤΟΥ ΣΤΡΟΒΙΛΟΥ, ΓΙΑ ΛΟΓΟΥΣ ΑΣΦΑΛΕΙΑΣ. ΕΤΣΙ ΚΑΤΑ ΤΗ ΛΕΙΤΟΥΡΓΙΑ ΔΕΝ ΚΤΥΠΟΥΝ ΤΑ ΚΙΝΗΤΑ ΜΕ ΤΑ ΣΤΑΘΕΡΑ ΠΤΕΡΥΓΙΑ. ΓΙ' ΑΥΤΟ ΤΑ ΔΙΑΚΕΝΑ ΑΥΤΑ ΚΑΛΟΥΝΤΑΙ</a:t>
            </a:r>
            <a:r>
              <a:rPr b="1" i="1" lang="el-GR" sz="2200" spc="-1" strike="noStrike">
                <a:solidFill>
                  <a:srgbClr val="ffffff"/>
                </a:solidFill>
                <a:uFill>
                  <a:solidFill>
                    <a:srgbClr val="ffffff"/>
                  </a:solidFill>
                </a:uFill>
                <a:latin typeface="Arial"/>
              </a:rPr>
              <a:t> </a:t>
            </a:r>
            <a:r>
              <a:rPr b="1" lang="el-GR" sz="2200" spc="-1" strike="noStrike">
                <a:solidFill>
                  <a:srgbClr val="ff0000"/>
                </a:solidFill>
                <a:uFill>
                  <a:solidFill>
                    <a:srgbClr val="ffffff"/>
                  </a:solidFill>
                </a:uFill>
                <a:latin typeface="Arial"/>
              </a:rPr>
              <a:t>ΑΞΟΝΙΚΑ</a:t>
            </a:r>
            <a:r>
              <a:rPr b="1" i="1" lang="el-GR" sz="2200" spc="-1" strike="noStrike">
                <a:solidFill>
                  <a:srgbClr val="ffffff"/>
                </a:solidFill>
                <a:uFill>
                  <a:solidFill>
                    <a:srgbClr val="ffffff"/>
                  </a:solidFill>
                </a:uFill>
                <a:latin typeface="Arial"/>
              </a:rPr>
              <a:t>.</a:t>
            </a:r>
            <a:endParaRPr b="0" lang="el-GR" sz="2200" spc="-1" strike="noStrike">
              <a:solidFill>
                <a:srgbClr val="000000"/>
              </a:solidFill>
              <a:uFill>
                <a:solidFill>
                  <a:srgbClr val="ffffff"/>
                </a:solidFill>
              </a:uFill>
              <a:latin typeface="Arial"/>
            </a:endParaRPr>
          </a:p>
          <a:p>
            <a:pPr marL="252000" indent="-251640">
              <a:lnSpc>
                <a:spcPct val="100000"/>
              </a:lnSpc>
              <a:spcBef>
                <a:spcPts val="439"/>
              </a:spcBef>
              <a:buClr>
                <a:srgbClr val="ff0000"/>
              </a:buClr>
              <a:buSzPct val="65000"/>
              <a:buFont typeface="Wingdings" charset="2"/>
              <a:buChar char=""/>
            </a:pPr>
            <a:r>
              <a:rPr b="1" lang="el-GR" sz="2200" spc="-1" strike="noStrike">
                <a:solidFill>
                  <a:srgbClr val="ffffff"/>
                </a:solidFill>
                <a:uFill>
                  <a:solidFill>
                    <a:srgbClr val="ffffff"/>
                  </a:solidFill>
                </a:uFill>
                <a:latin typeface="Arial"/>
              </a:rPr>
              <a:t>ΓΙΑ ΛΟΓΟΥΣ ΑΣΦΑΛΕΙΑΣ ΠΑΛΙ ΚΑΙ ΓΙΑ ΝΑ ΜΗ ΚΤΥΠΟΥΝ ΟΙ ΚΟΡΥΦΕΣ ΤΩΝ ΚΙΝΗΤΩΝ ΠΤΕΡΥΓΙΩΝ ΣΤΟ ΚΕΛΥΦΟΣ Η ΟΙ ΚΟΡΥΦΕΣ ΤΩΝ ΣΤΑΘΕΡΩΝ ΠΤΕΡΥΓΙΩΝ ΣΤΟ ΣΤΡΟΦΕΙΟ, ΑΦΗΝΟΝΤΑΙ ΑΝΤΙΣΤΟΙΧΕΣ</a:t>
            </a:r>
            <a:r>
              <a:rPr b="1" i="1" lang="el-GR" sz="2200" spc="-1" strike="noStrike">
                <a:solidFill>
                  <a:srgbClr val="ffffff"/>
                </a:solidFill>
                <a:uFill>
                  <a:solidFill>
                    <a:srgbClr val="ffffff"/>
                  </a:solidFill>
                </a:uFill>
                <a:latin typeface="Arial"/>
              </a:rPr>
              <a:t> </a:t>
            </a:r>
            <a:r>
              <a:rPr b="1" lang="el-GR" sz="2200" spc="-1" strike="noStrike">
                <a:solidFill>
                  <a:srgbClr val="ff0000"/>
                </a:solidFill>
                <a:uFill>
                  <a:solidFill>
                    <a:srgbClr val="ffffff"/>
                  </a:solidFill>
                </a:uFill>
                <a:latin typeface="Arial"/>
              </a:rPr>
              <a:t>ΕΛΕΥΘΕΡΙΕΣ</a:t>
            </a:r>
            <a:r>
              <a:rPr b="1" lang="el-GR" sz="2200" spc="-1" strike="noStrike">
                <a:solidFill>
                  <a:srgbClr val="ffffff"/>
                </a:solidFill>
                <a:uFill>
                  <a:solidFill>
                    <a:srgbClr val="ffffff"/>
                  </a:solidFill>
                </a:uFill>
                <a:latin typeface="Arial"/>
              </a:rPr>
              <a:t> η </a:t>
            </a:r>
            <a:r>
              <a:rPr b="1" lang="el-GR" sz="2200" spc="-1" strike="noStrike">
                <a:solidFill>
                  <a:srgbClr val="ff0000"/>
                </a:solidFill>
                <a:uFill>
                  <a:solidFill>
                    <a:srgbClr val="ffffff"/>
                  </a:solidFill>
                </a:uFill>
                <a:latin typeface="Arial"/>
              </a:rPr>
              <a:t>ΔΙΑΚΕΝΑ</a:t>
            </a:r>
            <a:r>
              <a:rPr b="1" lang="el-GR" sz="2200" spc="-1" strike="noStrike">
                <a:solidFill>
                  <a:srgbClr val="ffffff"/>
                </a:solidFill>
                <a:uFill>
                  <a:solidFill>
                    <a:srgbClr val="ffffff"/>
                  </a:solidFill>
                </a:uFill>
                <a:latin typeface="Arial"/>
              </a:rPr>
              <a:t> ΚΑΤΑ ΤΗΝ ΕΝΝΟΙΑ ΤΗΣ ΑΚΤΙΝΑΣ ΤΗΣ ΠΕΡΙΦΕΡΕΙΑΣ ΤΗΣ ΠΤΕΡΥΓΩΣΕΩΣ. ΤΑ ΔΙΑΚΕΝΑ ΑΥΤΑ ΚΑΛΟΥΝΤΑΙ</a:t>
            </a:r>
            <a:r>
              <a:rPr b="1" i="1" lang="el-GR" sz="2200" spc="-1" strike="noStrike">
                <a:solidFill>
                  <a:srgbClr val="ffffff"/>
                </a:solidFill>
                <a:uFill>
                  <a:solidFill>
                    <a:srgbClr val="ffffff"/>
                  </a:solidFill>
                </a:uFill>
                <a:latin typeface="Arial"/>
              </a:rPr>
              <a:t> </a:t>
            </a:r>
            <a:r>
              <a:rPr b="1" lang="el-GR" sz="2200" spc="-1" strike="noStrike">
                <a:solidFill>
                  <a:srgbClr val="ff0000"/>
                </a:solidFill>
                <a:uFill>
                  <a:solidFill>
                    <a:srgbClr val="ffffff"/>
                  </a:solidFill>
                </a:uFill>
                <a:latin typeface="Arial"/>
              </a:rPr>
              <a:t>ΑΚΤΙΝΙΚΑ</a:t>
            </a:r>
            <a:r>
              <a:rPr b="1" i="1" lang="el-GR" sz="2200" spc="-1" strike="noStrike">
                <a:solidFill>
                  <a:srgbClr val="ffffff"/>
                </a:solidFill>
                <a:uFill>
                  <a:solidFill>
                    <a:srgbClr val="ffffff"/>
                  </a:solidFill>
                </a:uFill>
                <a:latin typeface="Arial"/>
              </a:rPr>
              <a:t>.</a:t>
            </a:r>
            <a:endParaRPr b="0" lang="el-GR" sz="2200" spc="-1" strike="noStrike">
              <a:solidFill>
                <a:srgbClr val="000000"/>
              </a:solidFill>
              <a:uFill>
                <a:solidFill>
                  <a:srgbClr val="ffffff"/>
                </a:solidFill>
              </a:uFill>
              <a:latin typeface="Arial"/>
            </a:endParaRPr>
          </a:p>
          <a:p>
            <a:pPr>
              <a:lnSpc>
                <a:spcPct val="100000"/>
              </a:lnSpc>
              <a:spcBef>
                <a:spcPts val="499"/>
              </a:spcBef>
            </a:pPr>
            <a:endParaRPr b="0" lang="el-GR" sz="2200" spc="-1" strike="noStrike">
              <a:solidFill>
                <a:srgbClr val="000000"/>
              </a:solidFill>
              <a:uFill>
                <a:solidFill>
                  <a:srgbClr val="ffffff"/>
                </a:solidFill>
              </a:uFill>
              <a:latin typeface="Arial"/>
            </a:endParaRPr>
          </a:p>
          <a:p>
            <a:pPr>
              <a:lnSpc>
                <a:spcPct val="100000"/>
              </a:lnSpc>
              <a:spcBef>
                <a:spcPts val="241"/>
              </a:spcBef>
            </a:pPr>
            <a:endParaRPr b="0" lang="el-GR" sz="2200" spc="-1" strike="noStrike">
              <a:solidFill>
                <a:srgbClr val="000000"/>
              </a:solidFill>
              <a:uFill>
                <a:solidFill>
                  <a:srgbClr val="ffffff"/>
                </a:solidFill>
              </a:uFill>
              <a:latin typeface="Arial"/>
            </a:endParaRPr>
          </a:p>
          <a:p>
            <a:pPr>
              <a:lnSpc>
                <a:spcPct val="100000"/>
              </a:lnSpc>
              <a:spcBef>
                <a:spcPts val="561"/>
              </a:spcBef>
            </a:pPr>
            <a:br/>
            <a:br/>
            <a:endParaRPr b="0" lang="el-GR" sz="2200" spc="-1" strike="noStrike">
              <a:solidFill>
                <a:srgbClr val="000000"/>
              </a:solidFill>
              <a:uFill>
                <a:solidFill>
                  <a:srgbClr val="ffffff"/>
                </a:solidFill>
              </a:uFill>
              <a:latin typeface="Arial"/>
            </a:endParaRPr>
          </a:p>
          <a:p>
            <a:pPr algn="ctr">
              <a:lnSpc>
                <a:spcPct val="100000"/>
              </a:lnSpc>
              <a:spcBef>
                <a:spcPts val="360"/>
              </a:spcBef>
            </a:pPr>
            <a:br/>
            <a:endParaRPr b="0" lang="el-GR" sz="2200" spc="-1" strike="noStrike">
              <a:solidFill>
                <a:srgbClr val="000000"/>
              </a:solidFill>
              <a:uFill>
                <a:solidFill>
                  <a:srgbClr val="ffffff"/>
                </a:solidFill>
              </a:uFill>
              <a:latin typeface="Arial"/>
            </a:endParaRPr>
          </a:p>
        </p:txBody>
      </p:sp>
    </p:spTree>
  </p:cSld>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4"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400" spc="-1" strike="noStrike" u="sng" cap="all">
                <a:solidFill>
                  <a:srgbClr val="000000"/>
                </a:solidFill>
                <a:uFill>
                  <a:solidFill>
                    <a:srgbClr val="ffffff"/>
                  </a:solidFill>
                </a:uFill>
                <a:latin typeface="Arial"/>
              </a:rPr>
              <a:t>ΣΤΑΘΕΡΑ ΚΙΝΗΤΑ ΠΤΕΡΥΓΙΑ ΔΡΑΣΕΩΣ ΚΑΙ ΑΝΤΙΔΡΑΣΕΩΣ</a:t>
            </a:r>
            <a:br/>
            <a:endParaRPr b="0" lang="el-GR" sz="2400" spc="-1" strike="noStrike">
              <a:solidFill>
                <a:srgbClr val="ffffff"/>
              </a:solidFill>
              <a:uFill>
                <a:solidFill>
                  <a:srgbClr val="ffffff"/>
                </a:solidFill>
              </a:uFill>
              <a:latin typeface="Book Antiqua"/>
            </a:endParaRPr>
          </a:p>
        </p:txBody>
      </p:sp>
      <p:sp>
        <p:nvSpPr>
          <p:cNvPr id="345" name="TextShape 2"/>
          <p:cNvSpPr txBox="1"/>
          <p:nvPr/>
        </p:nvSpPr>
        <p:spPr>
          <a:xfrm>
            <a:off x="179640" y="1052640"/>
            <a:ext cx="4680000" cy="5525280"/>
          </a:xfrm>
          <a:prstGeom prst="rect">
            <a:avLst/>
          </a:prstGeom>
          <a:noFill/>
          <a:ln>
            <a:noFill/>
          </a:ln>
        </p:spPr>
        <p:txBody>
          <a:bodyPr lIns="90000" rIns="90000" tIns="45000" bIns="45000"/>
          <a:p>
            <a:pPr>
              <a:lnSpc>
                <a:spcPct val="100000"/>
              </a:lnSpc>
              <a:spcBef>
                <a:spcPts val="561"/>
              </a:spcBef>
            </a:pPr>
            <a:endParaRPr b="0" lang="el-GR" sz="3200" spc="-1" strike="noStrike">
              <a:solidFill>
                <a:srgbClr val="000000"/>
              </a:solidFill>
              <a:uFill>
                <a:solidFill>
                  <a:srgbClr val="ffffff"/>
                </a:solidFill>
              </a:uFill>
              <a:latin typeface="Arial"/>
            </a:endParaRPr>
          </a:p>
          <a:p>
            <a:pPr>
              <a:lnSpc>
                <a:spcPct val="100000"/>
              </a:lnSpc>
              <a:spcBef>
                <a:spcPts val="561"/>
              </a:spcBef>
            </a:pPr>
            <a:r>
              <a:rPr b="1" lang="el-GR" sz="2800" spc="-1" strike="noStrike">
                <a:solidFill>
                  <a:srgbClr val="ffffff"/>
                </a:solidFill>
                <a:uFill>
                  <a:solidFill>
                    <a:srgbClr val="ffffff"/>
                  </a:solidFill>
                </a:uFill>
                <a:latin typeface="Arial"/>
              </a:rPr>
              <a:t>ΤΟ ΣΧΗΜΑ ΠΑΡΙΣΤΑΝΕΙ ΤΟ ΣΤΡΟΦΕΙΟ, ΤΟ ΚΕΛΥΦΟΣ, ΤΙΣ ΣΤΑΘΕΡΕΣ ΚΑΙ ΤΙΣ ΚΙΝΗΤΕΣ ΠΤΕΡΥΓΩΣΕΙΣ. Σ' ΑΥΤΟ ΧΑΡΑΚΤΗΡΙΖΟΝΤΑΙ ΤΑ ΑΞΟΝΙΚΑ ΔΙΑΚΕΝΑ ΜΕ ΤΟ ΣΥΜΒΟΛΟ</a:t>
            </a:r>
            <a:r>
              <a:rPr b="1" i="1" lang="el-GR" sz="2800" spc="-1" strike="noStrike">
                <a:solidFill>
                  <a:srgbClr val="ffffff"/>
                </a:solidFill>
                <a:uFill>
                  <a:solidFill>
                    <a:srgbClr val="ffffff"/>
                  </a:solidFill>
                </a:uFill>
                <a:latin typeface="Arial"/>
              </a:rPr>
              <a:t> </a:t>
            </a:r>
            <a:r>
              <a:rPr b="1" lang="el-GR" sz="2800" spc="-1" strike="noStrike">
                <a:solidFill>
                  <a:srgbClr val="ff0000"/>
                </a:solidFill>
                <a:uFill>
                  <a:solidFill>
                    <a:srgbClr val="ffffff"/>
                  </a:solidFill>
                </a:uFill>
                <a:latin typeface="Arial"/>
              </a:rPr>
              <a:t>ΑΞ</a:t>
            </a:r>
            <a:r>
              <a:rPr b="1" i="1" lang="el-GR" sz="2800" spc="-1" strike="noStrike">
                <a:solidFill>
                  <a:srgbClr val="ffffff"/>
                </a:solidFill>
                <a:uFill>
                  <a:solidFill>
                    <a:srgbClr val="ffffff"/>
                  </a:solidFill>
                </a:uFill>
                <a:latin typeface="Arial"/>
              </a:rPr>
              <a:t> </a:t>
            </a:r>
            <a:r>
              <a:rPr b="1" lang="el-GR" sz="2800" spc="-1" strike="noStrike">
                <a:solidFill>
                  <a:srgbClr val="ffffff"/>
                </a:solidFill>
                <a:uFill>
                  <a:solidFill>
                    <a:srgbClr val="ffffff"/>
                  </a:solidFill>
                </a:uFill>
                <a:latin typeface="Arial"/>
              </a:rPr>
              <a:t>ΚΑΙ ΤΑ ΑΚΤΙΝΙΚΑ ΜΕ ΤΟ ΣΥΜΒΟΛΟ</a:t>
            </a:r>
            <a:r>
              <a:rPr b="1" i="1" lang="el-GR" sz="2800" spc="-1" strike="noStrike">
                <a:solidFill>
                  <a:srgbClr val="ffffff"/>
                </a:solidFill>
                <a:uFill>
                  <a:solidFill>
                    <a:srgbClr val="ffffff"/>
                  </a:solidFill>
                </a:uFill>
                <a:latin typeface="Arial"/>
              </a:rPr>
              <a:t> </a:t>
            </a:r>
            <a:r>
              <a:rPr b="1" lang="el-GR" sz="2800" spc="-1" strike="noStrike">
                <a:solidFill>
                  <a:srgbClr val="ff0000"/>
                </a:solidFill>
                <a:uFill>
                  <a:solidFill>
                    <a:srgbClr val="ffffff"/>
                  </a:solidFill>
                </a:uFill>
                <a:latin typeface="Arial"/>
              </a:rPr>
              <a:t>ΑΚ</a:t>
            </a:r>
            <a:r>
              <a:rPr b="1" i="1" lang="el-GR" sz="2800" spc="-1" strike="noStrike">
                <a:solidFill>
                  <a:srgbClr val="ffffff"/>
                </a:solidFill>
                <a:uFill>
                  <a:solidFill>
                    <a:srgbClr val="ffffff"/>
                  </a:solidFill>
                </a:uFill>
                <a:latin typeface="Arial"/>
              </a:rPr>
              <a:t>.</a:t>
            </a:r>
            <a:endParaRPr b="0" lang="el-GR" sz="2800" spc="-1" strike="noStrike">
              <a:solidFill>
                <a:srgbClr val="000000"/>
              </a:solidFill>
              <a:uFill>
                <a:solidFill>
                  <a:srgbClr val="ffffff"/>
                </a:solidFill>
              </a:uFill>
              <a:latin typeface="Arial"/>
            </a:endParaRPr>
          </a:p>
          <a:p>
            <a:pPr>
              <a:lnSpc>
                <a:spcPct val="100000"/>
              </a:lnSpc>
              <a:spcBef>
                <a:spcPts val="320"/>
              </a:spcBef>
            </a:pPr>
            <a:endParaRPr b="0" lang="el-GR" sz="2800" spc="-1" strike="noStrike">
              <a:solidFill>
                <a:srgbClr val="000000"/>
              </a:solidFill>
              <a:uFill>
                <a:solidFill>
                  <a:srgbClr val="ffffff"/>
                </a:solidFill>
              </a:uFill>
              <a:latin typeface="Arial"/>
            </a:endParaRPr>
          </a:p>
          <a:p>
            <a:pPr>
              <a:lnSpc>
                <a:spcPct val="100000"/>
              </a:lnSpc>
              <a:spcBef>
                <a:spcPts val="499"/>
              </a:spcBef>
            </a:pPr>
            <a:endParaRPr b="0" lang="el-GR" sz="2800" spc="-1" strike="noStrike">
              <a:solidFill>
                <a:srgbClr val="000000"/>
              </a:solidFill>
              <a:uFill>
                <a:solidFill>
                  <a:srgbClr val="ffffff"/>
                </a:solidFill>
              </a:uFill>
              <a:latin typeface="Arial"/>
            </a:endParaRPr>
          </a:p>
          <a:p>
            <a:pPr>
              <a:lnSpc>
                <a:spcPct val="100000"/>
              </a:lnSpc>
              <a:spcBef>
                <a:spcPts val="241"/>
              </a:spcBef>
            </a:pPr>
            <a:endParaRPr b="0" lang="el-GR" sz="2800" spc="-1" strike="noStrike">
              <a:solidFill>
                <a:srgbClr val="000000"/>
              </a:solidFill>
              <a:uFill>
                <a:solidFill>
                  <a:srgbClr val="ffffff"/>
                </a:solidFill>
              </a:uFill>
              <a:latin typeface="Arial"/>
            </a:endParaRPr>
          </a:p>
          <a:p>
            <a:pPr>
              <a:lnSpc>
                <a:spcPct val="100000"/>
              </a:lnSpc>
              <a:spcBef>
                <a:spcPts val="561"/>
              </a:spcBef>
            </a:pPr>
            <a:br/>
            <a:br/>
            <a:endParaRPr b="0" lang="el-GR" sz="2800" spc="-1" strike="noStrike">
              <a:solidFill>
                <a:srgbClr val="000000"/>
              </a:solidFill>
              <a:uFill>
                <a:solidFill>
                  <a:srgbClr val="ffffff"/>
                </a:solidFill>
              </a:uFill>
              <a:latin typeface="Arial"/>
            </a:endParaRPr>
          </a:p>
          <a:p>
            <a:pPr algn="ctr">
              <a:lnSpc>
                <a:spcPct val="100000"/>
              </a:lnSpc>
              <a:spcBef>
                <a:spcPts val="360"/>
              </a:spcBef>
            </a:pPr>
            <a:br/>
            <a:endParaRPr b="0" lang="el-GR" sz="2800" spc="-1" strike="noStrike">
              <a:solidFill>
                <a:srgbClr val="000000"/>
              </a:solidFill>
              <a:uFill>
                <a:solidFill>
                  <a:srgbClr val="ffffff"/>
                </a:solidFill>
              </a:uFill>
              <a:latin typeface="Arial"/>
            </a:endParaRPr>
          </a:p>
        </p:txBody>
      </p:sp>
      <p:pic>
        <p:nvPicPr>
          <p:cNvPr id="346" name="Picture 2" descr=""/>
          <p:cNvPicPr/>
          <p:nvPr/>
        </p:nvPicPr>
        <p:blipFill>
          <a:blip r:embed="rId1"/>
          <a:stretch/>
        </p:blipFill>
        <p:spPr>
          <a:xfrm>
            <a:off x="5292000" y="1700640"/>
            <a:ext cx="3362040" cy="3914280"/>
          </a:xfrm>
          <a:prstGeom prst="rect">
            <a:avLst/>
          </a:prstGeom>
          <a:ln>
            <a:noFill/>
          </a:ln>
        </p:spPr>
      </p:pic>
    </p:spTree>
  </p:cSld>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7"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400" spc="-1" strike="noStrike" u="sng" cap="all">
                <a:solidFill>
                  <a:srgbClr val="000000"/>
                </a:solidFill>
                <a:uFill>
                  <a:solidFill>
                    <a:srgbClr val="ffffff"/>
                  </a:solidFill>
                </a:uFill>
                <a:latin typeface="Arial"/>
              </a:rPr>
              <a:t>ΣΤΑΘΕΡΑ ΚΙΝΗΤΑ ΠΤΕΡΥΓΙΑ ΔΡΑΣΕΩΣ ΚΑΙ ΑΝΤΙΔΡΑΣΕΩΣ</a:t>
            </a:r>
            <a:br/>
            <a:endParaRPr b="0" lang="el-GR" sz="2400" spc="-1" strike="noStrike">
              <a:solidFill>
                <a:srgbClr val="ffffff"/>
              </a:solidFill>
              <a:uFill>
                <a:solidFill>
                  <a:srgbClr val="ffffff"/>
                </a:solidFill>
              </a:uFill>
              <a:latin typeface="Book Antiqua"/>
            </a:endParaRPr>
          </a:p>
        </p:txBody>
      </p:sp>
      <p:sp>
        <p:nvSpPr>
          <p:cNvPr id="348" name="TextShape 2"/>
          <p:cNvSpPr txBox="1"/>
          <p:nvPr/>
        </p:nvSpPr>
        <p:spPr>
          <a:xfrm>
            <a:off x="179640" y="1052640"/>
            <a:ext cx="4680000" cy="5616360"/>
          </a:xfrm>
          <a:prstGeom prst="rect">
            <a:avLst/>
          </a:prstGeom>
          <a:noFill/>
          <a:ln>
            <a:noFill/>
          </a:ln>
        </p:spPr>
        <p:txBody>
          <a:bodyPr lIns="90000" rIns="90000" tIns="45000" bIns="45000"/>
          <a:p>
            <a:pPr>
              <a:lnSpc>
                <a:spcPct val="100000"/>
              </a:lnSpc>
              <a:spcBef>
                <a:spcPts val="400"/>
              </a:spcBef>
            </a:pPr>
            <a:r>
              <a:rPr b="1" lang="el-GR" sz="2000" spc="-1" strike="noStrike">
                <a:solidFill>
                  <a:srgbClr val="ffffff"/>
                </a:solidFill>
                <a:uFill>
                  <a:solidFill>
                    <a:srgbClr val="ffffff"/>
                  </a:solidFill>
                </a:uFill>
                <a:latin typeface="Arial"/>
              </a:rPr>
              <a:t>Η </a:t>
            </a:r>
            <a:r>
              <a:rPr b="1" lang="el-GR" sz="2000" spc="-1" strike="noStrike">
                <a:solidFill>
                  <a:srgbClr val="ff0000"/>
                </a:solidFill>
                <a:uFill>
                  <a:solidFill>
                    <a:srgbClr val="ffffff"/>
                  </a:solidFill>
                </a:uFill>
                <a:latin typeface="Arial"/>
              </a:rPr>
              <a:t>ΔΙΑΤΗΡΗΣΗ ΤΩΝ ΔΙΑΚΕΝΩΝ </a:t>
            </a:r>
            <a:r>
              <a:rPr b="1" lang="el-GR" sz="2000" spc="-1" strike="noStrike">
                <a:solidFill>
                  <a:srgbClr val="ffffff"/>
                </a:solidFill>
                <a:uFill>
                  <a:solidFill>
                    <a:srgbClr val="ffffff"/>
                  </a:solidFill>
                </a:uFill>
                <a:latin typeface="Arial"/>
              </a:rPr>
              <a:t>ΣΤΗΝ ΚΑΝΟΝΙΚΗ ΤΟΥΣ ΤΙΜΗ, ΩΣΤΕ </a:t>
            </a:r>
            <a:r>
              <a:rPr b="1" lang="el-GR" sz="2000" spc="-1" strike="noStrike" u="sng">
                <a:solidFill>
                  <a:srgbClr val="543466"/>
                </a:solidFill>
                <a:uFill>
                  <a:solidFill>
                    <a:srgbClr val="ffffff"/>
                  </a:solidFill>
                </a:uFill>
                <a:latin typeface="Arial"/>
              </a:rPr>
              <a:t>ΝΑ ΜΗΝ ΥΠΑΡΧΕΙ ΚΙΝΔΥΝΟΣ ΝΑ ΠΡΟΣΚΡΟΥΣΟΥΝ ΤΑ ΚΙΝΗΤΑ ΜΕ ΤΑ ΣΤΑΘΕΡΑ ΠΤΕΡΥΓΙΑ</a:t>
            </a:r>
            <a:r>
              <a:rPr b="1" lang="el-GR" sz="2000" spc="-1" strike="noStrike">
                <a:solidFill>
                  <a:srgbClr val="ffffff"/>
                </a:solidFill>
                <a:uFill>
                  <a:solidFill>
                    <a:srgbClr val="ffffff"/>
                  </a:solidFill>
                </a:uFill>
                <a:latin typeface="Arial"/>
              </a:rPr>
              <a:t>, ΕΠΙΤΥΓΧΑΝΕΤΑΙ ΜΕ ΤΟΝ </a:t>
            </a:r>
            <a:r>
              <a:rPr b="1" lang="el-GR" sz="2000" spc="-1" strike="noStrike">
                <a:solidFill>
                  <a:srgbClr val="ff0000"/>
                </a:solidFill>
                <a:uFill>
                  <a:solidFill>
                    <a:srgbClr val="ffffff"/>
                  </a:solidFill>
                </a:uFill>
                <a:latin typeface="Arial"/>
              </a:rPr>
              <a:t>ΤΡΙΒΕΑ ΙΣΟΡΡΟΠΗΣΕΩΣ </a:t>
            </a:r>
            <a:r>
              <a:rPr b="1" lang="el-GR" sz="2000" spc="-1" strike="noStrike">
                <a:solidFill>
                  <a:srgbClr val="ffffff"/>
                </a:solidFill>
                <a:uFill>
                  <a:solidFill>
                    <a:srgbClr val="ffffff"/>
                  </a:solidFill>
                </a:uFill>
                <a:latin typeface="Arial"/>
              </a:rPr>
              <a:t>ΓΙΑ ΤΑ ΑΞΟΝΙΚΑ ΚΑΙ ΜΕ ΤΟΥΣ</a:t>
            </a:r>
            <a:r>
              <a:rPr b="1" i="1" lang="el-GR" sz="2000" spc="-1" strike="noStrike">
                <a:solidFill>
                  <a:srgbClr val="ffffff"/>
                </a:solidFill>
                <a:uFill>
                  <a:solidFill>
                    <a:srgbClr val="ffffff"/>
                  </a:solidFill>
                </a:uFill>
                <a:latin typeface="Arial"/>
              </a:rPr>
              <a:t> </a:t>
            </a:r>
            <a:r>
              <a:rPr b="1" lang="el-GR" sz="2000" spc="-1" strike="noStrike">
                <a:solidFill>
                  <a:srgbClr val="ff0000"/>
                </a:solidFill>
                <a:uFill>
                  <a:solidFill>
                    <a:srgbClr val="ffffff"/>
                  </a:solidFill>
                </a:uFill>
                <a:latin typeface="Arial"/>
              </a:rPr>
              <a:t>ΤΡΙΒΕΙΣ ΕΔΡΑΣΕΩΣ </a:t>
            </a:r>
            <a:r>
              <a:rPr b="1" lang="el-GR" sz="2000" spc="-1" strike="noStrike">
                <a:solidFill>
                  <a:srgbClr val="ffffff"/>
                </a:solidFill>
                <a:uFill>
                  <a:solidFill>
                    <a:srgbClr val="ffffff"/>
                  </a:solidFill>
                </a:uFill>
                <a:latin typeface="Arial"/>
              </a:rPr>
              <a:t>ΓΙΑ ΤΑ</a:t>
            </a:r>
            <a:r>
              <a:rPr b="1" i="1" lang="el-GR" sz="2000" spc="-1" strike="noStrike">
                <a:solidFill>
                  <a:srgbClr val="ffffff"/>
                </a:solidFill>
                <a:uFill>
                  <a:solidFill>
                    <a:srgbClr val="ffffff"/>
                  </a:solidFill>
                </a:uFill>
                <a:latin typeface="Arial"/>
              </a:rPr>
              <a:t> </a:t>
            </a:r>
            <a:r>
              <a:rPr b="1" lang="el-GR" sz="2000" spc="-1" strike="noStrike">
                <a:solidFill>
                  <a:srgbClr val="ffffff"/>
                </a:solidFill>
                <a:uFill>
                  <a:solidFill>
                    <a:srgbClr val="ffffff"/>
                  </a:solidFill>
                </a:uFill>
                <a:latin typeface="Arial"/>
              </a:rPr>
              <a:t>ΑΚΤΙΝΙΚΑ</a:t>
            </a:r>
            <a:r>
              <a:rPr b="1" i="1" lang="el-GR" sz="2000" spc="-1" strike="noStrike">
                <a:solidFill>
                  <a:srgbClr val="ffffff"/>
                </a:solidFill>
                <a:uFill>
                  <a:solidFill>
                    <a:srgbClr val="ffffff"/>
                  </a:solidFill>
                </a:uFill>
                <a:latin typeface="Arial"/>
              </a:rPr>
              <a:t>. </a:t>
            </a:r>
            <a:endParaRPr b="0" lang="el-GR" sz="20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ffff"/>
                </a:solidFill>
                <a:uFill>
                  <a:solidFill>
                    <a:srgbClr val="ffffff"/>
                  </a:solidFill>
                </a:uFill>
                <a:latin typeface="Arial"/>
              </a:rPr>
              <a:t>ΑΥΤΟ ΕΧΕΙ ΙΔΙΑΙΤΕΡΗ ΣΗΜΑΣΙΑ ΑΝ ΛΑΒΟYΜΕ ΥΠΟΨΗ ΜΑΣ ΟΤΙ Ο ΣΤΡΟΒΙΛΟΣ ΠΕΡΙΣΤΡΕΦΕΤΑΙ ΜΕ ΤΑΧΥΤΗΤΑ ΧΙΛΙΑΔΩΝ ΣΤΡΟΦΩΝ ΤΟ ΛΕΠΤΟ ΚΑΙ ΣΥΝΕΠΩΣ ΤΥΧΟΝ ΕΠΑΦΗ ΤΩΝ ΚΙΝΗΤΩΝ ΜΕ ΤΑ ΣΤΑΘΕΡΑ ΠΤΕΡΥΓΙΑ ΜΠΟΡΕΙ ΝΑ ΠΡΟΚΑΛΕΣΕΙ ΟΛΟΚΛΗΡΩΤΙΚΗ ΚΑΤΑΣΤΡΟΦΗ ΤΗΣ ΠΤΕΡΥΓΩΣΕΩΣ.</a:t>
            </a:r>
            <a:endParaRPr b="0" lang="el-GR" sz="2000" spc="-1" strike="noStrike">
              <a:solidFill>
                <a:srgbClr val="000000"/>
              </a:solidFill>
              <a:uFill>
                <a:solidFill>
                  <a:srgbClr val="ffffff"/>
                </a:solidFill>
              </a:uFill>
              <a:latin typeface="Arial"/>
            </a:endParaRPr>
          </a:p>
          <a:p>
            <a:pPr>
              <a:lnSpc>
                <a:spcPct val="100000"/>
              </a:lnSpc>
              <a:spcBef>
                <a:spcPts val="499"/>
              </a:spcBef>
            </a:pPr>
            <a:endParaRPr b="0" lang="el-GR" sz="2000" spc="-1" strike="noStrike">
              <a:solidFill>
                <a:srgbClr val="000000"/>
              </a:solidFill>
              <a:uFill>
                <a:solidFill>
                  <a:srgbClr val="ffffff"/>
                </a:solidFill>
              </a:uFill>
              <a:latin typeface="Arial"/>
            </a:endParaRPr>
          </a:p>
          <a:p>
            <a:pPr>
              <a:lnSpc>
                <a:spcPct val="100000"/>
              </a:lnSpc>
              <a:spcBef>
                <a:spcPts val="241"/>
              </a:spcBef>
            </a:pPr>
            <a:endParaRPr b="0" lang="el-GR" sz="2000" spc="-1" strike="noStrike">
              <a:solidFill>
                <a:srgbClr val="000000"/>
              </a:solidFill>
              <a:uFill>
                <a:solidFill>
                  <a:srgbClr val="ffffff"/>
                </a:solidFill>
              </a:uFill>
              <a:latin typeface="Arial"/>
            </a:endParaRPr>
          </a:p>
          <a:p>
            <a:pPr>
              <a:lnSpc>
                <a:spcPct val="100000"/>
              </a:lnSpc>
              <a:spcBef>
                <a:spcPts val="561"/>
              </a:spcBef>
            </a:pPr>
            <a:br/>
            <a:br/>
            <a:endParaRPr b="0" lang="el-GR" sz="2000" spc="-1" strike="noStrike">
              <a:solidFill>
                <a:srgbClr val="000000"/>
              </a:solidFill>
              <a:uFill>
                <a:solidFill>
                  <a:srgbClr val="ffffff"/>
                </a:solidFill>
              </a:uFill>
              <a:latin typeface="Arial"/>
            </a:endParaRPr>
          </a:p>
          <a:p>
            <a:pPr algn="ctr">
              <a:lnSpc>
                <a:spcPct val="100000"/>
              </a:lnSpc>
              <a:spcBef>
                <a:spcPts val="360"/>
              </a:spcBef>
            </a:pPr>
            <a:br/>
            <a:endParaRPr b="0" lang="el-GR" sz="2000" spc="-1" strike="noStrike">
              <a:solidFill>
                <a:srgbClr val="000000"/>
              </a:solidFill>
              <a:uFill>
                <a:solidFill>
                  <a:srgbClr val="ffffff"/>
                </a:solidFill>
              </a:uFill>
              <a:latin typeface="Arial"/>
            </a:endParaRPr>
          </a:p>
        </p:txBody>
      </p:sp>
      <p:pic>
        <p:nvPicPr>
          <p:cNvPr id="349" name="Picture 2" descr=""/>
          <p:cNvPicPr/>
          <p:nvPr/>
        </p:nvPicPr>
        <p:blipFill>
          <a:blip r:embed="rId1"/>
          <a:stretch/>
        </p:blipFill>
        <p:spPr>
          <a:xfrm>
            <a:off x="5292000" y="1700640"/>
            <a:ext cx="3362040" cy="3914280"/>
          </a:xfrm>
          <a:prstGeom prst="rect">
            <a:avLst/>
          </a:prstGeom>
          <a:ln>
            <a:noFill/>
          </a:ln>
        </p:spPr>
      </p:pic>
      <p:sp>
        <p:nvSpPr>
          <p:cNvPr id="350" name="CustomShape 3"/>
          <p:cNvSpPr/>
          <p:nvPr/>
        </p:nvSpPr>
        <p:spPr>
          <a:xfrm>
            <a:off x="179640" y="2709000"/>
            <a:ext cx="4392000" cy="369000"/>
          </a:xfrm>
          <a:prstGeom prst="rect">
            <a:avLst/>
          </a:prstGeom>
          <a:noFill/>
          <a:ln>
            <a:noFill/>
          </a:ln>
        </p:spPr>
        <p:style>
          <a:lnRef idx="0"/>
          <a:fillRef idx="0"/>
          <a:effectRef idx="0"/>
          <a:fontRef idx="minor"/>
        </p:style>
      </p:sp>
      <p:sp>
        <p:nvSpPr>
          <p:cNvPr id="351" name="CustomShape 4"/>
          <p:cNvSpPr/>
          <p:nvPr/>
        </p:nvSpPr>
        <p:spPr>
          <a:xfrm>
            <a:off x="179640" y="2637000"/>
            <a:ext cx="4392000" cy="1223640"/>
          </a:xfrm>
          <a:prstGeom prst="rect">
            <a:avLst/>
          </a:prstGeom>
          <a:noFill/>
          <a:ln>
            <a:solidFill>
              <a:srgbClr val="7030a0"/>
            </a:solidFill>
            <a:round/>
          </a:ln>
        </p:spPr>
        <p:style>
          <a:lnRef idx="2">
            <a:schemeClr val="accent1">
              <a:shade val="50000"/>
            </a:schemeClr>
          </a:lnRef>
          <a:fillRef idx="1">
            <a:schemeClr val="accent1"/>
          </a:fillRef>
          <a:effectRef idx="0">
            <a:schemeClr val="accent1"/>
          </a:effectRef>
          <a:fontRef idx="minor"/>
        </p:style>
      </p:sp>
    </p:spTree>
  </p:cSld>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2"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ΠΡΟΣΔΙΟΡΙΣΜΟΣ ΜΕΓΕΘΟΥΣ ΤΩΝ ΠΤΕΡΥΓΩΣΕΩΝ</a:t>
            </a:r>
            <a:br/>
            <a:r>
              <a:rPr b="1" lang="el-GR" sz="2200" spc="-1" strike="noStrike" u="sng" cap="all">
                <a:solidFill>
                  <a:srgbClr val="000000"/>
                </a:solidFill>
                <a:uFill>
                  <a:solidFill>
                    <a:srgbClr val="ffffff"/>
                  </a:solidFill>
                </a:uFill>
                <a:latin typeface="Arial"/>
              </a:rPr>
              <a:t>ΣΤΟΙΧΕΙΑ ΠΤΕΡΥΓΙΩΝ</a:t>
            </a:r>
            <a:br/>
            <a:endParaRPr b="0" lang="el-GR" sz="2200" spc="-1" strike="noStrike">
              <a:solidFill>
                <a:srgbClr val="ffffff"/>
              </a:solidFill>
              <a:uFill>
                <a:solidFill>
                  <a:srgbClr val="ffffff"/>
                </a:solidFill>
              </a:uFill>
              <a:latin typeface="Book Antiqua"/>
            </a:endParaRPr>
          </a:p>
        </p:txBody>
      </p:sp>
      <p:sp>
        <p:nvSpPr>
          <p:cNvPr id="353" name="TextShape 2"/>
          <p:cNvSpPr txBox="1"/>
          <p:nvPr/>
        </p:nvSpPr>
        <p:spPr>
          <a:xfrm>
            <a:off x="179640" y="1071720"/>
            <a:ext cx="8784720" cy="5571720"/>
          </a:xfrm>
          <a:prstGeom prst="rect">
            <a:avLst/>
          </a:prstGeom>
          <a:noFill/>
          <a:ln>
            <a:noFill/>
          </a:ln>
        </p:spPr>
        <p:txBody>
          <a:bodyPr lIns="90000" rIns="90000" tIns="45000" bIns="45000"/>
          <a:p>
            <a:pPr>
              <a:lnSpc>
                <a:spcPct val="100000"/>
              </a:lnSpc>
              <a:spcBef>
                <a:spcPts val="241"/>
              </a:spcBef>
            </a:pPr>
            <a:endParaRPr b="0" lang="el-GR" sz="3200" spc="-1" strike="noStrike">
              <a:solidFill>
                <a:srgbClr val="000000"/>
              </a:solidFill>
              <a:uFill>
                <a:solidFill>
                  <a:srgbClr val="ffffff"/>
                </a:solidFill>
              </a:uFill>
              <a:latin typeface="Arial"/>
            </a:endParaRPr>
          </a:p>
          <a:p>
            <a:pPr>
              <a:lnSpc>
                <a:spcPct val="100000"/>
              </a:lnSpc>
              <a:spcBef>
                <a:spcPts val="519"/>
              </a:spcBef>
            </a:pPr>
            <a:r>
              <a:rPr b="1" lang="el-GR" sz="2600" spc="-1" strike="noStrike">
                <a:solidFill>
                  <a:srgbClr val="ffffff"/>
                </a:solidFill>
                <a:uFill>
                  <a:solidFill>
                    <a:srgbClr val="ffffff"/>
                  </a:solidFill>
                </a:uFill>
                <a:latin typeface="Arial"/>
              </a:rPr>
              <a:t>ΤΑ ΠΤΕΡΥΓΙΑ ΠΡΕΠΕΙ ΝΑ ΑΝΤΕΧΟΥΝ ΣΤΙΣ ΔΥΝΑΜΕΙΣ ΠΟΥ ΕΞΑΣΚΟΥΝΤΑΙ ΠΑΝΩ Σ' ΑΥΤΑ ΚΑΙ ΝΑ ΕΧΟΥΝ ΤΕΤΟΙΑ ΜΟΡΦΗ, ΩΣΤΕ ΝΑ ΠΡΑΓΜΑΤΟΠΟΙΕΙΤΑΙ </a:t>
            </a:r>
            <a:r>
              <a:rPr b="1" lang="el-GR" sz="2600" spc="-1" strike="noStrike">
                <a:solidFill>
                  <a:srgbClr val="ff0000"/>
                </a:solidFill>
                <a:uFill>
                  <a:solidFill>
                    <a:srgbClr val="ffffff"/>
                  </a:solidFill>
                </a:uFill>
                <a:latin typeface="Arial"/>
              </a:rPr>
              <a:t>Η ΜΕΓΑΛΥΤΕΡΗ ΔΥΝΑΤΗ ΑΠΟΔΟΣΗ</a:t>
            </a:r>
            <a:r>
              <a:rPr b="1" lang="el-GR" sz="2600" spc="-1" strike="noStrike">
                <a:solidFill>
                  <a:srgbClr val="ffffff"/>
                </a:solidFill>
                <a:uFill>
                  <a:solidFill>
                    <a:srgbClr val="ffffff"/>
                  </a:solidFill>
                </a:uFill>
                <a:latin typeface="Arial"/>
              </a:rPr>
              <a:t>, ΔΗΛΑΔΗ ΝΑ ΕΧΟYΜΕ ΤΙΣ </a:t>
            </a:r>
            <a:r>
              <a:rPr b="1" lang="el-GR" sz="2600" spc="-1" strike="noStrike">
                <a:solidFill>
                  <a:srgbClr val="ff0000"/>
                </a:solidFill>
                <a:uFill>
                  <a:solidFill>
                    <a:srgbClr val="ffffff"/>
                  </a:solidFill>
                </a:uFill>
                <a:latin typeface="Arial"/>
              </a:rPr>
              <a:t>ΜΙΚΡΟΤΕΡΕΣ ΔΥΝΑΤΕΣ ΑΠΩΛΕΙΕΣ</a:t>
            </a:r>
            <a:r>
              <a:rPr b="1" lang="el-GR" sz="2600" spc="-1" strike="noStrike">
                <a:solidFill>
                  <a:srgbClr val="ffffff"/>
                </a:solidFill>
                <a:uFill>
                  <a:solidFill>
                    <a:srgbClr val="ffffff"/>
                  </a:solidFill>
                </a:uFill>
                <a:latin typeface="Arial"/>
              </a:rPr>
              <a:t>. </a:t>
            </a:r>
            <a:endParaRPr b="0" lang="el-GR" sz="2600" spc="-1" strike="noStrike">
              <a:solidFill>
                <a:srgbClr val="000000"/>
              </a:solidFill>
              <a:uFill>
                <a:solidFill>
                  <a:srgbClr val="ffffff"/>
                </a:solidFill>
              </a:uFill>
              <a:latin typeface="Arial"/>
            </a:endParaRPr>
          </a:p>
          <a:p>
            <a:pPr>
              <a:lnSpc>
                <a:spcPct val="100000"/>
              </a:lnSpc>
              <a:spcBef>
                <a:spcPts val="519"/>
              </a:spcBef>
            </a:pPr>
            <a:r>
              <a:rPr b="1" lang="el-GR" sz="2600" spc="-1" strike="noStrike">
                <a:solidFill>
                  <a:srgbClr val="ffffff"/>
                </a:solidFill>
                <a:uFill>
                  <a:solidFill>
                    <a:srgbClr val="ffffff"/>
                  </a:solidFill>
                </a:uFill>
                <a:latin typeface="Arial"/>
              </a:rPr>
              <a:t>ΣΤΗΝ ΚΑΤΑΣΚΕΥΗ ΚΑΙ ΠΡΟΣΔΙΟΡΙΣΜΟ ΤΟΥ ΜΕΓΕΘΟΥΣ ΤΩΝ ΠΤΕΡΥΓΙΩΝ ΣΥΜΒΑΛΛΟΥΝ ΟΥΣΙΑΣΤΙΚΑ ΟΙ ΣΧΕΤΙΚΟΙ ΥΠΟΛΟΓΙΣΜΟΙ ΚΑΙ Η ΠΕΙΡΑ ΠΡΟΗΓΟΥΜΕΝΩΝ ΕΠΙΤΥΧΩΝ ΚΑΤΑΣΚΕΥΩΝ.</a:t>
            </a:r>
            <a:endParaRPr b="0" lang="el-GR" sz="2600" spc="-1" strike="noStrike">
              <a:solidFill>
                <a:srgbClr val="000000"/>
              </a:solidFill>
              <a:uFill>
                <a:solidFill>
                  <a:srgbClr val="ffffff"/>
                </a:solidFill>
              </a:uFill>
              <a:latin typeface="Arial"/>
            </a:endParaRPr>
          </a:p>
          <a:p>
            <a:pPr>
              <a:lnSpc>
                <a:spcPct val="100000"/>
              </a:lnSpc>
              <a:spcBef>
                <a:spcPts val="519"/>
              </a:spcBef>
            </a:pPr>
            <a:endParaRPr b="0" lang="el-GR" sz="2600" spc="-1" strike="noStrike">
              <a:solidFill>
                <a:srgbClr val="000000"/>
              </a:solidFill>
              <a:uFill>
                <a:solidFill>
                  <a:srgbClr val="ffffff"/>
                </a:solidFill>
              </a:uFill>
              <a:latin typeface="Arial"/>
            </a:endParaRPr>
          </a:p>
          <a:p>
            <a:pPr algn="ctr">
              <a:lnSpc>
                <a:spcPct val="100000"/>
              </a:lnSpc>
              <a:spcBef>
                <a:spcPts val="561"/>
              </a:spcBef>
            </a:pPr>
            <a:r>
              <a:rPr b="1" lang="el-GR" sz="2600" spc="-1" strike="noStrike" u="sng">
                <a:solidFill>
                  <a:srgbClr val="ffffff"/>
                </a:solidFill>
                <a:uFill>
                  <a:solidFill>
                    <a:srgbClr val="ffffff"/>
                  </a:solidFill>
                </a:uFill>
                <a:latin typeface="Arial"/>
              </a:rPr>
              <a:t>ΤΑ ΣΤΟΙΧΕΙΑ ΑΥΤΑ ΕΙΝΑΙ: </a:t>
            </a:r>
            <a:br/>
            <a:br/>
            <a:endParaRPr b="0" lang="el-GR" sz="2600" spc="-1" strike="noStrike">
              <a:solidFill>
                <a:srgbClr val="000000"/>
              </a:solidFill>
              <a:uFill>
                <a:solidFill>
                  <a:srgbClr val="ffffff"/>
                </a:solidFill>
              </a:uFill>
              <a:latin typeface="Arial"/>
            </a:endParaRPr>
          </a:p>
          <a:p>
            <a:pPr algn="ctr">
              <a:lnSpc>
                <a:spcPct val="100000"/>
              </a:lnSpc>
              <a:spcBef>
                <a:spcPts val="360"/>
              </a:spcBef>
            </a:pPr>
            <a:br/>
            <a:endParaRPr b="0" lang="el-GR" sz="2600" spc="-1" strike="noStrike">
              <a:solidFill>
                <a:srgbClr val="000000"/>
              </a:solidFill>
              <a:uFill>
                <a:solidFill>
                  <a:srgbClr val="ffffff"/>
                </a:solidFill>
              </a:uFill>
              <a:latin typeface="Arial"/>
            </a:endParaRPr>
          </a:p>
        </p:txBody>
      </p:sp>
    </p:spTree>
  </p:cSld>
</p:sld>
</file>

<file path=ppt/slides/slide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4"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ΠΡΟΣΔΙΟΡΙΣΜΟΣ ΜΕΓΕΘΟΥΣ ΤΩΝ ΠΤΕΡΥΓΩΣΕΩΝ</a:t>
            </a:r>
            <a:br/>
            <a:r>
              <a:rPr b="1" lang="el-GR" sz="2200" spc="-1" strike="noStrike" u="sng" cap="all">
                <a:solidFill>
                  <a:srgbClr val="000000"/>
                </a:solidFill>
                <a:uFill>
                  <a:solidFill>
                    <a:srgbClr val="ffffff"/>
                  </a:solidFill>
                </a:uFill>
                <a:latin typeface="Arial"/>
              </a:rPr>
              <a:t>ΣΤΟΙΧΕΙΑ ΠΤΕΡΥΓΙΩΝ</a:t>
            </a:r>
            <a:br/>
            <a:endParaRPr b="0" lang="el-GR" sz="2200" spc="-1" strike="noStrike">
              <a:solidFill>
                <a:srgbClr val="ffffff"/>
              </a:solidFill>
              <a:uFill>
                <a:solidFill>
                  <a:srgbClr val="ffffff"/>
                </a:solidFill>
              </a:uFill>
              <a:latin typeface="Book Antiqua"/>
            </a:endParaRPr>
          </a:p>
        </p:txBody>
      </p:sp>
      <p:sp>
        <p:nvSpPr>
          <p:cNvPr id="355" name="TextShape 2"/>
          <p:cNvSpPr txBox="1"/>
          <p:nvPr/>
        </p:nvSpPr>
        <p:spPr>
          <a:xfrm>
            <a:off x="179640" y="1071720"/>
            <a:ext cx="8784720" cy="5571720"/>
          </a:xfrm>
          <a:prstGeom prst="rect">
            <a:avLst/>
          </a:prstGeom>
          <a:noFill/>
          <a:ln>
            <a:noFill/>
          </a:ln>
        </p:spPr>
        <p:txBody>
          <a:bodyPr lIns="90000" rIns="90000" tIns="45000" bIns="45000"/>
          <a:p>
            <a:pPr algn="ctr">
              <a:lnSpc>
                <a:spcPct val="100000"/>
              </a:lnSpc>
              <a:spcBef>
                <a:spcPts val="519"/>
              </a:spcBef>
            </a:pPr>
            <a:r>
              <a:rPr b="1" lang="el-GR" sz="2600" spc="-1" strike="noStrike" u="sng">
                <a:solidFill>
                  <a:srgbClr val="ffffff"/>
                </a:solidFill>
                <a:uFill>
                  <a:solidFill>
                    <a:srgbClr val="ffffff"/>
                  </a:solidFill>
                </a:uFill>
                <a:latin typeface="Arial"/>
              </a:rPr>
              <a:t>ΤΑ ΣΤΟΙΧΕΙΑ ΑΥΤΑ ΕΙΝΑΙ: </a:t>
            </a:r>
            <a:endParaRPr b="0" lang="el-GR" sz="2600" spc="-1" strike="noStrike">
              <a:solidFill>
                <a:srgbClr val="000000"/>
              </a:solidFill>
              <a:uFill>
                <a:solidFill>
                  <a:srgbClr val="ffffff"/>
                </a:solidFill>
              </a:uFill>
              <a:latin typeface="Arial"/>
            </a:endParaRPr>
          </a:p>
          <a:p>
            <a:pPr algn="ctr">
              <a:lnSpc>
                <a:spcPct val="100000"/>
              </a:lnSpc>
              <a:spcBef>
                <a:spcPts val="519"/>
              </a:spcBef>
            </a:pPr>
            <a:endParaRPr b="0" lang="el-GR" sz="2600" spc="-1" strike="noStrike">
              <a:solidFill>
                <a:srgbClr val="000000"/>
              </a:solidFill>
              <a:uFill>
                <a:solidFill>
                  <a:srgbClr val="ffffff"/>
                </a:solidFill>
              </a:uFill>
              <a:latin typeface="Arial"/>
            </a:endParaRPr>
          </a:p>
          <a:p>
            <a:pPr>
              <a:lnSpc>
                <a:spcPct val="100000"/>
              </a:lnSpc>
              <a:spcBef>
                <a:spcPts val="561"/>
              </a:spcBef>
            </a:pPr>
            <a:r>
              <a:rPr b="1" lang="el-GR" sz="2800" spc="-1" strike="noStrike">
                <a:solidFill>
                  <a:srgbClr val="ff0000"/>
                </a:solidFill>
                <a:uFill>
                  <a:solidFill>
                    <a:srgbClr val="ffffff"/>
                  </a:solidFill>
                </a:uFill>
                <a:latin typeface="Arial"/>
              </a:rPr>
              <a:t> </a:t>
            </a:r>
            <a:r>
              <a:rPr b="1" lang="el-GR" sz="2800" spc="-1" strike="noStrike">
                <a:solidFill>
                  <a:srgbClr val="ff0000"/>
                </a:solidFill>
                <a:uFill>
                  <a:solidFill>
                    <a:srgbClr val="ffffff"/>
                  </a:solidFill>
                </a:uFill>
                <a:latin typeface="Arial"/>
              </a:rPr>
              <a:t>α) </a:t>
            </a:r>
            <a:r>
              <a:rPr b="1" lang="el-GR" sz="2800" spc="-1" strike="noStrike">
                <a:solidFill>
                  <a:srgbClr val="ffffff"/>
                </a:solidFill>
                <a:uFill>
                  <a:solidFill>
                    <a:srgbClr val="ffffff"/>
                  </a:solidFill>
                </a:uFill>
                <a:latin typeface="Arial"/>
              </a:rPr>
              <a:t>ΓΩΝΙΑ ΕΙΣΟΔΟΥ (ΕΙΣΡΟΗΣ). </a:t>
            </a:r>
            <a:endParaRPr b="0" lang="el-GR" sz="2800" spc="-1" strike="noStrike">
              <a:solidFill>
                <a:srgbClr val="000000"/>
              </a:solidFill>
              <a:uFill>
                <a:solidFill>
                  <a:srgbClr val="ffffff"/>
                </a:solidFill>
              </a:uFill>
              <a:latin typeface="Arial"/>
            </a:endParaRPr>
          </a:p>
          <a:p>
            <a:pPr>
              <a:lnSpc>
                <a:spcPct val="100000"/>
              </a:lnSpc>
              <a:spcBef>
                <a:spcPts val="561"/>
              </a:spcBef>
            </a:pPr>
            <a:r>
              <a:rPr b="1" lang="el-GR" sz="2800" spc="-1" strike="noStrike">
                <a:solidFill>
                  <a:srgbClr val="ff0000"/>
                </a:solidFill>
                <a:uFill>
                  <a:solidFill>
                    <a:srgbClr val="ffffff"/>
                  </a:solidFill>
                </a:uFill>
                <a:latin typeface="Arial"/>
              </a:rPr>
              <a:t> </a:t>
            </a:r>
            <a:r>
              <a:rPr b="1" lang="el-GR" sz="2800" spc="-1" strike="noStrike">
                <a:solidFill>
                  <a:srgbClr val="ff0000"/>
                </a:solidFill>
                <a:uFill>
                  <a:solidFill>
                    <a:srgbClr val="ffffff"/>
                  </a:solidFill>
                </a:uFill>
                <a:latin typeface="Arial"/>
              </a:rPr>
              <a:t>β) </a:t>
            </a:r>
            <a:r>
              <a:rPr b="1" lang="el-GR" sz="2800" spc="-1" strike="noStrike">
                <a:solidFill>
                  <a:srgbClr val="ffffff"/>
                </a:solidFill>
                <a:uFill>
                  <a:solidFill>
                    <a:srgbClr val="ffffff"/>
                  </a:solidFill>
                </a:uFill>
                <a:latin typeface="Arial"/>
              </a:rPr>
              <a:t>ΓΩΝΙΑ ΕΞΟΔΟΥ (ΕΚΡΟΗΣ).</a:t>
            </a:r>
            <a:endParaRPr b="0" lang="el-GR" sz="2800" spc="-1" strike="noStrike">
              <a:solidFill>
                <a:srgbClr val="000000"/>
              </a:solidFill>
              <a:uFill>
                <a:solidFill>
                  <a:srgbClr val="ffffff"/>
                </a:solidFill>
              </a:uFill>
              <a:latin typeface="Arial"/>
            </a:endParaRPr>
          </a:p>
          <a:p>
            <a:pPr>
              <a:lnSpc>
                <a:spcPct val="100000"/>
              </a:lnSpc>
              <a:spcBef>
                <a:spcPts val="561"/>
              </a:spcBef>
            </a:pPr>
            <a:r>
              <a:rPr b="1" lang="el-GR" sz="2800" spc="-1" strike="noStrike">
                <a:solidFill>
                  <a:srgbClr val="ff0000"/>
                </a:solidFill>
                <a:uFill>
                  <a:solidFill>
                    <a:srgbClr val="ffffff"/>
                  </a:solidFill>
                </a:uFill>
                <a:latin typeface="Arial"/>
              </a:rPr>
              <a:t> </a:t>
            </a:r>
            <a:r>
              <a:rPr b="1" lang="el-GR" sz="2800" spc="-1" strike="noStrike">
                <a:solidFill>
                  <a:srgbClr val="ff0000"/>
                </a:solidFill>
                <a:uFill>
                  <a:solidFill>
                    <a:srgbClr val="ffffff"/>
                  </a:solidFill>
                </a:uFill>
                <a:latin typeface="Arial"/>
              </a:rPr>
              <a:t>γ) </a:t>
            </a:r>
            <a:r>
              <a:rPr b="1" lang="el-GR" sz="2800" spc="-1" strike="noStrike">
                <a:solidFill>
                  <a:srgbClr val="ffffff"/>
                </a:solidFill>
                <a:uFill>
                  <a:solidFill>
                    <a:srgbClr val="ffffff"/>
                  </a:solidFill>
                </a:uFill>
                <a:latin typeface="Arial"/>
              </a:rPr>
              <a:t>ΒΗΜΑ ΠΤΕΡΥΓΩΣΕΩΣ.</a:t>
            </a:r>
            <a:endParaRPr b="0" lang="el-GR" sz="2800" spc="-1" strike="noStrike">
              <a:solidFill>
                <a:srgbClr val="000000"/>
              </a:solidFill>
              <a:uFill>
                <a:solidFill>
                  <a:srgbClr val="ffffff"/>
                </a:solidFill>
              </a:uFill>
              <a:latin typeface="Arial"/>
            </a:endParaRPr>
          </a:p>
          <a:p>
            <a:pPr>
              <a:lnSpc>
                <a:spcPct val="100000"/>
              </a:lnSpc>
              <a:spcBef>
                <a:spcPts val="561"/>
              </a:spcBef>
            </a:pPr>
            <a:r>
              <a:rPr b="1" lang="el-GR" sz="2800" spc="-1" strike="noStrike">
                <a:solidFill>
                  <a:srgbClr val="ff0000"/>
                </a:solidFill>
                <a:uFill>
                  <a:solidFill>
                    <a:srgbClr val="ffffff"/>
                  </a:solidFill>
                </a:uFill>
                <a:latin typeface="Arial"/>
              </a:rPr>
              <a:t> </a:t>
            </a:r>
            <a:r>
              <a:rPr b="1" lang="el-GR" sz="2800" spc="-1" strike="noStrike">
                <a:solidFill>
                  <a:srgbClr val="ff0000"/>
                </a:solidFill>
                <a:uFill>
                  <a:solidFill>
                    <a:srgbClr val="ffffff"/>
                  </a:solidFill>
                </a:uFill>
                <a:latin typeface="Arial"/>
              </a:rPr>
              <a:t>δ) </a:t>
            </a:r>
            <a:r>
              <a:rPr b="1" lang="el-GR" sz="2800" spc="-1" strike="noStrike">
                <a:solidFill>
                  <a:srgbClr val="ffffff"/>
                </a:solidFill>
                <a:uFill>
                  <a:solidFill>
                    <a:srgbClr val="ffffff"/>
                  </a:solidFill>
                </a:uFill>
                <a:latin typeface="Arial"/>
              </a:rPr>
              <a:t>ΠΛΑΤΟΣ ΠΤΕΡΥΓΙΟΥ.</a:t>
            </a:r>
            <a:endParaRPr b="0" lang="el-GR" sz="2800" spc="-1" strike="noStrike">
              <a:solidFill>
                <a:srgbClr val="000000"/>
              </a:solidFill>
              <a:uFill>
                <a:solidFill>
                  <a:srgbClr val="ffffff"/>
                </a:solidFill>
              </a:uFill>
              <a:latin typeface="Arial"/>
            </a:endParaRPr>
          </a:p>
          <a:p>
            <a:pPr>
              <a:lnSpc>
                <a:spcPct val="100000"/>
              </a:lnSpc>
              <a:spcBef>
                <a:spcPts val="561"/>
              </a:spcBef>
            </a:pPr>
            <a:r>
              <a:rPr b="1" lang="el-GR" sz="2800" spc="-1" strike="noStrike">
                <a:solidFill>
                  <a:srgbClr val="ff0000"/>
                </a:solidFill>
                <a:uFill>
                  <a:solidFill>
                    <a:srgbClr val="ffffff"/>
                  </a:solidFill>
                </a:uFill>
                <a:latin typeface="Arial"/>
              </a:rPr>
              <a:t>  </a:t>
            </a:r>
            <a:r>
              <a:rPr b="1" lang="el-GR" sz="2800" spc="-1" strike="noStrike">
                <a:solidFill>
                  <a:srgbClr val="ff0000"/>
                </a:solidFill>
                <a:uFill>
                  <a:solidFill>
                    <a:srgbClr val="ffffff"/>
                  </a:solidFill>
                </a:uFill>
                <a:latin typeface="Arial"/>
              </a:rPr>
              <a:t>ε) </a:t>
            </a:r>
            <a:r>
              <a:rPr b="1" lang="el-GR" sz="2800" spc="-1" strike="noStrike">
                <a:solidFill>
                  <a:srgbClr val="ffffff"/>
                </a:solidFill>
                <a:uFill>
                  <a:solidFill>
                    <a:srgbClr val="ffffff"/>
                  </a:solidFill>
                </a:uFill>
                <a:latin typeface="Arial"/>
              </a:rPr>
              <a:t>ΜΗΚΟΣ (η ΥΨΟΣ) ΠΤΕΡΥΓΙΩΝ.</a:t>
            </a:r>
            <a:endParaRPr b="0" lang="el-GR" sz="2800" spc="-1" strike="noStrike">
              <a:solidFill>
                <a:srgbClr val="000000"/>
              </a:solidFill>
              <a:uFill>
                <a:solidFill>
                  <a:srgbClr val="ffffff"/>
                </a:solidFill>
              </a:uFill>
              <a:latin typeface="Arial"/>
            </a:endParaRPr>
          </a:p>
          <a:p>
            <a:pPr>
              <a:lnSpc>
                <a:spcPct val="100000"/>
              </a:lnSpc>
              <a:spcBef>
                <a:spcPts val="561"/>
              </a:spcBef>
            </a:pPr>
            <a:r>
              <a:rPr b="1" lang="el-GR" sz="2800" spc="-1" strike="noStrike">
                <a:solidFill>
                  <a:srgbClr val="ff0000"/>
                </a:solidFill>
                <a:uFill>
                  <a:solidFill>
                    <a:srgbClr val="ffffff"/>
                  </a:solidFill>
                </a:uFill>
                <a:latin typeface="Arial"/>
              </a:rPr>
              <a:t>στ) </a:t>
            </a:r>
            <a:r>
              <a:rPr b="1" lang="el-GR" sz="2800" spc="-1" strike="noStrike">
                <a:solidFill>
                  <a:srgbClr val="ffffff"/>
                </a:solidFill>
                <a:uFill>
                  <a:solidFill>
                    <a:srgbClr val="ffffff"/>
                  </a:solidFill>
                </a:uFill>
                <a:latin typeface="Arial"/>
              </a:rPr>
              <a:t>ΠΛΑΤΟΣ ΑΥΛΑΚΑΣ ΚΑΙ ΑΝΑΛΟΓΙΑ ΑΥΛΑΚΑΣ </a:t>
            </a:r>
            <a:endParaRPr b="0" lang="el-GR" sz="2800" spc="-1" strike="noStrike">
              <a:solidFill>
                <a:srgbClr val="000000"/>
              </a:solidFill>
              <a:uFill>
                <a:solidFill>
                  <a:srgbClr val="ffffff"/>
                </a:solidFill>
              </a:uFill>
              <a:latin typeface="Arial"/>
            </a:endParaRPr>
          </a:p>
          <a:p>
            <a:pPr>
              <a:lnSpc>
                <a:spcPct val="100000"/>
              </a:lnSpc>
              <a:spcBef>
                <a:spcPts val="561"/>
              </a:spcBef>
            </a:pPr>
            <a:r>
              <a:rPr b="1" lang="el-GR" sz="2800" spc="-1" strike="noStrike">
                <a:solidFill>
                  <a:srgbClr val="ffffff"/>
                </a:solidFill>
                <a:uFill>
                  <a:solidFill>
                    <a:srgbClr val="ffffff"/>
                  </a:solidFill>
                </a:uFill>
                <a:latin typeface="Arial"/>
              </a:rPr>
              <a:t>      </a:t>
            </a:r>
            <a:r>
              <a:rPr b="1" lang="el-GR" sz="2800" spc="-1" strike="noStrike">
                <a:solidFill>
                  <a:srgbClr val="ffffff"/>
                </a:solidFill>
                <a:uFill>
                  <a:solidFill>
                    <a:srgbClr val="ffffff"/>
                  </a:solidFill>
                </a:uFill>
                <a:latin typeface="Arial"/>
              </a:rPr>
              <a:t>ΠΡΟΣ ΒΗΜΑ.</a:t>
            </a:r>
            <a:br/>
            <a:br/>
            <a:endParaRPr b="0" lang="el-GR" sz="2800" spc="-1" strike="noStrike">
              <a:solidFill>
                <a:srgbClr val="000000"/>
              </a:solidFill>
              <a:uFill>
                <a:solidFill>
                  <a:srgbClr val="ffffff"/>
                </a:solidFill>
              </a:uFill>
              <a:latin typeface="Arial"/>
            </a:endParaRPr>
          </a:p>
          <a:p>
            <a:pPr algn="ctr">
              <a:lnSpc>
                <a:spcPct val="100000"/>
              </a:lnSpc>
              <a:spcBef>
                <a:spcPts val="360"/>
              </a:spcBef>
            </a:pPr>
            <a:br/>
            <a:endParaRPr b="0" lang="el-GR" sz="2800" spc="-1" strike="noStrike">
              <a:solidFill>
                <a:srgbClr val="000000"/>
              </a:solidFill>
              <a:uFill>
                <a:solidFill>
                  <a:srgbClr val="ffffff"/>
                </a:solidFill>
              </a:uFill>
              <a:latin typeface="Arial"/>
            </a:endParaRPr>
          </a:p>
        </p:txBody>
      </p:sp>
    </p:spTree>
  </p:cSld>
</p:sld>
</file>

<file path=ppt/slides/slide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6"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ΠΡΟΣΔΙΟΡΙΣΜΟΣ ΜΕΓΕΘΟΥΣ ΤΩΝ ΠΤΕΡΥΓΩΣΕΩΝ</a:t>
            </a:r>
            <a:br/>
            <a:r>
              <a:rPr b="1" lang="el-GR" sz="2200" spc="-1" strike="noStrike" u="sng" cap="all">
                <a:solidFill>
                  <a:srgbClr val="000000"/>
                </a:solidFill>
                <a:uFill>
                  <a:solidFill>
                    <a:srgbClr val="ffffff"/>
                  </a:solidFill>
                </a:uFill>
                <a:latin typeface="Arial"/>
              </a:rPr>
              <a:t>ΣΤΟΙΧΕΙΑ ΠΤΕΡΥΓΙΩΝ</a:t>
            </a:r>
            <a:br/>
            <a:endParaRPr b="0" lang="el-GR" sz="2200" spc="-1" strike="noStrike">
              <a:solidFill>
                <a:srgbClr val="ffffff"/>
              </a:solidFill>
              <a:uFill>
                <a:solidFill>
                  <a:srgbClr val="ffffff"/>
                </a:solidFill>
              </a:uFill>
              <a:latin typeface="Book Antiqua"/>
            </a:endParaRPr>
          </a:p>
        </p:txBody>
      </p:sp>
      <p:sp>
        <p:nvSpPr>
          <p:cNvPr id="357" name="TextShape 2"/>
          <p:cNvSpPr txBox="1"/>
          <p:nvPr/>
        </p:nvSpPr>
        <p:spPr>
          <a:xfrm>
            <a:off x="179640" y="1071720"/>
            <a:ext cx="8784720" cy="5571720"/>
          </a:xfrm>
          <a:prstGeom prst="rect">
            <a:avLst/>
          </a:prstGeom>
          <a:noFill/>
          <a:ln>
            <a:noFill/>
          </a:ln>
        </p:spPr>
        <p:txBody>
          <a:bodyPr lIns="90000" rIns="90000" tIns="45000" bIns="45000"/>
          <a:p>
            <a:pPr>
              <a:lnSpc>
                <a:spcPct val="100000"/>
              </a:lnSpc>
              <a:spcBef>
                <a:spcPts val="561"/>
              </a:spcBef>
            </a:pPr>
            <a:r>
              <a:rPr b="1" lang="el-GR" sz="2800" spc="-1" strike="noStrike">
                <a:solidFill>
                  <a:srgbClr val="ff0000"/>
                </a:solidFill>
                <a:uFill>
                  <a:solidFill>
                    <a:srgbClr val="ffffff"/>
                  </a:solidFill>
                </a:uFill>
                <a:latin typeface="Arial"/>
              </a:rPr>
              <a:t>α) </a:t>
            </a:r>
            <a:r>
              <a:rPr b="1" lang="el-GR" sz="2800" spc="-1" strike="noStrike" u="sng">
                <a:solidFill>
                  <a:srgbClr val="ffffff"/>
                </a:solidFill>
                <a:uFill>
                  <a:solidFill>
                    <a:srgbClr val="ffffff"/>
                  </a:solidFill>
                </a:uFill>
                <a:latin typeface="Arial"/>
              </a:rPr>
              <a:t>ΓΩΝΙΑ ΕΙΣΟΔΟΥ</a:t>
            </a:r>
            <a:r>
              <a:rPr b="1" lang="el-GR" sz="2800" spc="-1" strike="noStrike">
                <a:solidFill>
                  <a:srgbClr val="ffffff"/>
                </a:solidFill>
                <a:uFill>
                  <a:solidFill>
                    <a:srgbClr val="ffffff"/>
                  </a:solidFill>
                </a:uFill>
                <a:latin typeface="Arial"/>
              </a:rPr>
              <a:t> </a:t>
            </a:r>
            <a:r>
              <a:rPr b="1" lang="el-GR" sz="2800" spc="-1" strike="noStrike" u="sng">
                <a:solidFill>
                  <a:srgbClr val="ff0000"/>
                </a:solidFill>
                <a:uFill>
                  <a:solidFill>
                    <a:srgbClr val="ffffff"/>
                  </a:solidFill>
                </a:uFill>
                <a:latin typeface="Arial"/>
              </a:rPr>
              <a:t>β</a:t>
            </a:r>
            <a:r>
              <a:rPr b="1" lang="el-GR" sz="1600" spc="-1" strike="noStrike" u="sng">
                <a:solidFill>
                  <a:srgbClr val="ff0000"/>
                </a:solidFill>
                <a:uFill>
                  <a:solidFill>
                    <a:srgbClr val="ffffff"/>
                  </a:solidFill>
                </a:uFill>
                <a:latin typeface="Arial"/>
              </a:rPr>
              <a:t>1</a:t>
            </a:r>
            <a:r>
              <a:rPr b="1" lang="el-GR" sz="2800" spc="-1" strike="noStrike">
                <a:solidFill>
                  <a:srgbClr val="ff0000"/>
                </a:solidFill>
                <a:uFill>
                  <a:solidFill>
                    <a:srgbClr val="ffffff"/>
                  </a:solidFill>
                </a:uFill>
                <a:latin typeface="Arial"/>
              </a:rPr>
              <a:t> </a:t>
            </a:r>
            <a:r>
              <a:rPr b="1" lang="el-GR" sz="2800" spc="-1" strike="noStrike" u="sng">
                <a:solidFill>
                  <a:srgbClr val="ffffff"/>
                </a:solidFill>
                <a:uFill>
                  <a:solidFill>
                    <a:srgbClr val="ffffff"/>
                  </a:solidFill>
                </a:uFill>
                <a:latin typeface="Arial"/>
              </a:rPr>
              <a:t>(ΕΙΣΡΟΗΣ) </a:t>
            </a:r>
            <a:endParaRPr b="0" lang="el-GR" sz="2800" spc="-1" strike="noStrike">
              <a:solidFill>
                <a:srgbClr val="000000"/>
              </a:solidFill>
              <a:uFill>
                <a:solidFill>
                  <a:srgbClr val="ffffff"/>
                </a:solidFill>
              </a:uFill>
              <a:latin typeface="Arial"/>
            </a:endParaRPr>
          </a:p>
          <a:p>
            <a:pPr>
              <a:lnSpc>
                <a:spcPct val="100000"/>
              </a:lnSpc>
              <a:spcBef>
                <a:spcPts val="561"/>
              </a:spcBef>
            </a:pPr>
            <a:endParaRPr b="0" lang="el-GR" sz="2800" spc="-1" strike="noStrike">
              <a:solidFill>
                <a:srgbClr val="000000"/>
              </a:solidFill>
              <a:uFill>
                <a:solidFill>
                  <a:srgbClr val="ffffff"/>
                </a:solidFill>
              </a:uFill>
              <a:latin typeface="Arial"/>
            </a:endParaRPr>
          </a:p>
          <a:p>
            <a:pPr>
              <a:lnSpc>
                <a:spcPct val="100000"/>
              </a:lnSpc>
              <a:spcBef>
                <a:spcPts val="561"/>
              </a:spcBef>
            </a:pPr>
            <a:r>
              <a:rPr b="1" lang="el-GR" sz="2800" spc="-1" strike="noStrike">
                <a:solidFill>
                  <a:srgbClr val="ffffff"/>
                </a:solidFill>
                <a:uFill>
                  <a:solidFill>
                    <a:srgbClr val="ffffff"/>
                  </a:solidFill>
                </a:uFill>
                <a:latin typeface="Arial"/>
              </a:rPr>
              <a:t>ΕΙΝΑΙ Η ΓΩΝΙΑ ΠΟΥ ΑΝΤΙΣΤΟΙΧΕΙ ΣΤΟ ΚΥΡΤΟ ΜΕΡΟΣ ΤΟΥ ΠΤΕΡΥΓΙΟΥ. </a:t>
            </a:r>
            <a:endParaRPr b="0" lang="el-GR" sz="2800" spc="-1" strike="noStrike">
              <a:solidFill>
                <a:srgbClr val="000000"/>
              </a:solidFill>
              <a:uFill>
                <a:solidFill>
                  <a:srgbClr val="ffffff"/>
                </a:solidFill>
              </a:uFill>
              <a:latin typeface="Arial"/>
            </a:endParaRPr>
          </a:p>
          <a:p>
            <a:pPr>
              <a:lnSpc>
                <a:spcPct val="100000"/>
              </a:lnSpc>
              <a:spcBef>
                <a:spcPts val="561"/>
              </a:spcBef>
            </a:pPr>
            <a:r>
              <a:rPr b="1" lang="el-GR" sz="2800" spc="-1" strike="noStrike">
                <a:solidFill>
                  <a:srgbClr val="ffffff"/>
                </a:solidFill>
                <a:uFill>
                  <a:solidFill>
                    <a:srgbClr val="ffffff"/>
                  </a:solidFill>
                </a:uFill>
                <a:latin typeface="Arial"/>
              </a:rPr>
              <a:t>Η ΓΩΝΙΑ ΑΥΤΗ ΠΡΕΠΕΙ ΝΑ ΕΙΝΑΙ ΤΕΤΟΙΑ, ΩΣΤΕ Ο ΕΙΣΕΡΧΟΜΕΝΟΣ ΣΤΟ</a:t>
            </a:r>
            <a:r>
              <a:rPr b="1" i="1" lang="el-GR" sz="2800" spc="-1" strike="noStrike">
                <a:solidFill>
                  <a:srgbClr val="ffffff"/>
                </a:solidFill>
                <a:uFill>
                  <a:solidFill>
                    <a:srgbClr val="ffffff"/>
                  </a:solidFill>
                </a:uFill>
                <a:latin typeface="Arial"/>
              </a:rPr>
              <a:t> </a:t>
            </a:r>
            <a:r>
              <a:rPr b="1" i="1" lang="el-GR" sz="2800" spc="-1" strike="noStrike">
                <a:solidFill>
                  <a:srgbClr val="ff0000"/>
                </a:solidFill>
                <a:uFill>
                  <a:solidFill>
                    <a:srgbClr val="ffffff"/>
                  </a:solidFill>
                </a:uFill>
                <a:latin typeface="Arial"/>
              </a:rPr>
              <a:t>ΚΙΝΟΥΜΕΝΟ</a:t>
            </a:r>
            <a:r>
              <a:rPr b="1" lang="el-GR" sz="2800" spc="-1" strike="noStrike">
                <a:solidFill>
                  <a:srgbClr val="ffffff"/>
                </a:solidFill>
                <a:uFill>
                  <a:solidFill>
                    <a:srgbClr val="ffffff"/>
                  </a:solidFill>
                </a:uFill>
                <a:latin typeface="Arial"/>
              </a:rPr>
              <a:t> ΠΤΕΡΥΓΙΟ ΑΤΜΟΣ</a:t>
            </a:r>
            <a:r>
              <a:rPr b="1" i="1" lang="el-GR" sz="2800" spc="-1" strike="noStrike">
                <a:solidFill>
                  <a:srgbClr val="ffffff"/>
                </a:solidFill>
                <a:uFill>
                  <a:solidFill>
                    <a:srgbClr val="ffffff"/>
                  </a:solidFill>
                </a:uFill>
                <a:latin typeface="Arial"/>
              </a:rPr>
              <a:t> </a:t>
            </a:r>
            <a:r>
              <a:rPr b="1" i="1" lang="el-GR" sz="2800" spc="-1" strike="noStrike">
                <a:solidFill>
                  <a:srgbClr val="ff0000"/>
                </a:solidFill>
                <a:uFill>
                  <a:solidFill>
                    <a:srgbClr val="ffffff"/>
                  </a:solidFill>
                </a:uFill>
                <a:latin typeface="Arial"/>
              </a:rPr>
              <a:t>ΝΑ ΜΕΝΕΙ</a:t>
            </a:r>
            <a:r>
              <a:rPr b="1" lang="el-GR" sz="2800" spc="-1" strike="noStrike">
                <a:solidFill>
                  <a:srgbClr val="ff0000"/>
                </a:solidFill>
                <a:uFill>
                  <a:solidFill>
                    <a:srgbClr val="ffffff"/>
                  </a:solidFill>
                </a:uFill>
                <a:latin typeface="Arial"/>
              </a:rPr>
              <a:t> </a:t>
            </a:r>
            <a:r>
              <a:rPr b="1" lang="el-GR" sz="2800" spc="-1" strike="noStrike">
                <a:solidFill>
                  <a:srgbClr val="ffffff"/>
                </a:solidFill>
                <a:uFill>
                  <a:solidFill>
                    <a:srgbClr val="ffffff"/>
                  </a:solidFill>
                </a:uFill>
                <a:latin typeface="Arial"/>
              </a:rPr>
              <a:t>ΣΤΑ ΠΤΕΡΥΓΙΑ, ΑΛΛΑ ΝΑ ΑΚΟΛΟΥΘΕΙ ΚΑΤΑ ΤΟ ΔΥΝΑΤΟ ΕΦΑΠΤΟΜΕΝΗ ΠΡΟΣ ΤΙΣ ΠΛΕΥΡΕΣ ΠΟΡΕΙΑ. ΕΤΣΙ ΑΠΟΦΕΥΓΕΤΑΙ Η ΑΠΩΛΕΙΑ ΕΡΓΟΥ ΛΟΓΩ ΚΡΟΥΣΕΩΝ.</a:t>
            </a:r>
            <a:endParaRPr b="0" lang="el-GR" sz="2800" spc="-1" strike="noStrike">
              <a:solidFill>
                <a:srgbClr val="000000"/>
              </a:solidFill>
              <a:uFill>
                <a:solidFill>
                  <a:srgbClr val="ffffff"/>
                </a:solidFill>
              </a:uFill>
              <a:latin typeface="Arial"/>
            </a:endParaRPr>
          </a:p>
          <a:p>
            <a:pPr>
              <a:lnSpc>
                <a:spcPct val="100000"/>
              </a:lnSpc>
              <a:spcBef>
                <a:spcPts val="561"/>
              </a:spcBef>
            </a:pPr>
            <a:br/>
            <a:br/>
            <a:endParaRPr b="0" lang="el-GR" sz="2800" spc="-1" strike="noStrike">
              <a:solidFill>
                <a:srgbClr val="000000"/>
              </a:solidFill>
              <a:uFill>
                <a:solidFill>
                  <a:srgbClr val="ffffff"/>
                </a:solidFill>
              </a:uFill>
              <a:latin typeface="Arial"/>
            </a:endParaRPr>
          </a:p>
          <a:p>
            <a:pPr algn="ctr">
              <a:lnSpc>
                <a:spcPct val="100000"/>
              </a:lnSpc>
              <a:spcBef>
                <a:spcPts val="360"/>
              </a:spcBef>
            </a:pPr>
            <a:br/>
            <a:endParaRPr b="0" lang="el-GR" sz="2800" spc="-1" strike="noStrike">
              <a:solidFill>
                <a:srgbClr val="000000"/>
              </a:solidFill>
              <a:uFill>
                <a:solidFill>
                  <a:srgbClr val="ffffff"/>
                </a:solidFill>
              </a:uFill>
              <a:latin typeface="Arial"/>
            </a:endParaRPr>
          </a:p>
        </p:txBody>
      </p:sp>
    </p:spTree>
  </p:cSld>
</p:sld>
</file>

<file path=ppt/slides/slide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8"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ΠΡΟΣΔΙΟΡΙΣΜΟΣ ΜΕΓΕΘΟΥΣ ΤΩΝ ΠΤΕΡΥΓΩΣΕΩΝ</a:t>
            </a:r>
            <a:br/>
            <a:r>
              <a:rPr b="1" lang="el-GR" sz="2200" spc="-1" strike="noStrike" u="sng" cap="all">
                <a:solidFill>
                  <a:srgbClr val="000000"/>
                </a:solidFill>
                <a:uFill>
                  <a:solidFill>
                    <a:srgbClr val="ffffff"/>
                  </a:solidFill>
                </a:uFill>
                <a:latin typeface="Arial"/>
              </a:rPr>
              <a:t>ΣΤΟΙΧΕΙΑ ΠΤΕΡΥΓΙΩΝ</a:t>
            </a:r>
            <a:br/>
            <a:endParaRPr b="0" lang="el-GR" sz="2200" spc="-1" strike="noStrike">
              <a:solidFill>
                <a:srgbClr val="ffffff"/>
              </a:solidFill>
              <a:uFill>
                <a:solidFill>
                  <a:srgbClr val="ffffff"/>
                </a:solidFill>
              </a:uFill>
              <a:latin typeface="Book Antiqua"/>
            </a:endParaRPr>
          </a:p>
        </p:txBody>
      </p:sp>
      <p:sp>
        <p:nvSpPr>
          <p:cNvPr id="359" name="TextShape 2"/>
          <p:cNvSpPr txBox="1"/>
          <p:nvPr/>
        </p:nvSpPr>
        <p:spPr>
          <a:xfrm>
            <a:off x="179640" y="1071720"/>
            <a:ext cx="8784720" cy="556920"/>
          </a:xfrm>
          <a:prstGeom prst="rect">
            <a:avLst/>
          </a:prstGeom>
          <a:noFill/>
          <a:ln>
            <a:noFill/>
          </a:ln>
        </p:spPr>
        <p:txBody>
          <a:bodyPr lIns="90000" rIns="90000" tIns="45000" bIns="45000"/>
          <a:p>
            <a:pPr>
              <a:lnSpc>
                <a:spcPct val="100000"/>
              </a:lnSpc>
              <a:spcBef>
                <a:spcPts val="561"/>
              </a:spcBef>
            </a:pPr>
            <a:r>
              <a:rPr b="1" lang="el-GR" sz="2800" spc="-1" strike="noStrike">
                <a:solidFill>
                  <a:srgbClr val="ff0000"/>
                </a:solidFill>
                <a:uFill>
                  <a:solidFill>
                    <a:srgbClr val="ffffff"/>
                  </a:solidFill>
                </a:uFill>
                <a:latin typeface="Arial"/>
              </a:rPr>
              <a:t>α) </a:t>
            </a:r>
            <a:r>
              <a:rPr b="1" lang="el-GR" sz="2800" spc="-1" strike="noStrike" u="sng">
                <a:solidFill>
                  <a:srgbClr val="ffffff"/>
                </a:solidFill>
                <a:uFill>
                  <a:solidFill>
                    <a:srgbClr val="ffffff"/>
                  </a:solidFill>
                </a:uFill>
                <a:latin typeface="Arial"/>
              </a:rPr>
              <a:t>ΓΩΝΙΑ ΕΙΣΟΔΟΥ</a:t>
            </a:r>
            <a:r>
              <a:rPr b="1" lang="el-GR" sz="2800" spc="-1" strike="noStrike">
                <a:solidFill>
                  <a:srgbClr val="ffffff"/>
                </a:solidFill>
                <a:uFill>
                  <a:solidFill>
                    <a:srgbClr val="ffffff"/>
                  </a:solidFill>
                </a:uFill>
                <a:latin typeface="Arial"/>
              </a:rPr>
              <a:t> </a:t>
            </a:r>
            <a:r>
              <a:rPr b="1" lang="el-GR" sz="2800" spc="-1" strike="noStrike" u="sng">
                <a:solidFill>
                  <a:srgbClr val="ff0000"/>
                </a:solidFill>
                <a:uFill>
                  <a:solidFill>
                    <a:srgbClr val="ffffff"/>
                  </a:solidFill>
                </a:uFill>
                <a:latin typeface="Arial"/>
              </a:rPr>
              <a:t>β</a:t>
            </a:r>
            <a:r>
              <a:rPr b="1" lang="el-GR" sz="1600" spc="-1" strike="noStrike" u="sng">
                <a:solidFill>
                  <a:srgbClr val="ff0000"/>
                </a:solidFill>
                <a:uFill>
                  <a:solidFill>
                    <a:srgbClr val="ffffff"/>
                  </a:solidFill>
                </a:uFill>
                <a:latin typeface="Arial"/>
              </a:rPr>
              <a:t>1</a:t>
            </a:r>
            <a:r>
              <a:rPr b="1" lang="el-GR" sz="2800" spc="-1" strike="noStrike">
                <a:solidFill>
                  <a:srgbClr val="ff0000"/>
                </a:solidFill>
                <a:uFill>
                  <a:solidFill>
                    <a:srgbClr val="ffffff"/>
                  </a:solidFill>
                </a:uFill>
                <a:latin typeface="Arial"/>
              </a:rPr>
              <a:t> </a:t>
            </a:r>
            <a:r>
              <a:rPr b="1" lang="el-GR" sz="2800" spc="-1" strike="noStrike" u="sng">
                <a:solidFill>
                  <a:srgbClr val="ffffff"/>
                </a:solidFill>
                <a:uFill>
                  <a:solidFill>
                    <a:srgbClr val="ffffff"/>
                  </a:solidFill>
                </a:uFill>
                <a:latin typeface="Arial"/>
              </a:rPr>
              <a:t>(ΕΙΣΡΟΗΣ)</a:t>
            </a:r>
            <a:r>
              <a:rPr b="1" lang="el-GR" sz="2000" spc="-1" strike="noStrike" u="sng">
                <a:solidFill>
                  <a:srgbClr val="ffffff"/>
                </a:solidFill>
                <a:uFill>
                  <a:solidFill>
                    <a:srgbClr val="ffffff"/>
                  </a:solidFill>
                </a:uFill>
                <a:latin typeface="Arial"/>
              </a:rPr>
              <a:t> </a:t>
            </a:r>
            <a:endParaRPr b="0" lang="el-GR" sz="2000" spc="-1" strike="noStrike">
              <a:solidFill>
                <a:srgbClr val="000000"/>
              </a:solidFill>
              <a:uFill>
                <a:solidFill>
                  <a:srgbClr val="ffffff"/>
                </a:solidFill>
              </a:uFill>
              <a:latin typeface="Arial"/>
            </a:endParaRPr>
          </a:p>
          <a:p>
            <a:pPr>
              <a:lnSpc>
                <a:spcPct val="100000"/>
              </a:lnSpc>
              <a:spcBef>
                <a:spcPts val="561"/>
              </a:spcBef>
            </a:pPr>
            <a:endParaRPr b="0" lang="el-GR" sz="2000" spc="-1" strike="noStrike">
              <a:solidFill>
                <a:srgbClr val="000000"/>
              </a:solidFill>
              <a:uFill>
                <a:solidFill>
                  <a:srgbClr val="ffffff"/>
                </a:solidFill>
              </a:uFill>
              <a:latin typeface="Arial"/>
            </a:endParaRPr>
          </a:p>
          <a:p>
            <a:pPr>
              <a:lnSpc>
                <a:spcPct val="100000"/>
              </a:lnSpc>
              <a:spcBef>
                <a:spcPts val="561"/>
              </a:spcBef>
            </a:pPr>
            <a:br/>
            <a:br/>
            <a:endParaRPr b="0" lang="el-GR" sz="2000" spc="-1" strike="noStrike">
              <a:solidFill>
                <a:srgbClr val="000000"/>
              </a:solidFill>
              <a:uFill>
                <a:solidFill>
                  <a:srgbClr val="ffffff"/>
                </a:solidFill>
              </a:uFill>
              <a:latin typeface="Arial"/>
            </a:endParaRPr>
          </a:p>
          <a:p>
            <a:pPr algn="ctr">
              <a:lnSpc>
                <a:spcPct val="100000"/>
              </a:lnSpc>
              <a:spcBef>
                <a:spcPts val="360"/>
              </a:spcBef>
            </a:pPr>
            <a:br/>
            <a:endParaRPr b="0" lang="el-GR" sz="2000" spc="-1" strike="noStrike">
              <a:solidFill>
                <a:srgbClr val="000000"/>
              </a:solidFill>
              <a:uFill>
                <a:solidFill>
                  <a:srgbClr val="ffffff"/>
                </a:solidFill>
              </a:uFill>
              <a:latin typeface="Arial"/>
            </a:endParaRPr>
          </a:p>
        </p:txBody>
      </p:sp>
      <p:pic>
        <p:nvPicPr>
          <p:cNvPr id="360" name="Picture 2" descr=""/>
          <p:cNvPicPr/>
          <p:nvPr/>
        </p:nvPicPr>
        <p:blipFill>
          <a:blip r:embed="rId1"/>
          <a:stretch/>
        </p:blipFill>
        <p:spPr>
          <a:xfrm>
            <a:off x="2123640" y="2133000"/>
            <a:ext cx="5019480" cy="4485960"/>
          </a:xfrm>
          <a:prstGeom prst="rect">
            <a:avLst/>
          </a:prstGeom>
          <a:ln>
            <a:noFill/>
          </a:ln>
        </p:spPr>
      </p:pic>
      <p:sp>
        <p:nvSpPr>
          <p:cNvPr id="361" name="CustomShape 3"/>
          <p:cNvSpPr/>
          <p:nvPr/>
        </p:nvSpPr>
        <p:spPr>
          <a:xfrm>
            <a:off x="2627640" y="6093360"/>
            <a:ext cx="2448000" cy="364680"/>
          </a:xfrm>
          <a:prstGeom prst="rect">
            <a:avLst/>
          </a:prstGeom>
          <a:solidFill>
            <a:srgbClr val="ffff00"/>
          </a:solidFill>
          <a:ln>
            <a:noFill/>
          </a:ln>
        </p:spPr>
        <p:style>
          <a:lnRef idx="0"/>
          <a:fillRef idx="0"/>
          <a:effectRef idx="0"/>
          <a:fontRef idx="minor"/>
        </p:style>
        <p:txBody>
          <a:bodyPr lIns="90000" rIns="90000" tIns="45000" bIns="45000"/>
          <a:p>
            <a:pPr>
              <a:lnSpc>
                <a:spcPct val="100000"/>
              </a:lnSpc>
            </a:pPr>
            <a:r>
              <a:rPr b="1" lang="el-GR" sz="1800" spc="-1" strike="noStrike">
                <a:solidFill>
                  <a:srgbClr val="ff0000"/>
                </a:solidFill>
                <a:uFill>
                  <a:solidFill>
                    <a:srgbClr val="ffffff"/>
                  </a:solidFill>
                </a:uFill>
                <a:latin typeface="Arial"/>
              </a:rPr>
              <a:t>ΠΤΕΡΥΓΙΑ ΔΡΑΣΕΩΣ</a:t>
            </a:r>
            <a:endParaRPr b="0" lang="el-GR" sz="1800" spc="-1" strike="noStrike">
              <a:solidFill>
                <a:srgbClr val="000000"/>
              </a:solidFill>
              <a:uFill>
                <a:solidFill>
                  <a:srgbClr val="ffffff"/>
                </a:solidFill>
              </a:uFill>
              <a:latin typeface="Arial"/>
            </a:endParaRPr>
          </a:p>
        </p:txBody>
      </p:sp>
      <p:sp>
        <p:nvSpPr>
          <p:cNvPr id="362" name="CustomShape 4"/>
          <p:cNvSpPr/>
          <p:nvPr/>
        </p:nvSpPr>
        <p:spPr>
          <a:xfrm rot="19283400">
            <a:off x="3176280" y="2960280"/>
            <a:ext cx="978120" cy="484200"/>
          </a:xfrm>
          <a:prstGeom prst="rightArrow">
            <a:avLst>
              <a:gd name="adj1" fmla="val 50000"/>
              <a:gd name="adj2" fmla="val 50000"/>
            </a:avLst>
          </a:prstGeom>
          <a:solidFill>
            <a:srgbClr val="ff0000"/>
          </a:solidFill>
          <a:ln>
            <a:round/>
          </a:ln>
        </p:spPr>
        <p:style>
          <a:lnRef idx="2">
            <a:schemeClr val="accent1">
              <a:shade val="50000"/>
            </a:schemeClr>
          </a:lnRef>
          <a:fillRef idx="1">
            <a:schemeClr val="accent1"/>
          </a:fillRef>
          <a:effectRef idx="0">
            <a:schemeClr val="accent1"/>
          </a:effectRef>
          <a:fontRef idx="minor"/>
        </p:style>
      </p:sp>
    </p:spTree>
  </p:cSld>
</p:sld>
</file>

<file path=ppt/slides/slide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3"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ΠΡΟΣΔΙΟΡΙΣΜΟΣ ΜΕΓΕΘΟΥΣ ΤΩΝ ΠΤΕΡΥΓΩΣΕΩΝ</a:t>
            </a:r>
            <a:br/>
            <a:r>
              <a:rPr b="1" lang="el-GR" sz="2200" spc="-1" strike="noStrike" u="sng" cap="all">
                <a:solidFill>
                  <a:srgbClr val="000000"/>
                </a:solidFill>
                <a:uFill>
                  <a:solidFill>
                    <a:srgbClr val="ffffff"/>
                  </a:solidFill>
                </a:uFill>
                <a:latin typeface="Arial"/>
              </a:rPr>
              <a:t>ΣΤΟΙΧΕΙΑ ΠΤΕΡΥΓΙΩΝ</a:t>
            </a:r>
            <a:br/>
            <a:endParaRPr b="0" lang="el-GR" sz="2200" spc="-1" strike="noStrike">
              <a:solidFill>
                <a:srgbClr val="ffffff"/>
              </a:solidFill>
              <a:uFill>
                <a:solidFill>
                  <a:srgbClr val="ffffff"/>
                </a:solidFill>
              </a:uFill>
              <a:latin typeface="Book Antiqua"/>
            </a:endParaRPr>
          </a:p>
        </p:txBody>
      </p:sp>
      <p:sp>
        <p:nvSpPr>
          <p:cNvPr id="364" name="TextShape 2"/>
          <p:cNvSpPr txBox="1"/>
          <p:nvPr/>
        </p:nvSpPr>
        <p:spPr>
          <a:xfrm>
            <a:off x="179640" y="1071720"/>
            <a:ext cx="8784720" cy="628920"/>
          </a:xfrm>
          <a:prstGeom prst="rect">
            <a:avLst/>
          </a:prstGeom>
          <a:noFill/>
          <a:ln>
            <a:noFill/>
          </a:ln>
        </p:spPr>
        <p:txBody>
          <a:bodyPr lIns="90000" rIns="90000" tIns="45000" bIns="45000"/>
          <a:p>
            <a:pPr>
              <a:lnSpc>
                <a:spcPct val="100000"/>
              </a:lnSpc>
              <a:spcBef>
                <a:spcPts val="561"/>
              </a:spcBef>
            </a:pPr>
            <a:r>
              <a:rPr b="1" lang="el-GR" sz="2800" spc="-1" strike="noStrike">
                <a:solidFill>
                  <a:srgbClr val="ff0000"/>
                </a:solidFill>
                <a:uFill>
                  <a:solidFill>
                    <a:srgbClr val="ffffff"/>
                  </a:solidFill>
                </a:uFill>
                <a:latin typeface="Arial"/>
              </a:rPr>
              <a:t>α) </a:t>
            </a:r>
            <a:r>
              <a:rPr b="1" lang="el-GR" sz="2800" spc="-1" strike="noStrike" u="sng">
                <a:solidFill>
                  <a:srgbClr val="ffffff"/>
                </a:solidFill>
                <a:uFill>
                  <a:solidFill>
                    <a:srgbClr val="ffffff"/>
                  </a:solidFill>
                </a:uFill>
                <a:latin typeface="Arial"/>
              </a:rPr>
              <a:t>ΓΩΝΙΑ ΕΙΣΟΔΟΥ</a:t>
            </a:r>
            <a:r>
              <a:rPr b="1" lang="el-GR" sz="2800" spc="-1" strike="noStrike">
                <a:solidFill>
                  <a:srgbClr val="ffffff"/>
                </a:solidFill>
                <a:uFill>
                  <a:solidFill>
                    <a:srgbClr val="ffffff"/>
                  </a:solidFill>
                </a:uFill>
                <a:latin typeface="Arial"/>
              </a:rPr>
              <a:t> </a:t>
            </a:r>
            <a:r>
              <a:rPr b="1" lang="el-GR" sz="2800" spc="-1" strike="noStrike" u="sng">
                <a:solidFill>
                  <a:srgbClr val="ff0000"/>
                </a:solidFill>
                <a:uFill>
                  <a:solidFill>
                    <a:srgbClr val="ffffff"/>
                  </a:solidFill>
                </a:uFill>
                <a:latin typeface="Arial"/>
              </a:rPr>
              <a:t>β</a:t>
            </a:r>
            <a:r>
              <a:rPr b="1" lang="el-GR" sz="1600" spc="-1" strike="noStrike" u="sng">
                <a:solidFill>
                  <a:srgbClr val="ff0000"/>
                </a:solidFill>
                <a:uFill>
                  <a:solidFill>
                    <a:srgbClr val="ffffff"/>
                  </a:solidFill>
                </a:uFill>
                <a:latin typeface="Arial"/>
              </a:rPr>
              <a:t>1</a:t>
            </a:r>
            <a:r>
              <a:rPr b="1" lang="el-GR" sz="2800" spc="-1" strike="noStrike">
                <a:solidFill>
                  <a:srgbClr val="ff0000"/>
                </a:solidFill>
                <a:uFill>
                  <a:solidFill>
                    <a:srgbClr val="ffffff"/>
                  </a:solidFill>
                </a:uFill>
                <a:latin typeface="Arial"/>
              </a:rPr>
              <a:t> </a:t>
            </a:r>
            <a:r>
              <a:rPr b="1" lang="el-GR" sz="2800" spc="-1" strike="noStrike" u="sng">
                <a:solidFill>
                  <a:srgbClr val="ffffff"/>
                </a:solidFill>
                <a:uFill>
                  <a:solidFill>
                    <a:srgbClr val="ffffff"/>
                  </a:solidFill>
                </a:uFill>
                <a:latin typeface="Arial"/>
              </a:rPr>
              <a:t>(ΕΙΣΡΟΗΣ) </a:t>
            </a:r>
            <a:endParaRPr b="0" lang="el-GR" sz="2800" spc="-1" strike="noStrike">
              <a:solidFill>
                <a:srgbClr val="000000"/>
              </a:solidFill>
              <a:uFill>
                <a:solidFill>
                  <a:srgbClr val="ffffff"/>
                </a:solidFill>
              </a:uFill>
              <a:latin typeface="Arial"/>
            </a:endParaRPr>
          </a:p>
          <a:p>
            <a:pPr>
              <a:lnSpc>
                <a:spcPct val="100000"/>
              </a:lnSpc>
              <a:spcBef>
                <a:spcPts val="561"/>
              </a:spcBef>
            </a:pPr>
            <a:endParaRPr b="0" lang="el-GR" sz="2800" spc="-1" strike="noStrike">
              <a:solidFill>
                <a:srgbClr val="000000"/>
              </a:solidFill>
              <a:uFill>
                <a:solidFill>
                  <a:srgbClr val="ffffff"/>
                </a:solidFill>
              </a:uFill>
              <a:latin typeface="Arial"/>
            </a:endParaRPr>
          </a:p>
          <a:p>
            <a:pPr>
              <a:lnSpc>
                <a:spcPct val="100000"/>
              </a:lnSpc>
              <a:spcBef>
                <a:spcPts val="561"/>
              </a:spcBef>
            </a:pPr>
            <a:br/>
            <a:br/>
            <a:endParaRPr b="0" lang="el-GR" sz="2800" spc="-1" strike="noStrike">
              <a:solidFill>
                <a:srgbClr val="000000"/>
              </a:solidFill>
              <a:uFill>
                <a:solidFill>
                  <a:srgbClr val="ffffff"/>
                </a:solidFill>
              </a:uFill>
              <a:latin typeface="Arial"/>
            </a:endParaRPr>
          </a:p>
          <a:p>
            <a:pPr algn="ctr">
              <a:lnSpc>
                <a:spcPct val="100000"/>
              </a:lnSpc>
              <a:spcBef>
                <a:spcPts val="360"/>
              </a:spcBef>
            </a:pPr>
            <a:br/>
            <a:endParaRPr b="0" lang="el-GR" sz="2800" spc="-1" strike="noStrike">
              <a:solidFill>
                <a:srgbClr val="000000"/>
              </a:solidFill>
              <a:uFill>
                <a:solidFill>
                  <a:srgbClr val="ffffff"/>
                </a:solidFill>
              </a:uFill>
              <a:latin typeface="Arial"/>
            </a:endParaRPr>
          </a:p>
        </p:txBody>
      </p:sp>
      <p:pic>
        <p:nvPicPr>
          <p:cNvPr id="365" name="Picture 2" descr=""/>
          <p:cNvPicPr/>
          <p:nvPr/>
        </p:nvPicPr>
        <p:blipFill>
          <a:blip r:embed="rId1"/>
          <a:stretch/>
        </p:blipFill>
        <p:spPr>
          <a:xfrm>
            <a:off x="683640" y="1772640"/>
            <a:ext cx="7776360" cy="4752000"/>
          </a:xfrm>
          <a:prstGeom prst="rect">
            <a:avLst/>
          </a:prstGeom>
          <a:ln>
            <a:noFill/>
          </a:ln>
        </p:spPr>
      </p:pic>
      <p:sp>
        <p:nvSpPr>
          <p:cNvPr id="366" name="CustomShape 3"/>
          <p:cNvSpPr/>
          <p:nvPr/>
        </p:nvSpPr>
        <p:spPr>
          <a:xfrm>
            <a:off x="4428000" y="1917000"/>
            <a:ext cx="978120" cy="484200"/>
          </a:xfrm>
          <a:prstGeom prst="rightArrow">
            <a:avLst>
              <a:gd name="adj1" fmla="val 50000"/>
              <a:gd name="adj2" fmla="val 50000"/>
            </a:avLst>
          </a:prstGeom>
          <a:solidFill>
            <a:srgbClr val="ff0000"/>
          </a:solidFill>
          <a:ln>
            <a:round/>
          </a:ln>
        </p:spPr>
        <p:style>
          <a:lnRef idx="2">
            <a:schemeClr val="accent1">
              <a:shade val="50000"/>
            </a:schemeClr>
          </a:lnRef>
          <a:fillRef idx="1">
            <a:schemeClr val="accent1"/>
          </a:fillRef>
          <a:effectRef idx="0">
            <a:schemeClr val="accent1"/>
          </a:effectRef>
          <a:fontRef idx="minor"/>
        </p:style>
      </p:sp>
      <p:sp>
        <p:nvSpPr>
          <p:cNvPr id="367" name="CustomShape 4"/>
          <p:cNvSpPr/>
          <p:nvPr/>
        </p:nvSpPr>
        <p:spPr>
          <a:xfrm>
            <a:off x="4658760" y="5949360"/>
            <a:ext cx="3352680" cy="364680"/>
          </a:xfrm>
          <a:prstGeom prst="rect">
            <a:avLst/>
          </a:prstGeom>
          <a:solidFill>
            <a:srgbClr val="ffff00"/>
          </a:solidFill>
          <a:ln>
            <a:noFill/>
          </a:ln>
        </p:spPr>
        <p:style>
          <a:lnRef idx="0"/>
          <a:fillRef idx="0"/>
          <a:effectRef idx="0"/>
          <a:fontRef idx="minor"/>
        </p:style>
        <p:txBody>
          <a:bodyPr wrap="none" lIns="90000" rIns="90000" tIns="45000" bIns="45000"/>
          <a:p>
            <a:pPr>
              <a:lnSpc>
                <a:spcPct val="100000"/>
              </a:lnSpc>
            </a:pPr>
            <a:r>
              <a:rPr b="1" lang="el-GR" sz="1800" spc="-1" strike="noStrike">
                <a:solidFill>
                  <a:srgbClr val="ff0000"/>
                </a:solidFill>
                <a:uFill>
                  <a:solidFill>
                    <a:srgbClr val="ffffff"/>
                  </a:solidFill>
                </a:uFill>
                <a:latin typeface="Arial"/>
              </a:rPr>
              <a:t>ΣΤΡΟΒΙΛΟΥΣ ΑΝΤΙΔΡΑΣΕΩΣ </a:t>
            </a:r>
            <a:endParaRPr b="0" lang="el-GR" sz="1800" spc="-1" strike="noStrike">
              <a:solidFill>
                <a:srgbClr val="000000"/>
              </a:solidFill>
              <a:uFill>
                <a:solidFill>
                  <a:srgbClr val="ffffff"/>
                </a:solidFill>
              </a:uFill>
              <a:latin typeface="Arial"/>
            </a:endParaRPr>
          </a:p>
        </p:txBody>
      </p:sp>
    </p:spTree>
  </p:cSld>
</p:sld>
</file>

<file path=ppt/slides/slide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8"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ΠΡΟΣΔΙΟΡΙΣΜΟΣ ΜΕΓΕΘΟΥΣ ΤΩΝ ΠΤΕΡΥΓΩΣΕΩΝ</a:t>
            </a:r>
            <a:br/>
            <a:r>
              <a:rPr b="1" lang="el-GR" sz="2200" spc="-1" strike="noStrike" u="sng" cap="all">
                <a:solidFill>
                  <a:srgbClr val="000000"/>
                </a:solidFill>
                <a:uFill>
                  <a:solidFill>
                    <a:srgbClr val="ffffff"/>
                  </a:solidFill>
                </a:uFill>
                <a:latin typeface="Arial"/>
              </a:rPr>
              <a:t>ΣΤΟΙΧΕΙΑ ΠΤΕΡΥΓΙΩΝ</a:t>
            </a:r>
            <a:br/>
            <a:endParaRPr b="0" lang="el-GR" sz="2200" spc="-1" strike="noStrike">
              <a:solidFill>
                <a:srgbClr val="ffffff"/>
              </a:solidFill>
              <a:uFill>
                <a:solidFill>
                  <a:srgbClr val="ffffff"/>
                </a:solidFill>
              </a:uFill>
              <a:latin typeface="Book Antiqua"/>
            </a:endParaRPr>
          </a:p>
        </p:txBody>
      </p:sp>
      <p:sp>
        <p:nvSpPr>
          <p:cNvPr id="369" name="TextShape 2"/>
          <p:cNvSpPr txBox="1"/>
          <p:nvPr/>
        </p:nvSpPr>
        <p:spPr>
          <a:xfrm>
            <a:off x="179640" y="1071720"/>
            <a:ext cx="8784720" cy="5571720"/>
          </a:xfrm>
          <a:prstGeom prst="rect">
            <a:avLst/>
          </a:prstGeom>
          <a:noFill/>
          <a:ln>
            <a:noFill/>
          </a:ln>
        </p:spPr>
        <p:txBody>
          <a:bodyPr lIns="90000" rIns="90000" tIns="45000" bIns="45000"/>
          <a:p>
            <a:pPr>
              <a:lnSpc>
                <a:spcPct val="100000"/>
              </a:lnSpc>
              <a:spcBef>
                <a:spcPts val="561"/>
              </a:spcBef>
            </a:pPr>
            <a:r>
              <a:rPr b="1" lang="el-GR" sz="2800" spc="-1" strike="noStrike">
                <a:solidFill>
                  <a:srgbClr val="ff0000"/>
                </a:solidFill>
                <a:uFill>
                  <a:solidFill>
                    <a:srgbClr val="ffffff"/>
                  </a:solidFill>
                </a:uFill>
                <a:latin typeface="Arial"/>
              </a:rPr>
              <a:t>β) </a:t>
            </a:r>
            <a:r>
              <a:rPr b="1" lang="el-GR" sz="2800" spc="-1" strike="noStrike" u="sng">
                <a:solidFill>
                  <a:srgbClr val="ffffff"/>
                </a:solidFill>
                <a:uFill>
                  <a:solidFill>
                    <a:srgbClr val="ffffff"/>
                  </a:solidFill>
                </a:uFill>
                <a:latin typeface="Arial"/>
              </a:rPr>
              <a:t>ΓΩΝΙΑ ΕΞΟΔΟΥ</a:t>
            </a:r>
            <a:r>
              <a:rPr b="1" lang="el-GR" sz="2800" spc="-1" strike="noStrike">
                <a:solidFill>
                  <a:srgbClr val="ffffff"/>
                </a:solidFill>
                <a:uFill>
                  <a:solidFill>
                    <a:srgbClr val="ffffff"/>
                  </a:solidFill>
                </a:uFill>
                <a:latin typeface="Arial"/>
              </a:rPr>
              <a:t> </a:t>
            </a:r>
            <a:r>
              <a:rPr b="1" lang="el-GR" sz="2800" spc="-1" strike="noStrike" u="sng">
                <a:solidFill>
                  <a:srgbClr val="ff0000"/>
                </a:solidFill>
                <a:uFill>
                  <a:solidFill>
                    <a:srgbClr val="ffffff"/>
                  </a:solidFill>
                </a:uFill>
                <a:latin typeface="Arial"/>
              </a:rPr>
              <a:t>β</a:t>
            </a:r>
            <a:r>
              <a:rPr b="1" lang="el-GR" sz="1600" spc="-1" strike="noStrike" u="sng">
                <a:solidFill>
                  <a:srgbClr val="ff0000"/>
                </a:solidFill>
                <a:uFill>
                  <a:solidFill>
                    <a:srgbClr val="ffffff"/>
                  </a:solidFill>
                </a:uFill>
                <a:latin typeface="Arial"/>
              </a:rPr>
              <a:t>2</a:t>
            </a:r>
            <a:r>
              <a:rPr b="1" lang="el-GR" sz="2800" spc="-1" strike="noStrike">
                <a:solidFill>
                  <a:srgbClr val="ffffff"/>
                </a:solidFill>
                <a:uFill>
                  <a:solidFill>
                    <a:srgbClr val="ffffff"/>
                  </a:solidFill>
                </a:uFill>
                <a:latin typeface="Arial"/>
              </a:rPr>
              <a:t> </a:t>
            </a:r>
            <a:r>
              <a:rPr b="1" lang="el-GR" sz="2800" spc="-1" strike="noStrike" u="sng">
                <a:solidFill>
                  <a:srgbClr val="ffffff"/>
                </a:solidFill>
                <a:uFill>
                  <a:solidFill>
                    <a:srgbClr val="ffffff"/>
                  </a:solidFill>
                </a:uFill>
                <a:latin typeface="Arial"/>
              </a:rPr>
              <a:t>(ΕΚΡΟΗΣ)</a:t>
            </a:r>
            <a:endParaRPr b="0" lang="el-GR" sz="2800" spc="-1" strike="noStrike">
              <a:solidFill>
                <a:srgbClr val="000000"/>
              </a:solidFill>
              <a:uFill>
                <a:solidFill>
                  <a:srgbClr val="ffffff"/>
                </a:solidFill>
              </a:uFill>
              <a:latin typeface="Arial"/>
            </a:endParaRPr>
          </a:p>
          <a:p>
            <a:pPr>
              <a:lnSpc>
                <a:spcPct val="100000"/>
              </a:lnSpc>
              <a:spcBef>
                <a:spcPts val="561"/>
              </a:spcBef>
            </a:pPr>
            <a:endParaRPr b="0" lang="el-GR" sz="2800" spc="-1" strike="noStrike">
              <a:solidFill>
                <a:srgbClr val="000000"/>
              </a:solidFill>
              <a:uFill>
                <a:solidFill>
                  <a:srgbClr val="ffffff"/>
                </a:solidFill>
              </a:uFill>
              <a:latin typeface="Arial"/>
            </a:endParaRPr>
          </a:p>
          <a:p>
            <a:pPr>
              <a:lnSpc>
                <a:spcPct val="100000"/>
              </a:lnSpc>
              <a:spcBef>
                <a:spcPts val="720"/>
              </a:spcBef>
            </a:pPr>
            <a:r>
              <a:rPr b="1" lang="el-GR" sz="3600" spc="-1" strike="noStrike">
                <a:solidFill>
                  <a:srgbClr val="ffffff"/>
                </a:solidFill>
                <a:uFill>
                  <a:solidFill>
                    <a:srgbClr val="ffffff"/>
                  </a:solidFill>
                </a:uFill>
                <a:latin typeface="Arial"/>
              </a:rPr>
              <a:t>ΓΙΑ ΚΑΝΟΝΙΚΕΣ ΣΥΝΘΗΚΕΣ ΟΙΚΟΝΟΜΙΚΗΣ ΛΕΙΤΟΥΡΓΙΑΣ ΠΡΕΠΕΙ ΟΙ </a:t>
            </a:r>
            <a:r>
              <a:rPr b="1" lang="el-GR" sz="3600" spc="-1" strike="noStrike">
                <a:solidFill>
                  <a:srgbClr val="ff0000"/>
                </a:solidFill>
                <a:uFill>
                  <a:solidFill>
                    <a:srgbClr val="ffffff"/>
                  </a:solidFill>
                </a:uFill>
                <a:latin typeface="Arial"/>
              </a:rPr>
              <a:t>ΓΩΝΙΕΣ ΕΚΡΟΗΣ ΝΑ ΕΙΝΑΙ ΟΣΟ ΤΟ ΔΥΝΑΤΟ ΜΙΚΡΟΤΕΡΕΣ</a:t>
            </a:r>
            <a:r>
              <a:rPr b="1" lang="el-GR" sz="3600" spc="-1" strike="noStrike">
                <a:solidFill>
                  <a:srgbClr val="ffffff"/>
                </a:solidFill>
                <a:uFill>
                  <a:solidFill>
                    <a:srgbClr val="ffffff"/>
                  </a:solidFill>
                </a:uFill>
                <a:latin typeface="Arial"/>
              </a:rPr>
              <a:t>. ΑΥΤΟ ΟΜΩΣ ΣΥΝΕΠΑΓΕΤΑΙ ΜΕΓΑΛΑ ΜΗΚΗ ΠΤΕΡΥΓΙΩΝ. </a:t>
            </a:r>
            <a:br/>
            <a:br/>
            <a:endParaRPr b="0" lang="el-GR" sz="3600" spc="-1" strike="noStrike">
              <a:solidFill>
                <a:srgbClr val="000000"/>
              </a:solidFill>
              <a:uFill>
                <a:solidFill>
                  <a:srgbClr val="ffffff"/>
                </a:solidFill>
              </a:uFill>
              <a:latin typeface="Arial"/>
            </a:endParaRPr>
          </a:p>
          <a:p>
            <a:pPr algn="ctr">
              <a:lnSpc>
                <a:spcPct val="100000"/>
              </a:lnSpc>
              <a:spcBef>
                <a:spcPts val="360"/>
              </a:spcBef>
            </a:pPr>
            <a:br/>
            <a:endParaRPr b="0" lang="el-GR" sz="3600" spc="-1" strike="noStrike">
              <a:solidFill>
                <a:srgbClr val="000000"/>
              </a:solidFill>
              <a:uFill>
                <a:solidFill>
                  <a:srgbClr val="ffffff"/>
                </a:solidFill>
              </a:uFill>
              <a:latin typeface="Arial"/>
            </a:endParaRPr>
          </a:p>
        </p:txBody>
      </p:sp>
    </p:spTree>
  </p:cSld>
</p:sld>
</file>

<file path=ppt/slides/slide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0"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ΠΡΟΣΔΙΟΡΙΣΜΟΣ ΜΕΓΕΘΟΥΣ ΤΩΝ ΠΤΕΡΥΓΩΣΕΩΝ</a:t>
            </a:r>
            <a:br/>
            <a:r>
              <a:rPr b="1" lang="el-GR" sz="2200" spc="-1" strike="noStrike" u="sng" cap="all">
                <a:solidFill>
                  <a:srgbClr val="000000"/>
                </a:solidFill>
                <a:uFill>
                  <a:solidFill>
                    <a:srgbClr val="ffffff"/>
                  </a:solidFill>
                </a:uFill>
                <a:latin typeface="Arial"/>
              </a:rPr>
              <a:t>ΣΤΟΙΧΕΙΑ ΠΤΕΡΥΓΙΩΝ</a:t>
            </a:r>
            <a:br/>
            <a:endParaRPr b="0" lang="el-GR" sz="2200" spc="-1" strike="noStrike">
              <a:solidFill>
                <a:srgbClr val="ffffff"/>
              </a:solidFill>
              <a:uFill>
                <a:solidFill>
                  <a:srgbClr val="ffffff"/>
                </a:solidFill>
              </a:uFill>
              <a:latin typeface="Book Antiqua"/>
            </a:endParaRPr>
          </a:p>
        </p:txBody>
      </p:sp>
      <p:sp>
        <p:nvSpPr>
          <p:cNvPr id="371" name="TextShape 2"/>
          <p:cNvSpPr txBox="1"/>
          <p:nvPr/>
        </p:nvSpPr>
        <p:spPr>
          <a:xfrm>
            <a:off x="179640" y="1071720"/>
            <a:ext cx="8784720" cy="556920"/>
          </a:xfrm>
          <a:prstGeom prst="rect">
            <a:avLst/>
          </a:prstGeom>
          <a:noFill/>
          <a:ln>
            <a:noFill/>
          </a:ln>
        </p:spPr>
        <p:txBody>
          <a:bodyPr lIns="90000" rIns="90000" tIns="45000" bIns="45000"/>
          <a:p>
            <a:pPr>
              <a:lnSpc>
                <a:spcPct val="100000"/>
              </a:lnSpc>
              <a:spcBef>
                <a:spcPts val="561"/>
              </a:spcBef>
            </a:pPr>
            <a:r>
              <a:rPr b="1" lang="el-GR" sz="2800" spc="-1" strike="noStrike">
                <a:solidFill>
                  <a:srgbClr val="ff0000"/>
                </a:solidFill>
                <a:uFill>
                  <a:solidFill>
                    <a:srgbClr val="ffffff"/>
                  </a:solidFill>
                </a:uFill>
                <a:latin typeface="Arial"/>
              </a:rPr>
              <a:t>β) </a:t>
            </a:r>
            <a:r>
              <a:rPr b="1" lang="el-GR" sz="2800" spc="-1" strike="noStrike" u="sng">
                <a:solidFill>
                  <a:srgbClr val="ffffff"/>
                </a:solidFill>
                <a:uFill>
                  <a:solidFill>
                    <a:srgbClr val="ffffff"/>
                  </a:solidFill>
                </a:uFill>
                <a:latin typeface="Arial"/>
              </a:rPr>
              <a:t>ΓΩΝΙΑ ΕΞΟΔΟΥ</a:t>
            </a:r>
            <a:r>
              <a:rPr b="1" lang="el-GR" sz="2800" spc="-1" strike="noStrike">
                <a:solidFill>
                  <a:srgbClr val="ffffff"/>
                </a:solidFill>
                <a:uFill>
                  <a:solidFill>
                    <a:srgbClr val="ffffff"/>
                  </a:solidFill>
                </a:uFill>
                <a:latin typeface="Arial"/>
              </a:rPr>
              <a:t> </a:t>
            </a:r>
            <a:r>
              <a:rPr b="1" lang="el-GR" sz="2800" spc="-1" strike="noStrike" u="sng">
                <a:solidFill>
                  <a:srgbClr val="ff0000"/>
                </a:solidFill>
                <a:uFill>
                  <a:solidFill>
                    <a:srgbClr val="ffffff"/>
                  </a:solidFill>
                </a:uFill>
                <a:latin typeface="Arial"/>
              </a:rPr>
              <a:t>β</a:t>
            </a:r>
            <a:r>
              <a:rPr b="1" lang="el-GR" sz="1600" spc="-1" strike="noStrike" u="sng">
                <a:solidFill>
                  <a:srgbClr val="ff0000"/>
                </a:solidFill>
                <a:uFill>
                  <a:solidFill>
                    <a:srgbClr val="ffffff"/>
                  </a:solidFill>
                </a:uFill>
                <a:latin typeface="Arial"/>
              </a:rPr>
              <a:t>2</a:t>
            </a:r>
            <a:r>
              <a:rPr b="1" lang="el-GR" sz="2800" spc="-1" strike="noStrike">
                <a:solidFill>
                  <a:srgbClr val="ffffff"/>
                </a:solidFill>
                <a:uFill>
                  <a:solidFill>
                    <a:srgbClr val="ffffff"/>
                  </a:solidFill>
                </a:uFill>
                <a:latin typeface="Arial"/>
              </a:rPr>
              <a:t> </a:t>
            </a:r>
            <a:r>
              <a:rPr b="1" lang="el-GR" sz="2800" spc="-1" strike="noStrike" u="sng">
                <a:solidFill>
                  <a:srgbClr val="ffffff"/>
                </a:solidFill>
                <a:uFill>
                  <a:solidFill>
                    <a:srgbClr val="ffffff"/>
                  </a:solidFill>
                </a:uFill>
                <a:latin typeface="Arial"/>
              </a:rPr>
              <a:t>(ΕΚΡΟΗΣ)</a:t>
            </a:r>
            <a:endParaRPr b="0" lang="el-GR" sz="2800" spc="-1" strike="noStrike">
              <a:solidFill>
                <a:srgbClr val="000000"/>
              </a:solidFill>
              <a:uFill>
                <a:solidFill>
                  <a:srgbClr val="ffffff"/>
                </a:solidFill>
              </a:uFill>
              <a:latin typeface="Arial"/>
            </a:endParaRPr>
          </a:p>
          <a:p>
            <a:pPr>
              <a:lnSpc>
                <a:spcPct val="100000"/>
              </a:lnSpc>
              <a:spcBef>
                <a:spcPts val="400"/>
              </a:spcBef>
            </a:pPr>
            <a:r>
              <a:rPr b="1" lang="el-GR" sz="2000" spc="-1" strike="noStrike" u="sng">
                <a:solidFill>
                  <a:srgbClr val="ffffff"/>
                </a:solidFill>
                <a:uFill>
                  <a:solidFill>
                    <a:srgbClr val="ffffff"/>
                  </a:solidFill>
                </a:uFill>
                <a:latin typeface="Arial"/>
              </a:rPr>
              <a:t> </a:t>
            </a:r>
            <a:endParaRPr b="0" lang="el-GR" sz="2000" spc="-1" strike="noStrike">
              <a:solidFill>
                <a:srgbClr val="000000"/>
              </a:solidFill>
              <a:uFill>
                <a:solidFill>
                  <a:srgbClr val="ffffff"/>
                </a:solidFill>
              </a:uFill>
              <a:latin typeface="Arial"/>
            </a:endParaRPr>
          </a:p>
          <a:p>
            <a:pPr>
              <a:lnSpc>
                <a:spcPct val="100000"/>
              </a:lnSpc>
              <a:spcBef>
                <a:spcPts val="561"/>
              </a:spcBef>
            </a:pPr>
            <a:endParaRPr b="0" lang="el-GR" sz="2000" spc="-1" strike="noStrike">
              <a:solidFill>
                <a:srgbClr val="000000"/>
              </a:solidFill>
              <a:uFill>
                <a:solidFill>
                  <a:srgbClr val="ffffff"/>
                </a:solidFill>
              </a:uFill>
              <a:latin typeface="Arial"/>
            </a:endParaRPr>
          </a:p>
          <a:p>
            <a:pPr>
              <a:lnSpc>
                <a:spcPct val="100000"/>
              </a:lnSpc>
              <a:spcBef>
                <a:spcPts val="561"/>
              </a:spcBef>
            </a:pPr>
            <a:br/>
            <a:br/>
            <a:endParaRPr b="0" lang="el-GR" sz="2000" spc="-1" strike="noStrike">
              <a:solidFill>
                <a:srgbClr val="000000"/>
              </a:solidFill>
              <a:uFill>
                <a:solidFill>
                  <a:srgbClr val="ffffff"/>
                </a:solidFill>
              </a:uFill>
              <a:latin typeface="Arial"/>
            </a:endParaRPr>
          </a:p>
          <a:p>
            <a:pPr algn="ctr">
              <a:lnSpc>
                <a:spcPct val="100000"/>
              </a:lnSpc>
              <a:spcBef>
                <a:spcPts val="360"/>
              </a:spcBef>
            </a:pPr>
            <a:br/>
            <a:endParaRPr b="0" lang="el-GR" sz="2000" spc="-1" strike="noStrike">
              <a:solidFill>
                <a:srgbClr val="000000"/>
              </a:solidFill>
              <a:uFill>
                <a:solidFill>
                  <a:srgbClr val="ffffff"/>
                </a:solidFill>
              </a:uFill>
              <a:latin typeface="Arial"/>
            </a:endParaRPr>
          </a:p>
        </p:txBody>
      </p:sp>
      <p:pic>
        <p:nvPicPr>
          <p:cNvPr id="372" name="Picture 2" descr=""/>
          <p:cNvPicPr/>
          <p:nvPr/>
        </p:nvPicPr>
        <p:blipFill>
          <a:blip r:embed="rId1"/>
          <a:stretch/>
        </p:blipFill>
        <p:spPr>
          <a:xfrm>
            <a:off x="2123640" y="2133000"/>
            <a:ext cx="5019480" cy="4485960"/>
          </a:xfrm>
          <a:prstGeom prst="rect">
            <a:avLst/>
          </a:prstGeom>
          <a:ln>
            <a:noFill/>
          </a:ln>
        </p:spPr>
      </p:pic>
      <p:sp>
        <p:nvSpPr>
          <p:cNvPr id="373" name="CustomShape 3"/>
          <p:cNvSpPr/>
          <p:nvPr/>
        </p:nvSpPr>
        <p:spPr>
          <a:xfrm>
            <a:off x="2627640" y="6093360"/>
            <a:ext cx="2448000" cy="364680"/>
          </a:xfrm>
          <a:prstGeom prst="rect">
            <a:avLst/>
          </a:prstGeom>
          <a:solidFill>
            <a:srgbClr val="ffff00"/>
          </a:solidFill>
          <a:ln>
            <a:noFill/>
          </a:ln>
        </p:spPr>
        <p:style>
          <a:lnRef idx="0"/>
          <a:fillRef idx="0"/>
          <a:effectRef idx="0"/>
          <a:fontRef idx="minor"/>
        </p:style>
        <p:txBody>
          <a:bodyPr lIns="90000" rIns="90000" tIns="45000" bIns="45000"/>
          <a:p>
            <a:pPr>
              <a:lnSpc>
                <a:spcPct val="100000"/>
              </a:lnSpc>
            </a:pPr>
            <a:r>
              <a:rPr b="1" lang="el-GR" sz="1800" spc="-1" strike="noStrike">
                <a:solidFill>
                  <a:srgbClr val="ff0000"/>
                </a:solidFill>
                <a:uFill>
                  <a:solidFill>
                    <a:srgbClr val="ffffff"/>
                  </a:solidFill>
                </a:uFill>
                <a:latin typeface="Arial"/>
              </a:rPr>
              <a:t>ΠΤΕΡΥΓΙΑ ΔΡΑΣΕΩΣ</a:t>
            </a:r>
            <a:endParaRPr b="0" lang="el-GR" sz="1800" spc="-1" strike="noStrike">
              <a:solidFill>
                <a:srgbClr val="000000"/>
              </a:solidFill>
              <a:uFill>
                <a:solidFill>
                  <a:srgbClr val="ffffff"/>
                </a:solidFill>
              </a:uFill>
              <a:latin typeface="Arial"/>
            </a:endParaRPr>
          </a:p>
        </p:txBody>
      </p:sp>
      <p:sp>
        <p:nvSpPr>
          <p:cNvPr id="374" name="CustomShape 4"/>
          <p:cNvSpPr/>
          <p:nvPr/>
        </p:nvSpPr>
        <p:spPr>
          <a:xfrm rot="12843600">
            <a:off x="4335840" y="5029920"/>
            <a:ext cx="978120" cy="484200"/>
          </a:xfrm>
          <a:prstGeom prst="rightArrow">
            <a:avLst>
              <a:gd name="adj1" fmla="val 50000"/>
              <a:gd name="adj2" fmla="val 50000"/>
            </a:avLst>
          </a:prstGeom>
          <a:solidFill>
            <a:srgbClr val="ff0000"/>
          </a:solidFill>
          <a:ln>
            <a:round/>
          </a:ln>
        </p:spPr>
        <p:style>
          <a:lnRef idx="2">
            <a:schemeClr val="accent1">
              <a:shade val="50000"/>
            </a:schemeClr>
          </a:lnRef>
          <a:fillRef idx="1">
            <a:schemeClr val="accent1"/>
          </a:fillRef>
          <a:effectRef idx="0">
            <a:schemeClr val="accent1"/>
          </a:effectRef>
          <a:fontRef idx="minor"/>
        </p:style>
      </p:sp>
    </p:spTree>
  </p:cSld>
</p:sld>
</file>

<file path=ppt/slides/slide5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5"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ΠΡΟΣΔΙΟΡΙΣΜΟΣ ΜΕΓΕΘΟΥΣ ΤΩΝ ΠΤΕΡΥΓΩΣΕΩΝ</a:t>
            </a:r>
            <a:br/>
            <a:r>
              <a:rPr b="1" lang="el-GR" sz="2200" spc="-1" strike="noStrike" u="sng" cap="all">
                <a:solidFill>
                  <a:srgbClr val="000000"/>
                </a:solidFill>
                <a:uFill>
                  <a:solidFill>
                    <a:srgbClr val="ffffff"/>
                  </a:solidFill>
                </a:uFill>
                <a:latin typeface="Arial"/>
              </a:rPr>
              <a:t>ΣΤΟΙΧΕΙΑ ΠΤΕΡΥΓΙΩΝ</a:t>
            </a:r>
            <a:br/>
            <a:endParaRPr b="0" lang="el-GR" sz="2200" spc="-1" strike="noStrike">
              <a:solidFill>
                <a:srgbClr val="ffffff"/>
              </a:solidFill>
              <a:uFill>
                <a:solidFill>
                  <a:srgbClr val="ffffff"/>
                </a:solidFill>
              </a:uFill>
              <a:latin typeface="Book Antiqua"/>
            </a:endParaRPr>
          </a:p>
        </p:txBody>
      </p:sp>
      <p:sp>
        <p:nvSpPr>
          <p:cNvPr id="376" name="TextShape 2"/>
          <p:cNvSpPr txBox="1"/>
          <p:nvPr/>
        </p:nvSpPr>
        <p:spPr>
          <a:xfrm>
            <a:off x="179640" y="1071720"/>
            <a:ext cx="8784720" cy="628920"/>
          </a:xfrm>
          <a:prstGeom prst="rect">
            <a:avLst/>
          </a:prstGeom>
          <a:noFill/>
          <a:ln>
            <a:noFill/>
          </a:ln>
        </p:spPr>
        <p:txBody>
          <a:bodyPr lIns="90000" rIns="90000" tIns="45000" bIns="45000"/>
          <a:p>
            <a:pPr>
              <a:lnSpc>
                <a:spcPct val="100000"/>
              </a:lnSpc>
              <a:spcBef>
                <a:spcPts val="561"/>
              </a:spcBef>
            </a:pPr>
            <a:r>
              <a:rPr b="1" lang="el-GR" sz="2800" spc="-1" strike="noStrike">
                <a:solidFill>
                  <a:srgbClr val="ff0000"/>
                </a:solidFill>
                <a:uFill>
                  <a:solidFill>
                    <a:srgbClr val="ffffff"/>
                  </a:solidFill>
                </a:uFill>
                <a:latin typeface="Arial"/>
              </a:rPr>
              <a:t>β) </a:t>
            </a:r>
            <a:r>
              <a:rPr b="1" lang="el-GR" sz="2800" spc="-1" strike="noStrike" u="sng">
                <a:solidFill>
                  <a:srgbClr val="ffffff"/>
                </a:solidFill>
                <a:uFill>
                  <a:solidFill>
                    <a:srgbClr val="ffffff"/>
                  </a:solidFill>
                </a:uFill>
                <a:latin typeface="Arial"/>
              </a:rPr>
              <a:t>ΓΩΝΙΑ ΕΞΟΔΟΥ</a:t>
            </a:r>
            <a:r>
              <a:rPr b="1" lang="el-GR" sz="2800" spc="-1" strike="noStrike">
                <a:solidFill>
                  <a:srgbClr val="ffffff"/>
                </a:solidFill>
                <a:uFill>
                  <a:solidFill>
                    <a:srgbClr val="ffffff"/>
                  </a:solidFill>
                </a:uFill>
                <a:latin typeface="Arial"/>
              </a:rPr>
              <a:t> </a:t>
            </a:r>
            <a:r>
              <a:rPr b="1" lang="el-GR" sz="2800" spc="-1" strike="noStrike" u="sng">
                <a:solidFill>
                  <a:srgbClr val="ff0000"/>
                </a:solidFill>
                <a:uFill>
                  <a:solidFill>
                    <a:srgbClr val="ffffff"/>
                  </a:solidFill>
                </a:uFill>
                <a:latin typeface="Arial"/>
              </a:rPr>
              <a:t>β</a:t>
            </a:r>
            <a:r>
              <a:rPr b="1" lang="el-GR" sz="1600" spc="-1" strike="noStrike" u="sng">
                <a:solidFill>
                  <a:srgbClr val="ff0000"/>
                </a:solidFill>
                <a:uFill>
                  <a:solidFill>
                    <a:srgbClr val="ffffff"/>
                  </a:solidFill>
                </a:uFill>
                <a:latin typeface="Arial"/>
              </a:rPr>
              <a:t>2</a:t>
            </a:r>
            <a:r>
              <a:rPr b="1" lang="el-GR" sz="2800" spc="-1" strike="noStrike">
                <a:solidFill>
                  <a:srgbClr val="ffffff"/>
                </a:solidFill>
                <a:uFill>
                  <a:solidFill>
                    <a:srgbClr val="ffffff"/>
                  </a:solidFill>
                </a:uFill>
                <a:latin typeface="Arial"/>
              </a:rPr>
              <a:t> </a:t>
            </a:r>
            <a:r>
              <a:rPr b="1" lang="el-GR" sz="2800" spc="-1" strike="noStrike" u="sng">
                <a:solidFill>
                  <a:srgbClr val="ffffff"/>
                </a:solidFill>
                <a:uFill>
                  <a:solidFill>
                    <a:srgbClr val="ffffff"/>
                  </a:solidFill>
                </a:uFill>
                <a:latin typeface="Arial"/>
              </a:rPr>
              <a:t>(ΕΚΡΟΗΣ)</a:t>
            </a:r>
            <a:endParaRPr b="0" lang="el-GR" sz="2800" spc="-1" strike="noStrike">
              <a:solidFill>
                <a:srgbClr val="000000"/>
              </a:solidFill>
              <a:uFill>
                <a:solidFill>
                  <a:srgbClr val="ffffff"/>
                </a:solidFill>
              </a:uFill>
              <a:latin typeface="Arial"/>
            </a:endParaRPr>
          </a:p>
          <a:p>
            <a:pPr>
              <a:lnSpc>
                <a:spcPct val="100000"/>
              </a:lnSpc>
              <a:spcBef>
                <a:spcPts val="561"/>
              </a:spcBef>
            </a:pPr>
            <a:r>
              <a:rPr b="1" lang="el-GR" sz="2800" spc="-1" strike="noStrike" u="sng">
                <a:solidFill>
                  <a:srgbClr val="ffffff"/>
                </a:solidFill>
                <a:uFill>
                  <a:solidFill>
                    <a:srgbClr val="ffffff"/>
                  </a:solidFill>
                </a:uFill>
                <a:latin typeface="Arial"/>
              </a:rPr>
              <a:t> </a:t>
            </a:r>
            <a:endParaRPr b="0" lang="el-GR" sz="2800" spc="-1" strike="noStrike">
              <a:solidFill>
                <a:srgbClr val="000000"/>
              </a:solidFill>
              <a:uFill>
                <a:solidFill>
                  <a:srgbClr val="ffffff"/>
                </a:solidFill>
              </a:uFill>
              <a:latin typeface="Arial"/>
            </a:endParaRPr>
          </a:p>
          <a:p>
            <a:pPr>
              <a:lnSpc>
                <a:spcPct val="100000"/>
              </a:lnSpc>
              <a:spcBef>
                <a:spcPts val="561"/>
              </a:spcBef>
            </a:pPr>
            <a:endParaRPr b="0" lang="el-GR" sz="2800" spc="-1" strike="noStrike">
              <a:solidFill>
                <a:srgbClr val="000000"/>
              </a:solidFill>
              <a:uFill>
                <a:solidFill>
                  <a:srgbClr val="ffffff"/>
                </a:solidFill>
              </a:uFill>
              <a:latin typeface="Arial"/>
            </a:endParaRPr>
          </a:p>
          <a:p>
            <a:pPr>
              <a:lnSpc>
                <a:spcPct val="100000"/>
              </a:lnSpc>
              <a:spcBef>
                <a:spcPts val="561"/>
              </a:spcBef>
            </a:pPr>
            <a:br/>
            <a:br/>
            <a:endParaRPr b="0" lang="el-GR" sz="2800" spc="-1" strike="noStrike">
              <a:solidFill>
                <a:srgbClr val="000000"/>
              </a:solidFill>
              <a:uFill>
                <a:solidFill>
                  <a:srgbClr val="ffffff"/>
                </a:solidFill>
              </a:uFill>
              <a:latin typeface="Arial"/>
            </a:endParaRPr>
          </a:p>
          <a:p>
            <a:pPr algn="ctr">
              <a:lnSpc>
                <a:spcPct val="100000"/>
              </a:lnSpc>
              <a:spcBef>
                <a:spcPts val="360"/>
              </a:spcBef>
            </a:pPr>
            <a:br/>
            <a:endParaRPr b="0" lang="el-GR" sz="2800" spc="-1" strike="noStrike">
              <a:solidFill>
                <a:srgbClr val="000000"/>
              </a:solidFill>
              <a:uFill>
                <a:solidFill>
                  <a:srgbClr val="ffffff"/>
                </a:solidFill>
              </a:uFill>
              <a:latin typeface="Arial"/>
            </a:endParaRPr>
          </a:p>
        </p:txBody>
      </p:sp>
      <p:pic>
        <p:nvPicPr>
          <p:cNvPr id="377" name="Picture 2" descr=""/>
          <p:cNvPicPr/>
          <p:nvPr/>
        </p:nvPicPr>
        <p:blipFill>
          <a:blip r:embed="rId1"/>
          <a:stretch/>
        </p:blipFill>
        <p:spPr>
          <a:xfrm>
            <a:off x="683640" y="1772640"/>
            <a:ext cx="7776360" cy="4752000"/>
          </a:xfrm>
          <a:prstGeom prst="rect">
            <a:avLst/>
          </a:prstGeom>
          <a:ln>
            <a:noFill/>
          </a:ln>
        </p:spPr>
      </p:pic>
      <p:sp>
        <p:nvSpPr>
          <p:cNvPr id="378" name="CustomShape 3"/>
          <p:cNvSpPr/>
          <p:nvPr/>
        </p:nvSpPr>
        <p:spPr>
          <a:xfrm rot="20560800">
            <a:off x="1957320" y="5652000"/>
            <a:ext cx="978120" cy="484200"/>
          </a:xfrm>
          <a:prstGeom prst="rightArrow">
            <a:avLst>
              <a:gd name="adj1" fmla="val 50000"/>
              <a:gd name="adj2" fmla="val 50000"/>
            </a:avLst>
          </a:prstGeom>
          <a:solidFill>
            <a:srgbClr val="ff0000"/>
          </a:solidFill>
          <a:ln>
            <a:round/>
          </a:ln>
        </p:spPr>
        <p:style>
          <a:lnRef idx="2">
            <a:schemeClr val="accent1">
              <a:shade val="50000"/>
            </a:schemeClr>
          </a:lnRef>
          <a:fillRef idx="1">
            <a:schemeClr val="accent1"/>
          </a:fillRef>
          <a:effectRef idx="0">
            <a:schemeClr val="accent1"/>
          </a:effectRef>
          <a:fontRef idx="minor"/>
        </p:style>
      </p:sp>
      <p:sp>
        <p:nvSpPr>
          <p:cNvPr id="379" name="CustomShape 4"/>
          <p:cNvSpPr/>
          <p:nvPr/>
        </p:nvSpPr>
        <p:spPr>
          <a:xfrm>
            <a:off x="4658760" y="5949360"/>
            <a:ext cx="3352680" cy="364680"/>
          </a:xfrm>
          <a:prstGeom prst="rect">
            <a:avLst/>
          </a:prstGeom>
          <a:solidFill>
            <a:srgbClr val="ffff00"/>
          </a:solidFill>
          <a:ln>
            <a:noFill/>
          </a:ln>
        </p:spPr>
        <p:style>
          <a:lnRef idx="0"/>
          <a:fillRef idx="0"/>
          <a:effectRef idx="0"/>
          <a:fontRef idx="minor"/>
        </p:style>
        <p:txBody>
          <a:bodyPr wrap="none" lIns="90000" rIns="90000" tIns="45000" bIns="45000"/>
          <a:p>
            <a:pPr>
              <a:lnSpc>
                <a:spcPct val="100000"/>
              </a:lnSpc>
            </a:pPr>
            <a:r>
              <a:rPr b="1" lang="el-GR" sz="1800" spc="-1" strike="noStrike">
                <a:solidFill>
                  <a:srgbClr val="ff0000"/>
                </a:solidFill>
                <a:uFill>
                  <a:solidFill>
                    <a:srgbClr val="ffffff"/>
                  </a:solidFill>
                </a:uFill>
                <a:latin typeface="Arial"/>
              </a:rPr>
              <a:t>ΣΤΡΟΒΙΛΟΥΣ ΑΝΤΙΔΡΑΣΕΩΣ </a:t>
            </a:r>
            <a:endParaRPr b="0" lang="el-GR" sz="1800" spc="-1" strike="noStrike">
              <a:solidFill>
                <a:srgbClr val="000000"/>
              </a:solidFill>
              <a:uFill>
                <a:solidFill>
                  <a:srgbClr val="ffffff"/>
                </a:solidFill>
              </a:uFill>
              <a:latin typeface="Arial"/>
            </a:endParaRPr>
          </a:p>
        </p:txBody>
      </p:sp>
    </p:spTree>
  </p:cSld>
</p:sld>
</file>

<file path=ppt/slides/slide5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0"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ΠΡΟΣΔΙΟΡΙΣΜΟΣ ΜΕΓΕΘΟΥΣ ΤΩΝ ΠΤΕΡΥΓΩΣΕΩΝ</a:t>
            </a:r>
            <a:br/>
            <a:r>
              <a:rPr b="1" lang="el-GR" sz="2200" spc="-1" strike="noStrike" u="sng" cap="all">
                <a:solidFill>
                  <a:srgbClr val="000000"/>
                </a:solidFill>
                <a:uFill>
                  <a:solidFill>
                    <a:srgbClr val="ffffff"/>
                  </a:solidFill>
                </a:uFill>
                <a:latin typeface="Arial"/>
              </a:rPr>
              <a:t>ΣΤΟΙΧΕΙΑ ΠΤΕΡΥΓΙΩΝ</a:t>
            </a:r>
            <a:br/>
            <a:endParaRPr b="0" lang="el-GR" sz="2200" spc="-1" strike="noStrike">
              <a:solidFill>
                <a:srgbClr val="ffffff"/>
              </a:solidFill>
              <a:uFill>
                <a:solidFill>
                  <a:srgbClr val="ffffff"/>
                </a:solidFill>
              </a:uFill>
              <a:latin typeface="Book Antiqua"/>
            </a:endParaRPr>
          </a:p>
        </p:txBody>
      </p:sp>
      <p:sp>
        <p:nvSpPr>
          <p:cNvPr id="381" name="TextShape 2"/>
          <p:cNvSpPr txBox="1"/>
          <p:nvPr/>
        </p:nvSpPr>
        <p:spPr>
          <a:xfrm>
            <a:off x="179640" y="1071720"/>
            <a:ext cx="8784720" cy="5571720"/>
          </a:xfrm>
          <a:prstGeom prst="rect">
            <a:avLst/>
          </a:prstGeom>
          <a:noFill/>
          <a:ln>
            <a:noFill/>
          </a:ln>
        </p:spPr>
        <p:txBody>
          <a:bodyPr lIns="90000" rIns="90000" tIns="45000" bIns="45000"/>
          <a:p>
            <a:pPr>
              <a:lnSpc>
                <a:spcPct val="100000"/>
              </a:lnSpc>
              <a:spcBef>
                <a:spcPts val="561"/>
              </a:spcBef>
            </a:pPr>
            <a:r>
              <a:rPr b="1" lang="el-GR" sz="2800" spc="-1" strike="noStrike">
                <a:solidFill>
                  <a:srgbClr val="ff0000"/>
                </a:solidFill>
                <a:uFill>
                  <a:solidFill>
                    <a:srgbClr val="ffffff"/>
                  </a:solidFill>
                </a:uFill>
                <a:latin typeface="Arial"/>
              </a:rPr>
              <a:t>γ) </a:t>
            </a:r>
            <a:r>
              <a:rPr b="1" lang="el-GR" sz="2800" spc="-1" strike="noStrike" u="sng">
                <a:solidFill>
                  <a:srgbClr val="ffffff"/>
                </a:solidFill>
                <a:uFill>
                  <a:solidFill>
                    <a:srgbClr val="ffffff"/>
                  </a:solidFill>
                </a:uFill>
                <a:latin typeface="Arial"/>
              </a:rPr>
              <a:t>ΒΗΜΑ ΠΤΕΡΥΓΩΣΕΩΣ</a:t>
            </a:r>
            <a:r>
              <a:rPr b="1" lang="el-GR" sz="2800" spc="-1" strike="noStrike">
                <a:solidFill>
                  <a:srgbClr val="ffffff"/>
                </a:solidFill>
                <a:uFill>
                  <a:solidFill>
                    <a:srgbClr val="ffffff"/>
                  </a:solidFill>
                </a:uFill>
                <a:latin typeface="Arial"/>
              </a:rPr>
              <a:t> </a:t>
            </a:r>
            <a:r>
              <a:rPr b="1" lang="el-GR" sz="2800" spc="-1" strike="noStrike" u="sng">
                <a:solidFill>
                  <a:srgbClr val="ff0000"/>
                </a:solidFill>
                <a:uFill>
                  <a:solidFill>
                    <a:srgbClr val="ffffff"/>
                  </a:solidFill>
                </a:uFill>
                <a:latin typeface="Arial"/>
              </a:rPr>
              <a:t>t</a:t>
            </a:r>
            <a:endParaRPr b="0" lang="el-GR" sz="2800" spc="-1" strike="noStrike">
              <a:solidFill>
                <a:srgbClr val="000000"/>
              </a:solidFill>
              <a:uFill>
                <a:solidFill>
                  <a:srgbClr val="ffffff"/>
                </a:solidFill>
              </a:uFill>
              <a:latin typeface="Arial"/>
            </a:endParaRPr>
          </a:p>
          <a:p>
            <a:pPr>
              <a:lnSpc>
                <a:spcPct val="100000"/>
              </a:lnSpc>
              <a:spcBef>
                <a:spcPts val="561"/>
              </a:spcBef>
            </a:pPr>
            <a:endParaRPr b="0" lang="el-GR" sz="2800" spc="-1" strike="noStrike">
              <a:solidFill>
                <a:srgbClr val="000000"/>
              </a:solidFill>
              <a:uFill>
                <a:solidFill>
                  <a:srgbClr val="ffffff"/>
                </a:solidFill>
              </a:uFill>
              <a:latin typeface="Arial"/>
            </a:endParaRPr>
          </a:p>
          <a:p>
            <a:pPr marL="432000" indent="-456840">
              <a:lnSpc>
                <a:spcPct val="100000"/>
              </a:lnSpc>
              <a:spcBef>
                <a:spcPts val="561"/>
              </a:spcBef>
              <a:buClr>
                <a:srgbClr val="ff0000"/>
              </a:buClr>
              <a:buSzPct val="65000"/>
              <a:buFont typeface="Wingdings" charset="2"/>
              <a:buChar char=""/>
            </a:pPr>
            <a:r>
              <a:rPr b="1" lang="el-GR" sz="2800" spc="-1" strike="noStrike">
                <a:solidFill>
                  <a:srgbClr val="ffffff"/>
                </a:solidFill>
                <a:uFill>
                  <a:solidFill>
                    <a:srgbClr val="ffffff"/>
                  </a:solidFill>
                </a:uFill>
                <a:latin typeface="Arial"/>
              </a:rPr>
              <a:t>Ο ΑΡΙΘΜΟΣ ΤΩΝ ΠΤΕΡΥΓΙΩΝ ΚΑΘΕ ΣΕΙΡΑΣ ΚΑΘΟΡΙΖΕΤΑΙ ΣΥΝΗΘΩΣ ΑΠΟ ΤΗΝ ΠΕΙΡΑ ΚΑΙ ΤΑ ΔΕΔΟΜΕΝΑ ΤΟΥ ΕΡΓΟΣΤΑΣΙΟΥ ΚΑΤΑΣΚΕΥΗΣ ΤΟΥ ΣΤΡΟΒΙΛΟΥ. </a:t>
            </a:r>
            <a:endParaRPr b="0" lang="el-GR" sz="2800" spc="-1" strike="noStrike">
              <a:solidFill>
                <a:srgbClr val="000000"/>
              </a:solidFill>
              <a:uFill>
                <a:solidFill>
                  <a:srgbClr val="ffffff"/>
                </a:solidFill>
              </a:uFill>
              <a:latin typeface="Arial"/>
            </a:endParaRPr>
          </a:p>
          <a:p>
            <a:pPr marL="432000" indent="-456840">
              <a:lnSpc>
                <a:spcPct val="100000"/>
              </a:lnSpc>
              <a:spcBef>
                <a:spcPts val="561"/>
              </a:spcBef>
              <a:buClr>
                <a:srgbClr val="ff0000"/>
              </a:buClr>
              <a:buSzPct val="65000"/>
              <a:buFont typeface="Wingdings" charset="2"/>
              <a:buChar char=""/>
            </a:pPr>
            <a:r>
              <a:rPr b="1" lang="el-GR" sz="2800" spc="-1" strike="noStrike">
                <a:solidFill>
                  <a:srgbClr val="ffffff"/>
                </a:solidFill>
                <a:uFill>
                  <a:solidFill>
                    <a:srgbClr val="ffffff"/>
                  </a:solidFill>
                </a:uFill>
                <a:latin typeface="Arial"/>
              </a:rPr>
              <a:t>Ο ΑΡΙΘΜΟΣ ΤΩΝ ΠΤΕΡΥΓΙΩΝ ΕΧΕΙ ΑΜΕΣΗ ΣΧΕΣΗ ΜΕ ΤΟ ΒΗΜΑ ΤΗΣ ΠΤΕΡΥΓΩΣΕΩΣ.</a:t>
            </a:r>
            <a:endParaRPr b="0" lang="el-GR" sz="2800" spc="-1" strike="noStrike">
              <a:solidFill>
                <a:srgbClr val="000000"/>
              </a:solidFill>
              <a:uFill>
                <a:solidFill>
                  <a:srgbClr val="ffffff"/>
                </a:solidFill>
              </a:uFill>
              <a:latin typeface="Arial"/>
            </a:endParaRPr>
          </a:p>
          <a:p>
            <a:pPr marL="432000" indent="-456840">
              <a:lnSpc>
                <a:spcPct val="100000"/>
              </a:lnSpc>
              <a:spcBef>
                <a:spcPts val="561"/>
              </a:spcBef>
              <a:buClr>
                <a:srgbClr val="ff0000"/>
              </a:buClr>
              <a:buSzPct val="65000"/>
              <a:buFont typeface="Wingdings" charset="2"/>
              <a:buChar char=""/>
            </a:pPr>
            <a:r>
              <a:rPr b="1" lang="el-GR" sz="2800" spc="-1" strike="noStrike">
                <a:solidFill>
                  <a:srgbClr val="ffffff"/>
                </a:solidFill>
                <a:uFill>
                  <a:solidFill>
                    <a:srgbClr val="ffffff"/>
                  </a:solidFill>
                </a:uFill>
                <a:latin typeface="Arial"/>
              </a:rPr>
              <a:t>ΜΕΓΑΛΟΣ ΑΡΙΘΜΟΣ ΠΤΕΡΥΓΙΩΝ ΣΤΗΝ ΙΔΙΑ ΣΕΙΡΑ ΑΥΞΑΝΕΙ ΤΙΣ ΤΡΙΒΕΣ ΚΑΤΑ ΤΗΝ ΔΙΟΔΟ ΤΟΥ ΑΤΜΟΥ.</a:t>
            </a:r>
            <a:endParaRPr b="0" lang="el-GR" sz="2800" spc="-1" strike="noStrike">
              <a:solidFill>
                <a:srgbClr val="000000"/>
              </a:solidFill>
              <a:uFill>
                <a:solidFill>
                  <a:srgbClr val="ffffff"/>
                </a:solidFill>
              </a:uFill>
              <a:latin typeface="Arial"/>
            </a:endParaRPr>
          </a:p>
          <a:p>
            <a:pPr>
              <a:lnSpc>
                <a:spcPct val="100000"/>
              </a:lnSpc>
              <a:spcBef>
                <a:spcPts val="360"/>
              </a:spcBef>
            </a:pPr>
            <a:endParaRPr b="0" lang="el-GR" sz="2800" spc="-1" strike="noStrike">
              <a:solidFill>
                <a:srgbClr val="000000"/>
              </a:solidFill>
              <a:uFill>
                <a:solidFill>
                  <a:srgbClr val="ffffff"/>
                </a:solidFill>
              </a:uFill>
              <a:latin typeface="Arial"/>
            </a:endParaRPr>
          </a:p>
          <a:p>
            <a:pPr algn="ctr">
              <a:lnSpc>
                <a:spcPct val="100000"/>
              </a:lnSpc>
              <a:spcBef>
                <a:spcPts val="360"/>
              </a:spcBef>
            </a:pPr>
            <a:br/>
            <a:endParaRPr b="0" lang="el-GR" sz="2800" spc="-1" strike="noStrike">
              <a:solidFill>
                <a:srgbClr val="000000"/>
              </a:solidFill>
              <a:uFill>
                <a:solidFill>
                  <a:srgbClr val="ffffff"/>
                </a:solidFill>
              </a:uFill>
              <a:latin typeface="Arial"/>
            </a:endParaRPr>
          </a:p>
        </p:txBody>
      </p:sp>
    </p:spTree>
  </p:cSld>
</p:sld>
</file>

<file path=ppt/slides/slide5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2"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ΠΡΟΣΔΙΟΡΙΣΜΟΣ ΜΕΓΕΘΟΥΣ ΤΩΝ ΠΤΕΡΥΓΩΣΕΩΝ</a:t>
            </a:r>
            <a:br/>
            <a:r>
              <a:rPr b="1" lang="el-GR" sz="2200" spc="-1" strike="noStrike" u="sng" cap="all">
                <a:solidFill>
                  <a:srgbClr val="000000"/>
                </a:solidFill>
                <a:uFill>
                  <a:solidFill>
                    <a:srgbClr val="ffffff"/>
                  </a:solidFill>
                </a:uFill>
                <a:latin typeface="Arial"/>
              </a:rPr>
              <a:t>ΣΤΟΙΧΕΙΑ ΠΤΕΡΥΓΙΩΝ</a:t>
            </a:r>
            <a:br/>
            <a:endParaRPr b="0" lang="el-GR" sz="2200" spc="-1" strike="noStrike">
              <a:solidFill>
                <a:srgbClr val="ffffff"/>
              </a:solidFill>
              <a:uFill>
                <a:solidFill>
                  <a:srgbClr val="ffffff"/>
                </a:solidFill>
              </a:uFill>
              <a:latin typeface="Book Antiqua"/>
            </a:endParaRPr>
          </a:p>
        </p:txBody>
      </p:sp>
      <p:sp>
        <p:nvSpPr>
          <p:cNvPr id="383" name="TextShape 2"/>
          <p:cNvSpPr txBox="1"/>
          <p:nvPr/>
        </p:nvSpPr>
        <p:spPr>
          <a:xfrm>
            <a:off x="179640" y="1071720"/>
            <a:ext cx="8784720" cy="556920"/>
          </a:xfrm>
          <a:prstGeom prst="rect">
            <a:avLst/>
          </a:prstGeom>
          <a:noFill/>
          <a:ln>
            <a:noFill/>
          </a:ln>
        </p:spPr>
        <p:txBody>
          <a:bodyPr lIns="90000" rIns="90000" tIns="45000" bIns="45000"/>
          <a:p>
            <a:pPr>
              <a:lnSpc>
                <a:spcPct val="100000"/>
              </a:lnSpc>
              <a:spcBef>
                <a:spcPts val="561"/>
              </a:spcBef>
            </a:pPr>
            <a:r>
              <a:rPr b="1" lang="el-GR" sz="2800" spc="-1" strike="noStrike">
                <a:solidFill>
                  <a:srgbClr val="ff0000"/>
                </a:solidFill>
                <a:uFill>
                  <a:solidFill>
                    <a:srgbClr val="ffffff"/>
                  </a:solidFill>
                </a:uFill>
                <a:latin typeface="Arial"/>
              </a:rPr>
              <a:t>γ) </a:t>
            </a:r>
            <a:r>
              <a:rPr b="1" lang="el-GR" sz="2800" spc="-1" strike="noStrike" u="sng">
                <a:solidFill>
                  <a:srgbClr val="ffffff"/>
                </a:solidFill>
                <a:uFill>
                  <a:solidFill>
                    <a:srgbClr val="ffffff"/>
                  </a:solidFill>
                </a:uFill>
                <a:latin typeface="Arial"/>
              </a:rPr>
              <a:t>ΒΗΜΑ ΠΤΕΡΥΓΩΣΕΩΣ</a:t>
            </a:r>
            <a:r>
              <a:rPr b="1" lang="el-GR" sz="2800" spc="-1" strike="noStrike">
                <a:solidFill>
                  <a:srgbClr val="ffffff"/>
                </a:solidFill>
                <a:uFill>
                  <a:solidFill>
                    <a:srgbClr val="ffffff"/>
                  </a:solidFill>
                </a:uFill>
                <a:latin typeface="Arial"/>
              </a:rPr>
              <a:t> </a:t>
            </a:r>
            <a:r>
              <a:rPr b="1" lang="el-GR" sz="2800" spc="-1" strike="noStrike" u="sng">
                <a:solidFill>
                  <a:srgbClr val="ff0000"/>
                </a:solidFill>
                <a:uFill>
                  <a:solidFill>
                    <a:srgbClr val="ffffff"/>
                  </a:solidFill>
                </a:uFill>
                <a:latin typeface="Arial"/>
              </a:rPr>
              <a:t>t</a:t>
            </a:r>
            <a:endParaRPr b="0" lang="el-GR" sz="2800" spc="-1" strike="noStrike">
              <a:solidFill>
                <a:srgbClr val="000000"/>
              </a:solidFill>
              <a:uFill>
                <a:solidFill>
                  <a:srgbClr val="ffffff"/>
                </a:solidFill>
              </a:uFill>
              <a:latin typeface="Arial"/>
            </a:endParaRPr>
          </a:p>
          <a:p>
            <a:pPr>
              <a:lnSpc>
                <a:spcPct val="100000"/>
              </a:lnSpc>
              <a:spcBef>
                <a:spcPts val="400"/>
              </a:spcBef>
            </a:pPr>
            <a:r>
              <a:rPr b="1" lang="el-GR" sz="2000" spc="-1" strike="noStrike" u="sng">
                <a:solidFill>
                  <a:srgbClr val="ffffff"/>
                </a:solidFill>
                <a:uFill>
                  <a:solidFill>
                    <a:srgbClr val="ffffff"/>
                  </a:solidFill>
                </a:uFill>
                <a:latin typeface="Arial"/>
              </a:rPr>
              <a:t> </a:t>
            </a:r>
            <a:endParaRPr b="0" lang="el-GR" sz="2000" spc="-1" strike="noStrike">
              <a:solidFill>
                <a:srgbClr val="000000"/>
              </a:solidFill>
              <a:uFill>
                <a:solidFill>
                  <a:srgbClr val="ffffff"/>
                </a:solidFill>
              </a:uFill>
              <a:latin typeface="Arial"/>
            </a:endParaRPr>
          </a:p>
          <a:p>
            <a:pPr>
              <a:lnSpc>
                <a:spcPct val="100000"/>
              </a:lnSpc>
              <a:spcBef>
                <a:spcPts val="561"/>
              </a:spcBef>
            </a:pPr>
            <a:endParaRPr b="0" lang="el-GR" sz="2000" spc="-1" strike="noStrike">
              <a:solidFill>
                <a:srgbClr val="000000"/>
              </a:solidFill>
              <a:uFill>
                <a:solidFill>
                  <a:srgbClr val="ffffff"/>
                </a:solidFill>
              </a:uFill>
              <a:latin typeface="Arial"/>
            </a:endParaRPr>
          </a:p>
          <a:p>
            <a:pPr>
              <a:lnSpc>
                <a:spcPct val="100000"/>
              </a:lnSpc>
              <a:spcBef>
                <a:spcPts val="561"/>
              </a:spcBef>
            </a:pPr>
            <a:br/>
            <a:br/>
            <a:endParaRPr b="0" lang="el-GR" sz="2000" spc="-1" strike="noStrike">
              <a:solidFill>
                <a:srgbClr val="000000"/>
              </a:solidFill>
              <a:uFill>
                <a:solidFill>
                  <a:srgbClr val="ffffff"/>
                </a:solidFill>
              </a:uFill>
              <a:latin typeface="Arial"/>
            </a:endParaRPr>
          </a:p>
          <a:p>
            <a:pPr algn="ctr">
              <a:lnSpc>
                <a:spcPct val="100000"/>
              </a:lnSpc>
              <a:spcBef>
                <a:spcPts val="360"/>
              </a:spcBef>
            </a:pPr>
            <a:br/>
            <a:endParaRPr b="0" lang="el-GR" sz="2000" spc="-1" strike="noStrike">
              <a:solidFill>
                <a:srgbClr val="000000"/>
              </a:solidFill>
              <a:uFill>
                <a:solidFill>
                  <a:srgbClr val="ffffff"/>
                </a:solidFill>
              </a:uFill>
              <a:latin typeface="Arial"/>
            </a:endParaRPr>
          </a:p>
        </p:txBody>
      </p:sp>
      <p:pic>
        <p:nvPicPr>
          <p:cNvPr id="384" name="Picture 2" descr=""/>
          <p:cNvPicPr/>
          <p:nvPr/>
        </p:nvPicPr>
        <p:blipFill>
          <a:blip r:embed="rId1"/>
          <a:stretch/>
        </p:blipFill>
        <p:spPr>
          <a:xfrm>
            <a:off x="2123640" y="2133000"/>
            <a:ext cx="5019480" cy="4485960"/>
          </a:xfrm>
          <a:prstGeom prst="rect">
            <a:avLst/>
          </a:prstGeom>
          <a:ln>
            <a:noFill/>
          </a:ln>
        </p:spPr>
      </p:pic>
      <p:sp>
        <p:nvSpPr>
          <p:cNvPr id="385" name="CustomShape 3"/>
          <p:cNvSpPr/>
          <p:nvPr/>
        </p:nvSpPr>
        <p:spPr>
          <a:xfrm>
            <a:off x="2627640" y="6093360"/>
            <a:ext cx="2448000" cy="364680"/>
          </a:xfrm>
          <a:prstGeom prst="rect">
            <a:avLst/>
          </a:prstGeom>
          <a:solidFill>
            <a:srgbClr val="ffff00"/>
          </a:solidFill>
          <a:ln>
            <a:noFill/>
          </a:ln>
        </p:spPr>
        <p:style>
          <a:lnRef idx="0"/>
          <a:fillRef idx="0"/>
          <a:effectRef idx="0"/>
          <a:fontRef idx="minor"/>
        </p:style>
        <p:txBody>
          <a:bodyPr lIns="90000" rIns="90000" tIns="45000" bIns="45000"/>
          <a:p>
            <a:pPr>
              <a:lnSpc>
                <a:spcPct val="100000"/>
              </a:lnSpc>
            </a:pPr>
            <a:r>
              <a:rPr b="1" lang="el-GR" sz="1800" spc="-1" strike="noStrike">
                <a:solidFill>
                  <a:srgbClr val="ff0000"/>
                </a:solidFill>
                <a:uFill>
                  <a:solidFill>
                    <a:srgbClr val="ffffff"/>
                  </a:solidFill>
                </a:uFill>
                <a:latin typeface="Arial"/>
              </a:rPr>
              <a:t>ΠΤΕΡΥΓΙΑ ΔΡΑΣΕΩΣ</a:t>
            </a:r>
            <a:endParaRPr b="0" lang="el-GR" sz="1800" spc="-1" strike="noStrike">
              <a:solidFill>
                <a:srgbClr val="000000"/>
              </a:solidFill>
              <a:uFill>
                <a:solidFill>
                  <a:srgbClr val="ffffff"/>
                </a:solidFill>
              </a:uFill>
              <a:latin typeface="Arial"/>
            </a:endParaRPr>
          </a:p>
        </p:txBody>
      </p:sp>
      <p:sp>
        <p:nvSpPr>
          <p:cNvPr id="386" name="CustomShape 4"/>
          <p:cNvSpPr/>
          <p:nvPr/>
        </p:nvSpPr>
        <p:spPr>
          <a:xfrm rot="1564200">
            <a:off x="3332520" y="1674720"/>
            <a:ext cx="978120" cy="484200"/>
          </a:xfrm>
          <a:prstGeom prst="rightArrow">
            <a:avLst>
              <a:gd name="adj1" fmla="val 50000"/>
              <a:gd name="adj2" fmla="val 50000"/>
            </a:avLst>
          </a:prstGeom>
          <a:solidFill>
            <a:srgbClr val="ff0000"/>
          </a:solidFill>
          <a:ln>
            <a:round/>
          </a:ln>
        </p:spPr>
        <p:style>
          <a:lnRef idx="2">
            <a:schemeClr val="accent1">
              <a:shade val="50000"/>
            </a:schemeClr>
          </a:lnRef>
          <a:fillRef idx="1">
            <a:schemeClr val="accent1"/>
          </a:fillRef>
          <a:effectRef idx="0">
            <a:schemeClr val="accent1"/>
          </a:effectRef>
          <a:fontRef idx="minor"/>
        </p:style>
      </p:sp>
    </p:spTree>
  </p:cSld>
</p:sld>
</file>

<file path=ppt/slides/slide6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7"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ΠΡΟΣΔΙΟΡΙΣΜΟΣ ΜΕΓΕΘΟΥΣ ΤΩΝ ΠΤΕΡΥΓΩΣΕΩΝ</a:t>
            </a:r>
            <a:br/>
            <a:r>
              <a:rPr b="1" lang="el-GR" sz="2200" spc="-1" strike="noStrike" u="sng" cap="all">
                <a:solidFill>
                  <a:srgbClr val="000000"/>
                </a:solidFill>
                <a:uFill>
                  <a:solidFill>
                    <a:srgbClr val="ffffff"/>
                  </a:solidFill>
                </a:uFill>
                <a:latin typeface="Arial"/>
              </a:rPr>
              <a:t>ΣΤΟΙΧΕΙΑ ΠΤΕΡΥΓΙΩΝ</a:t>
            </a:r>
            <a:br/>
            <a:endParaRPr b="0" lang="el-GR" sz="2200" spc="-1" strike="noStrike">
              <a:solidFill>
                <a:srgbClr val="ffffff"/>
              </a:solidFill>
              <a:uFill>
                <a:solidFill>
                  <a:srgbClr val="ffffff"/>
                </a:solidFill>
              </a:uFill>
              <a:latin typeface="Book Antiqua"/>
            </a:endParaRPr>
          </a:p>
        </p:txBody>
      </p:sp>
      <p:sp>
        <p:nvSpPr>
          <p:cNvPr id="388" name="TextShape 2"/>
          <p:cNvSpPr txBox="1"/>
          <p:nvPr/>
        </p:nvSpPr>
        <p:spPr>
          <a:xfrm>
            <a:off x="179640" y="1071720"/>
            <a:ext cx="8784720" cy="628920"/>
          </a:xfrm>
          <a:prstGeom prst="rect">
            <a:avLst/>
          </a:prstGeom>
          <a:noFill/>
          <a:ln>
            <a:noFill/>
          </a:ln>
        </p:spPr>
        <p:txBody>
          <a:bodyPr lIns="90000" rIns="90000" tIns="45000" bIns="45000"/>
          <a:p>
            <a:pPr>
              <a:lnSpc>
                <a:spcPct val="100000"/>
              </a:lnSpc>
              <a:spcBef>
                <a:spcPts val="561"/>
              </a:spcBef>
            </a:pPr>
            <a:r>
              <a:rPr b="1" lang="el-GR" sz="2800" spc="-1" strike="noStrike">
                <a:solidFill>
                  <a:srgbClr val="ff0000"/>
                </a:solidFill>
                <a:uFill>
                  <a:solidFill>
                    <a:srgbClr val="ffffff"/>
                  </a:solidFill>
                </a:uFill>
                <a:latin typeface="Arial"/>
              </a:rPr>
              <a:t>γ) </a:t>
            </a:r>
            <a:r>
              <a:rPr b="1" lang="el-GR" sz="2800" spc="-1" strike="noStrike" u="sng">
                <a:solidFill>
                  <a:srgbClr val="ffffff"/>
                </a:solidFill>
                <a:uFill>
                  <a:solidFill>
                    <a:srgbClr val="ffffff"/>
                  </a:solidFill>
                </a:uFill>
                <a:latin typeface="Arial"/>
              </a:rPr>
              <a:t>ΒΗΜΑ ΠΤΕΡΥΓΩΣΕΩΣ</a:t>
            </a:r>
            <a:r>
              <a:rPr b="1" lang="el-GR" sz="2800" spc="-1" strike="noStrike">
                <a:solidFill>
                  <a:srgbClr val="ffffff"/>
                </a:solidFill>
                <a:uFill>
                  <a:solidFill>
                    <a:srgbClr val="ffffff"/>
                  </a:solidFill>
                </a:uFill>
                <a:latin typeface="Arial"/>
              </a:rPr>
              <a:t> </a:t>
            </a:r>
            <a:r>
              <a:rPr b="1" lang="el-GR" sz="2800" spc="-1" strike="noStrike" u="sng">
                <a:solidFill>
                  <a:srgbClr val="ff0000"/>
                </a:solidFill>
                <a:uFill>
                  <a:solidFill>
                    <a:srgbClr val="ffffff"/>
                  </a:solidFill>
                </a:uFill>
                <a:latin typeface="Arial"/>
              </a:rPr>
              <a:t>t</a:t>
            </a:r>
            <a:endParaRPr b="0" lang="el-GR" sz="2800" spc="-1" strike="noStrike">
              <a:solidFill>
                <a:srgbClr val="000000"/>
              </a:solidFill>
              <a:uFill>
                <a:solidFill>
                  <a:srgbClr val="ffffff"/>
                </a:solidFill>
              </a:uFill>
              <a:latin typeface="Arial"/>
            </a:endParaRPr>
          </a:p>
          <a:p>
            <a:pPr>
              <a:lnSpc>
                <a:spcPct val="100000"/>
              </a:lnSpc>
              <a:spcBef>
                <a:spcPts val="561"/>
              </a:spcBef>
            </a:pPr>
            <a:r>
              <a:rPr b="1" lang="el-GR" sz="2800" spc="-1" strike="noStrike" u="sng">
                <a:solidFill>
                  <a:srgbClr val="ffffff"/>
                </a:solidFill>
                <a:uFill>
                  <a:solidFill>
                    <a:srgbClr val="ffffff"/>
                  </a:solidFill>
                </a:uFill>
                <a:latin typeface="Arial"/>
              </a:rPr>
              <a:t> </a:t>
            </a:r>
            <a:endParaRPr b="0" lang="el-GR" sz="2800" spc="-1" strike="noStrike">
              <a:solidFill>
                <a:srgbClr val="000000"/>
              </a:solidFill>
              <a:uFill>
                <a:solidFill>
                  <a:srgbClr val="ffffff"/>
                </a:solidFill>
              </a:uFill>
              <a:latin typeface="Arial"/>
            </a:endParaRPr>
          </a:p>
          <a:p>
            <a:pPr>
              <a:lnSpc>
                <a:spcPct val="100000"/>
              </a:lnSpc>
              <a:spcBef>
                <a:spcPts val="561"/>
              </a:spcBef>
            </a:pPr>
            <a:endParaRPr b="0" lang="el-GR" sz="2800" spc="-1" strike="noStrike">
              <a:solidFill>
                <a:srgbClr val="000000"/>
              </a:solidFill>
              <a:uFill>
                <a:solidFill>
                  <a:srgbClr val="ffffff"/>
                </a:solidFill>
              </a:uFill>
              <a:latin typeface="Arial"/>
            </a:endParaRPr>
          </a:p>
          <a:p>
            <a:pPr>
              <a:lnSpc>
                <a:spcPct val="100000"/>
              </a:lnSpc>
              <a:spcBef>
                <a:spcPts val="561"/>
              </a:spcBef>
            </a:pPr>
            <a:br/>
            <a:br/>
            <a:endParaRPr b="0" lang="el-GR" sz="2800" spc="-1" strike="noStrike">
              <a:solidFill>
                <a:srgbClr val="000000"/>
              </a:solidFill>
              <a:uFill>
                <a:solidFill>
                  <a:srgbClr val="ffffff"/>
                </a:solidFill>
              </a:uFill>
              <a:latin typeface="Arial"/>
            </a:endParaRPr>
          </a:p>
          <a:p>
            <a:pPr algn="ctr">
              <a:lnSpc>
                <a:spcPct val="100000"/>
              </a:lnSpc>
              <a:spcBef>
                <a:spcPts val="360"/>
              </a:spcBef>
            </a:pPr>
            <a:br/>
            <a:endParaRPr b="0" lang="el-GR" sz="2800" spc="-1" strike="noStrike">
              <a:solidFill>
                <a:srgbClr val="000000"/>
              </a:solidFill>
              <a:uFill>
                <a:solidFill>
                  <a:srgbClr val="ffffff"/>
                </a:solidFill>
              </a:uFill>
              <a:latin typeface="Arial"/>
            </a:endParaRPr>
          </a:p>
        </p:txBody>
      </p:sp>
      <p:pic>
        <p:nvPicPr>
          <p:cNvPr id="389" name="Picture 2" descr=""/>
          <p:cNvPicPr/>
          <p:nvPr/>
        </p:nvPicPr>
        <p:blipFill>
          <a:blip r:embed="rId1"/>
          <a:stretch/>
        </p:blipFill>
        <p:spPr>
          <a:xfrm>
            <a:off x="683640" y="1772640"/>
            <a:ext cx="7776360" cy="4752000"/>
          </a:xfrm>
          <a:prstGeom prst="rect">
            <a:avLst/>
          </a:prstGeom>
          <a:ln>
            <a:noFill/>
          </a:ln>
        </p:spPr>
      </p:pic>
      <p:sp>
        <p:nvSpPr>
          <p:cNvPr id="390" name="CustomShape 3"/>
          <p:cNvSpPr/>
          <p:nvPr/>
        </p:nvSpPr>
        <p:spPr>
          <a:xfrm rot="1381800">
            <a:off x="1547640" y="5805000"/>
            <a:ext cx="978120" cy="484200"/>
          </a:xfrm>
          <a:prstGeom prst="rightArrow">
            <a:avLst>
              <a:gd name="adj1" fmla="val 50000"/>
              <a:gd name="adj2" fmla="val 50000"/>
            </a:avLst>
          </a:prstGeom>
          <a:solidFill>
            <a:srgbClr val="ff0000"/>
          </a:solidFill>
          <a:ln>
            <a:round/>
          </a:ln>
        </p:spPr>
        <p:style>
          <a:lnRef idx="2">
            <a:schemeClr val="accent1">
              <a:shade val="50000"/>
            </a:schemeClr>
          </a:lnRef>
          <a:fillRef idx="1">
            <a:schemeClr val="accent1"/>
          </a:fillRef>
          <a:effectRef idx="0">
            <a:schemeClr val="accent1"/>
          </a:effectRef>
          <a:fontRef idx="minor"/>
        </p:style>
      </p:sp>
      <p:sp>
        <p:nvSpPr>
          <p:cNvPr id="391" name="CustomShape 4"/>
          <p:cNvSpPr/>
          <p:nvPr/>
        </p:nvSpPr>
        <p:spPr>
          <a:xfrm>
            <a:off x="4586760" y="5877360"/>
            <a:ext cx="3352680" cy="364680"/>
          </a:xfrm>
          <a:prstGeom prst="rect">
            <a:avLst/>
          </a:prstGeom>
          <a:solidFill>
            <a:srgbClr val="ffff00"/>
          </a:solidFill>
          <a:ln>
            <a:noFill/>
          </a:ln>
        </p:spPr>
        <p:style>
          <a:lnRef idx="0"/>
          <a:fillRef idx="0"/>
          <a:effectRef idx="0"/>
          <a:fontRef idx="minor"/>
        </p:style>
        <p:txBody>
          <a:bodyPr wrap="none" lIns="90000" rIns="90000" tIns="45000" bIns="45000"/>
          <a:p>
            <a:pPr>
              <a:lnSpc>
                <a:spcPct val="100000"/>
              </a:lnSpc>
            </a:pPr>
            <a:r>
              <a:rPr b="1" lang="el-GR" sz="1800" spc="-1" strike="noStrike">
                <a:solidFill>
                  <a:srgbClr val="ff0000"/>
                </a:solidFill>
                <a:uFill>
                  <a:solidFill>
                    <a:srgbClr val="ffffff"/>
                  </a:solidFill>
                </a:uFill>
                <a:latin typeface="Arial"/>
              </a:rPr>
              <a:t>ΣΤΡΟΒΙΛΟΥΣ ΑΝΤΙΔΡΑΣΕΩΣ </a:t>
            </a:r>
            <a:endParaRPr b="0" lang="el-GR" sz="1800" spc="-1" strike="noStrike">
              <a:solidFill>
                <a:srgbClr val="000000"/>
              </a:solidFill>
              <a:uFill>
                <a:solidFill>
                  <a:srgbClr val="ffffff"/>
                </a:solidFill>
              </a:uFill>
              <a:latin typeface="Arial"/>
            </a:endParaRPr>
          </a:p>
        </p:txBody>
      </p:sp>
    </p:spTree>
  </p:cSld>
</p:sld>
</file>

<file path=ppt/slides/slide6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2"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ΠΡΟΣΔΙΟΡΙΣΜΟΣ ΜΕΓΕΘΟΥΣ ΤΩΝ ΠΤΕΡΥΓΩΣΕΩΝ</a:t>
            </a:r>
            <a:br/>
            <a:r>
              <a:rPr b="1" lang="el-GR" sz="2200" spc="-1" strike="noStrike" u="sng" cap="all">
                <a:solidFill>
                  <a:srgbClr val="000000"/>
                </a:solidFill>
                <a:uFill>
                  <a:solidFill>
                    <a:srgbClr val="ffffff"/>
                  </a:solidFill>
                </a:uFill>
                <a:latin typeface="Arial"/>
              </a:rPr>
              <a:t>ΣΤΟΙΧΕΙΑ ΠΤΕΡΥΓΙΩΝ</a:t>
            </a:r>
            <a:br/>
            <a:endParaRPr b="0" lang="el-GR" sz="2200" spc="-1" strike="noStrike">
              <a:solidFill>
                <a:srgbClr val="ffffff"/>
              </a:solidFill>
              <a:uFill>
                <a:solidFill>
                  <a:srgbClr val="ffffff"/>
                </a:solidFill>
              </a:uFill>
              <a:latin typeface="Book Antiqua"/>
            </a:endParaRPr>
          </a:p>
        </p:txBody>
      </p:sp>
      <p:sp>
        <p:nvSpPr>
          <p:cNvPr id="393" name="TextShape 2"/>
          <p:cNvSpPr txBox="1"/>
          <p:nvPr/>
        </p:nvSpPr>
        <p:spPr>
          <a:xfrm>
            <a:off x="179640" y="1071720"/>
            <a:ext cx="8784720" cy="5571720"/>
          </a:xfrm>
          <a:prstGeom prst="rect">
            <a:avLst/>
          </a:prstGeom>
          <a:noFill/>
          <a:ln>
            <a:noFill/>
          </a:ln>
        </p:spPr>
        <p:txBody>
          <a:bodyPr lIns="90000" rIns="90000" tIns="45000" bIns="45000"/>
          <a:p>
            <a:pPr>
              <a:lnSpc>
                <a:spcPct val="100000"/>
              </a:lnSpc>
              <a:spcBef>
                <a:spcPts val="561"/>
              </a:spcBef>
            </a:pPr>
            <a:r>
              <a:rPr b="1" lang="el-GR" sz="2800" spc="-1" strike="noStrike">
                <a:solidFill>
                  <a:srgbClr val="ff0000"/>
                </a:solidFill>
                <a:uFill>
                  <a:solidFill>
                    <a:srgbClr val="ffffff"/>
                  </a:solidFill>
                </a:uFill>
                <a:latin typeface="Arial"/>
              </a:rPr>
              <a:t>δ) </a:t>
            </a:r>
            <a:r>
              <a:rPr b="1" lang="el-GR" sz="2800" spc="-1" strike="noStrike" u="sng">
                <a:solidFill>
                  <a:srgbClr val="ffffff"/>
                </a:solidFill>
                <a:uFill>
                  <a:solidFill>
                    <a:srgbClr val="ffffff"/>
                  </a:solidFill>
                </a:uFill>
                <a:latin typeface="Arial"/>
              </a:rPr>
              <a:t>ΠΛΑΤΟΣ ΠΤΕΡΥΓΙΟΥ</a:t>
            </a:r>
            <a:r>
              <a:rPr b="1" lang="el-GR" sz="2800" spc="-1" strike="noStrike">
                <a:solidFill>
                  <a:srgbClr val="ff0000"/>
                </a:solidFill>
                <a:uFill>
                  <a:solidFill>
                    <a:srgbClr val="ffffff"/>
                  </a:solidFill>
                </a:uFill>
                <a:latin typeface="Arial"/>
              </a:rPr>
              <a:t> </a:t>
            </a:r>
            <a:r>
              <a:rPr b="1" lang="el-GR" sz="2800" spc="-1" strike="noStrike" u="sng">
                <a:solidFill>
                  <a:srgbClr val="ff0000"/>
                </a:solidFill>
                <a:uFill>
                  <a:solidFill>
                    <a:srgbClr val="ffffff"/>
                  </a:solidFill>
                </a:uFill>
                <a:latin typeface="Arial"/>
              </a:rPr>
              <a:t>b</a:t>
            </a:r>
            <a:endParaRPr b="0" lang="el-GR" sz="2800" spc="-1" strike="noStrike">
              <a:solidFill>
                <a:srgbClr val="000000"/>
              </a:solidFill>
              <a:uFill>
                <a:solidFill>
                  <a:srgbClr val="ffffff"/>
                </a:solidFill>
              </a:uFill>
              <a:latin typeface="Arial"/>
            </a:endParaRPr>
          </a:p>
          <a:p>
            <a:pPr>
              <a:lnSpc>
                <a:spcPct val="100000"/>
              </a:lnSpc>
              <a:spcBef>
                <a:spcPts val="561"/>
              </a:spcBef>
            </a:pPr>
            <a:endParaRPr b="0" lang="el-GR" sz="2800" spc="-1" strike="noStrike">
              <a:solidFill>
                <a:srgbClr val="000000"/>
              </a:solidFill>
              <a:uFill>
                <a:solidFill>
                  <a:srgbClr val="ffffff"/>
                </a:solidFill>
              </a:uFill>
              <a:latin typeface="Arial"/>
            </a:endParaRPr>
          </a:p>
          <a:p>
            <a:pPr>
              <a:lnSpc>
                <a:spcPct val="100000"/>
              </a:lnSpc>
              <a:spcBef>
                <a:spcPts val="561"/>
              </a:spcBef>
            </a:pPr>
            <a:r>
              <a:rPr b="1" lang="el-GR" sz="2800" spc="-1" strike="noStrike">
                <a:solidFill>
                  <a:srgbClr val="ffffff"/>
                </a:solidFill>
                <a:uFill>
                  <a:solidFill>
                    <a:srgbClr val="ffffff"/>
                  </a:solidFill>
                </a:uFill>
                <a:latin typeface="Arial"/>
              </a:rPr>
              <a:t>ΤΟ ΠΛΑΤΟΣ ΤΩΝ ΠΤΕΡΥΓΙΩΝ ΠΡΟΚΥΠΤΕΙ ΑΠΟ ΤΗ ΣΧΕΔΙΑΣΗ ΤΟΥΣ ΚΑΙ ΣΥΓΚΕΚΡΙΜΕΝΑ ΑΠΟ ΤΙΣ ΣΥΝΘΗΚΕΣ ΑΝΤΟΧΗΣ ΤΟΥΣ ΣΤΙΣ ΚΟΠΩΣΕΙΣ. ΟΠΩΣ ΕΙΝΑΙ ΦΥΣΙΚΟ, ΜΕΓΑΛΥΤΕΡΑ ΣΕ ΜΗΚΟΣ ΠΤΕΡΥΓΙΑ ΑΠΑΙΤΟΥΝ ΚΑΙ ΜΕΓΑΛΥΤΕΡΟ ΠΛΑΤΟΣ, ΓΙ' ΑΥΤΟ ΤΑ ΔΥΟ ΣΤΟΙΧΕΙΑ, ΜΗΚΟΣ ΠΤΕΡΥΓΙΟΥ ΚΑΙ ΠΛΑΤΟΣ, ΕΧΟΥΝ ΑΜΕΣΗ ΣΥΝΔΕΣΗ ΜΕΤΑΞΥ ΤΟΥΣ.</a:t>
            </a:r>
            <a:endParaRPr b="0" lang="el-GR" sz="2800" spc="-1" strike="noStrike">
              <a:solidFill>
                <a:srgbClr val="000000"/>
              </a:solidFill>
              <a:uFill>
                <a:solidFill>
                  <a:srgbClr val="ffffff"/>
                </a:solidFill>
              </a:uFill>
              <a:latin typeface="Arial"/>
            </a:endParaRPr>
          </a:p>
          <a:p>
            <a:pPr>
              <a:lnSpc>
                <a:spcPct val="100000"/>
              </a:lnSpc>
              <a:spcBef>
                <a:spcPts val="561"/>
              </a:spcBef>
            </a:pPr>
            <a:endParaRPr b="0" lang="el-GR" sz="2800" spc="-1" strike="noStrike">
              <a:solidFill>
                <a:srgbClr val="000000"/>
              </a:solidFill>
              <a:uFill>
                <a:solidFill>
                  <a:srgbClr val="ffffff"/>
                </a:solidFill>
              </a:uFill>
              <a:latin typeface="Arial"/>
            </a:endParaRPr>
          </a:p>
          <a:p>
            <a:pPr>
              <a:lnSpc>
                <a:spcPct val="100000"/>
              </a:lnSpc>
              <a:spcBef>
                <a:spcPts val="561"/>
              </a:spcBef>
            </a:pPr>
            <a:br/>
            <a:br/>
            <a:endParaRPr b="0" lang="el-GR" sz="2800" spc="-1" strike="noStrike">
              <a:solidFill>
                <a:srgbClr val="000000"/>
              </a:solidFill>
              <a:uFill>
                <a:solidFill>
                  <a:srgbClr val="ffffff"/>
                </a:solidFill>
              </a:uFill>
              <a:latin typeface="Arial"/>
            </a:endParaRPr>
          </a:p>
          <a:p>
            <a:pPr algn="ctr">
              <a:lnSpc>
                <a:spcPct val="100000"/>
              </a:lnSpc>
              <a:spcBef>
                <a:spcPts val="360"/>
              </a:spcBef>
            </a:pPr>
            <a:br/>
            <a:endParaRPr b="0" lang="el-GR" sz="2800" spc="-1" strike="noStrike">
              <a:solidFill>
                <a:srgbClr val="000000"/>
              </a:solidFill>
              <a:uFill>
                <a:solidFill>
                  <a:srgbClr val="ffffff"/>
                </a:solidFill>
              </a:uFill>
              <a:latin typeface="Arial"/>
            </a:endParaRPr>
          </a:p>
        </p:txBody>
      </p:sp>
    </p:spTree>
  </p:cSld>
</p:sld>
</file>

<file path=ppt/slides/slide6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4"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ΠΡΟΣΔΙΟΡΙΣΜΟΣ ΜΕΓΕΘΟΥΣ ΤΩΝ ΠΤΕΡΥΓΩΣΕΩΝ</a:t>
            </a:r>
            <a:br/>
            <a:r>
              <a:rPr b="1" lang="el-GR" sz="2200" spc="-1" strike="noStrike" u="sng" cap="all">
                <a:solidFill>
                  <a:srgbClr val="000000"/>
                </a:solidFill>
                <a:uFill>
                  <a:solidFill>
                    <a:srgbClr val="ffffff"/>
                  </a:solidFill>
                </a:uFill>
                <a:latin typeface="Arial"/>
              </a:rPr>
              <a:t>ΣΤΟΙΧΕΙΑ ΠΤΕΡΥΓΙΩΝ</a:t>
            </a:r>
            <a:br/>
            <a:endParaRPr b="0" lang="el-GR" sz="2200" spc="-1" strike="noStrike">
              <a:solidFill>
                <a:srgbClr val="ffffff"/>
              </a:solidFill>
              <a:uFill>
                <a:solidFill>
                  <a:srgbClr val="ffffff"/>
                </a:solidFill>
              </a:uFill>
              <a:latin typeface="Book Antiqua"/>
            </a:endParaRPr>
          </a:p>
        </p:txBody>
      </p:sp>
      <p:sp>
        <p:nvSpPr>
          <p:cNvPr id="395" name="TextShape 2"/>
          <p:cNvSpPr txBox="1"/>
          <p:nvPr/>
        </p:nvSpPr>
        <p:spPr>
          <a:xfrm>
            <a:off x="179640" y="1071720"/>
            <a:ext cx="8784720" cy="628920"/>
          </a:xfrm>
          <a:prstGeom prst="rect">
            <a:avLst/>
          </a:prstGeom>
          <a:noFill/>
          <a:ln>
            <a:noFill/>
          </a:ln>
        </p:spPr>
        <p:txBody>
          <a:bodyPr lIns="90000" rIns="90000" tIns="45000" bIns="45000"/>
          <a:p>
            <a:pPr>
              <a:lnSpc>
                <a:spcPct val="100000"/>
              </a:lnSpc>
              <a:spcBef>
                <a:spcPts val="561"/>
              </a:spcBef>
            </a:pPr>
            <a:r>
              <a:rPr b="1" lang="el-GR" sz="2800" spc="-1" strike="noStrike">
                <a:solidFill>
                  <a:srgbClr val="ff0000"/>
                </a:solidFill>
                <a:uFill>
                  <a:solidFill>
                    <a:srgbClr val="ffffff"/>
                  </a:solidFill>
                </a:uFill>
                <a:latin typeface="Arial"/>
              </a:rPr>
              <a:t>δ) </a:t>
            </a:r>
            <a:r>
              <a:rPr b="1" lang="el-GR" sz="2800" spc="-1" strike="noStrike" u="sng">
                <a:solidFill>
                  <a:srgbClr val="ffffff"/>
                </a:solidFill>
                <a:uFill>
                  <a:solidFill>
                    <a:srgbClr val="ffffff"/>
                  </a:solidFill>
                </a:uFill>
                <a:latin typeface="Arial"/>
              </a:rPr>
              <a:t>ΠΛΑΤΟΣ ΠΤΕΡΥΓΙΟΥ</a:t>
            </a:r>
            <a:r>
              <a:rPr b="1" lang="el-GR" sz="2800" spc="-1" strike="noStrike">
                <a:solidFill>
                  <a:srgbClr val="ff0000"/>
                </a:solidFill>
                <a:uFill>
                  <a:solidFill>
                    <a:srgbClr val="ffffff"/>
                  </a:solidFill>
                </a:uFill>
                <a:latin typeface="Arial"/>
              </a:rPr>
              <a:t> </a:t>
            </a:r>
            <a:r>
              <a:rPr b="1" lang="el-GR" sz="2800" spc="-1" strike="noStrike" u="sng">
                <a:solidFill>
                  <a:srgbClr val="ff0000"/>
                </a:solidFill>
                <a:uFill>
                  <a:solidFill>
                    <a:srgbClr val="ffffff"/>
                  </a:solidFill>
                </a:uFill>
                <a:latin typeface="Arial"/>
              </a:rPr>
              <a:t>b</a:t>
            </a:r>
            <a:endParaRPr b="0" lang="el-GR" sz="2800" spc="-1" strike="noStrike">
              <a:solidFill>
                <a:srgbClr val="000000"/>
              </a:solidFill>
              <a:uFill>
                <a:solidFill>
                  <a:srgbClr val="ffffff"/>
                </a:solidFill>
              </a:uFill>
              <a:latin typeface="Arial"/>
            </a:endParaRPr>
          </a:p>
          <a:p>
            <a:pPr>
              <a:lnSpc>
                <a:spcPct val="100000"/>
              </a:lnSpc>
              <a:spcBef>
                <a:spcPts val="400"/>
              </a:spcBef>
            </a:pPr>
            <a:r>
              <a:rPr b="1" lang="el-GR" sz="2000" spc="-1" strike="noStrike" u="sng">
                <a:solidFill>
                  <a:srgbClr val="ffffff"/>
                </a:solidFill>
                <a:uFill>
                  <a:solidFill>
                    <a:srgbClr val="ffffff"/>
                  </a:solidFill>
                </a:uFill>
                <a:latin typeface="Arial"/>
              </a:rPr>
              <a:t> </a:t>
            </a:r>
            <a:endParaRPr b="0" lang="el-GR" sz="2000" spc="-1" strike="noStrike">
              <a:solidFill>
                <a:srgbClr val="000000"/>
              </a:solidFill>
              <a:uFill>
                <a:solidFill>
                  <a:srgbClr val="ffffff"/>
                </a:solidFill>
              </a:uFill>
              <a:latin typeface="Arial"/>
            </a:endParaRPr>
          </a:p>
          <a:p>
            <a:pPr>
              <a:lnSpc>
                <a:spcPct val="100000"/>
              </a:lnSpc>
              <a:spcBef>
                <a:spcPts val="561"/>
              </a:spcBef>
            </a:pPr>
            <a:endParaRPr b="0" lang="el-GR" sz="2000" spc="-1" strike="noStrike">
              <a:solidFill>
                <a:srgbClr val="000000"/>
              </a:solidFill>
              <a:uFill>
                <a:solidFill>
                  <a:srgbClr val="ffffff"/>
                </a:solidFill>
              </a:uFill>
              <a:latin typeface="Arial"/>
            </a:endParaRPr>
          </a:p>
          <a:p>
            <a:pPr>
              <a:lnSpc>
                <a:spcPct val="100000"/>
              </a:lnSpc>
              <a:spcBef>
                <a:spcPts val="561"/>
              </a:spcBef>
            </a:pPr>
            <a:br/>
            <a:br/>
            <a:endParaRPr b="0" lang="el-GR" sz="2000" spc="-1" strike="noStrike">
              <a:solidFill>
                <a:srgbClr val="000000"/>
              </a:solidFill>
              <a:uFill>
                <a:solidFill>
                  <a:srgbClr val="ffffff"/>
                </a:solidFill>
              </a:uFill>
              <a:latin typeface="Arial"/>
            </a:endParaRPr>
          </a:p>
          <a:p>
            <a:pPr algn="ctr">
              <a:lnSpc>
                <a:spcPct val="100000"/>
              </a:lnSpc>
              <a:spcBef>
                <a:spcPts val="360"/>
              </a:spcBef>
            </a:pPr>
            <a:br/>
            <a:endParaRPr b="0" lang="el-GR" sz="2000" spc="-1" strike="noStrike">
              <a:solidFill>
                <a:srgbClr val="000000"/>
              </a:solidFill>
              <a:uFill>
                <a:solidFill>
                  <a:srgbClr val="ffffff"/>
                </a:solidFill>
              </a:uFill>
              <a:latin typeface="Arial"/>
            </a:endParaRPr>
          </a:p>
        </p:txBody>
      </p:sp>
      <p:pic>
        <p:nvPicPr>
          <p:cNvPr id="396" name="Picture 2" descr=""/>
          <p:cNvPicPr/>
          <p:nvPr/>
        </p:nvPicPr>
        <p:blipFill>
          <a:blip r:embed="rId1"/>
          <a:stretch/>
        </p:blipFill>
        <p:spPr>
          <a:xfrm>
            <a:off x="2123640" y="2133000"/>
            <a:ext cx="5019480" cy="4485960"/>
          </a:xfrm>
          <a:prstGeom prst="rect">
            <a:avLst/>
          </a:prstGeom>
          <a:ln>
            <a:noFill/>
          </a:ln>
        </p:spPr>
      </p:pic>
      <p:sp>
        <p:nvSpPr>
          <p:cNvPr id="397" name="CustomShape 3"/>
          <p:cNvSpPr/>
          <p:nvPr/>
        </p:nvSpPr>
        <p:spPr>
          <a:xfrm>
            <a:off x="2627640" y="6093360"/>
            <a:ext cx="2448000" cy="364680"/>
          </a:xfrm>
          <a:prstGeom prst="rect">
            <a:avLst/>
          </a:prstGeom>
          <a:solidFill>
            <a:srgbClr val="ffff00"/>
          </a:solidFill>
          <a:ln>
            <a:noFill/>
          </a:ln>
        </p:spPr>
        <p:style>
          <a:lnRef idx="0"/>
          <a:fillRef idx="0"/>
          <a:effectRef idx="0"/>
          <a:fontRef idx="minor"/>
        </p:style>
        <p:txBody>
          <a:bodyPr lIns="90000" rIns="90000" tIns="45000" bIns="45000"/>
          <a:p>
            <a:pPr>
              <a:lnSpc>
                <a:spcPct val="100000"/>
              </a:lnSpc>
            </a:pPr>
            <a:r>
              <a:rPr b="1" lang="el-GR" sz="1800" spc="-1" strike="noStrike">
                <a:solidFill>
                  <a:srgbClr val="ff0000"/>
                </a:solidFill>
                <a:uFill>
                  <a:solidFill>
                    <a:srgbClr val="ffffff"/>
                  </a:solidFill>
                </a:uFill>
                <a:latin typeface="Arial"/>
              </a:rPr>
              <a:t>ΠΤΕΡΥΓΙΑ ΔΡΑΣΕΩΣ</a:t>
            </a:r>
            <a:endParaRPr b="0" lang="el-GR" sz="1800" spc="-1" strike="noStrike">
              <a:solidFill>
                <a:srgbClr val="000000"/>
              </a:solidFill>
              <a:uFill>
                <a:solidFill>
                  <a:srgbClr val="ffffff"/>
                </a:solidFill>
              </a:uFill>
              <a:latin typeface="Arial"/>
            </a:endParaRPr>
          </a:p>
        </p:txBody>
      </p:sp>
      <p:sp>
        <p:nvSpPr>
          <p:cNvPr id="398" name="CustomShape 4"/>
          <p:cNvSpPr/>
          <p:nvPr/>
        </p:nvSpPr>
        <p:spPr>
          <a:xfrm rot="10800000">
            <a:off x="7926840" y="4345560"/>
            <a:ext cx="978120" cy="484200"/>
          </a:xfrm>
          <a:prstGeom prst="rightArrow">
            <a:avLst>
              <a:gd name="adj1" fmla="val 50000"/>
              <a:gd name="adj2" fmla="val 50000"/>
            </a:avLst>
          </a:prstGeom>
          <a:solidFill>
            <a:srgbClr val="ff0000"/>
          </a:solidFill>
          <a:ln>
            <a:round/>
          </a:ln>
        </p:spPr>
        <p:style>
          <a:lnRef idx="2">
            <a:schemeClr val="accent1">
              <a:shade val="50000"/>
            </a:schemeClr>
          </a:lnRef>
          <a:fillRef idx="1">
            <a:schemeClr val="accent1"/>
          </a:fillRef>
          <a:effectRef idx="0">
            <a:schemeClr val="accent1"/>
          </a:effectRef>
          <a:fontRef idx="minor"/>
        </p:style>
      </p:sp>
    </p:spTree>
  </p:cSld>
</p:sld>
</file>

<file path=ppt/slides/slide6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9"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ΠΡΟΣΔΙΟΡΙΣΜΟΣ ΜΕΓΕΘΟΥΣ ΤΩΝ ΠΤΕΡΥΓΩΣΕΩΝ</a:t>
            </a:r>
            <a:br/>
            <a:r>
              <a:rPr b="1" lang="el-GR" sz="2200" spc="-1" strike="noStrike" u="sng" cap="all">
                <a:solidFill>
                  <a:srgbClr val="000000"/>
                </a:solidFill>
                <a:uFill>
                  <a:solidFill>
                    <a:srgbClr val="ffffff"/>
                  </a:solidFill>
                </a:uFill>
                <a:latin typeface="Arial"/>
              </a:rPr>
              <a:t>ΣΤΟΙΧΕΙΑ ΠΤΕΡΥΓΙΩΝ</a:t>
            </a:r>
            <a:br/>
            <a:endParaRPr b="0" lang="el-GR" sz="2200" spc="-1" strike="noStrike">
              <a:solidFill>
                <a:srgbClr val="ffffff"/>
              </a:solidFill>
              <a:uFill>
                <a:solidFill>
                  <a:srgbClr val="ffffff"/>
                </a:solidFill>
              </a:uFill>
              <a:latin typeface="Book Antiqua"/>
            </a:endParaRPr>
          </a:p>
        </p:txBody>
      </p:sp>
      <p:sp>
        <p:nvSpPr>
          <p:cNvPr id="400" name="TextShape 2"/>
          <p:cNvSpPr txBox="1"/>
          <p:nvPr/>
        </p:nvSpPr>
        <p:spPr>
          <a:xfrm>
            <a:off x="179640" y="1071720"/>
            <a:ext cx="8784720" cy="628920"/>
          </a:xfrm>
          <a:prstGeom prst="rect">
            <a:avLst/>
          </a:prstGeom>
          <a:noFill/>
          <a:ln>
            <a:noFill/>
          </a:ln>
        </p:spPr>
        <p:txBody>
          <a:bodyPr lIns="90000" rIns="90000" tIns="45000" bIns="45000"/>
          <a:p>
            <a:pPr>
              <a:lnSpc>
                <a:spcPct val="100000"/>
              </a:lnSpc>
              <a:spcBef>
                <a:spcPts val="561"/>
              </a:spcBef>
            </a:pPr>
            <a:r>
              <a:rPr b="1" lang="el-GR" sz="2800" spc="-1" strike="noStrike">
                <a:solidFill>
                  <a:srgbClr val="ff0000"/>
                </a:solidFill>
                <a:uFill>
                  <a:solidFill>
                    <a:srgbClr val="ffffff"/>
                  </a:solidFill>
                </a:uFill>
                <a:latin typeface="Arial"/>
              </a:rPr>
              <a:t>δ) </a:t>
            </a:r>
            <a:r>
              <a:rPr b="1" lang="el-GR" sz="2800" spc="-1" strike="noStrike" u="sng">
                <a:solidFill>
                  <a:srgbClr val="ffffff"/>
                </a:solidFill>
                <a:uFill>
                  <a:solidFill>
                    <a:srgbClr val="ffffff"/>
                  </a:solidFill>
                </a:uFill>
                <a:latin typeface="Arial"/>
              </a:rPr>
              <a:t>ΠΛΑΤΟΣ ΠΤΕΡΥΓΙΟΥ</a:t>
            </a:r>
            <a:r>
              <a:rPr b="1" lang="el-GR" sz="2800" spc="-1" strike="noStrike">
                <a:solidFill>
                  <a:srgbClr val="ff0000"/>
                </a:solidFill>
                <a:uFill>
                  <a:solidFill>
                    <a:srgbClr val="ffffff"/>
                  </a:solidFill>
                </a:uFill>
                <a:latin typeface="Arial"/>
              </a:rPr>
              <a:t> </a:t>
            </a:r>
            <a:r>
              <a:rPr b="1" lang="el-GR" sz="2800" spc="-1" strike="noStrike" u="sng">
                <a:solidFill>
                  <a:srgbClr val="ff0000"/>
                </a:solidFill>
                <a:uFill>
                  <a:solidFill>
                    <a:srgbClr val="ffffff"/>
                  </a:solidFill>
                </a:uFill>
                <a:latin typeface="Arial"/>
              </a:rPr>
              <a:t>b</a:t>
            </a:r>
            <a:endParaRPr b="0" lang="el-GR" sz="2800" spc="-1" strike="noStrike">
              <a:solidFill>
                <a:srgbClr val="000000"/>
              </a:solidFill>
              <a:uFill>
                <a:solidFill>
                  <a:srgbClr val="ffffff"/>
                </a:solidFill>
              </a:uFill>
              <a:latin typeface="Arial"/>
            </a:endParaRPr>
          </a:p>
          <a:p>
            <a:pPr>
              <a:lnSpc>
                <a:spcPct val="100000"/>
              </a:lnSpc>
              <a:spcBef>
                <a:spcPts val="561"/>
              </a:spcBef>
            </a:pPr>
            <a:r>
              <a:rPr b="1" lang="el-GR" sz="2800" spc="-1" strike="noStrike" u="sng">
                <a:solidFill>
                  <a:srgbClr val="ffffff"/>
                </a:solidFill>
                <a:uFill>
                  <a:solidFill>
                    <a:srgbClr val="ffffff"/>
                  </a:solidFill>
                </a:uFill>
                <a:latin typeface="Arial"/>
              </a:rPr>
              <a:t> </a:t>
            </a:r>
            <a:endParaRPr b="0" lang="el-GR" sz="2800" spc="-1" strike="noStrike">
              <a:solidFill>
                <a:srgbClr val="000000"/>
              </a:solidFill>
              <a:uFill>
                <a:solidFill>
                  <a:srgbClr val="ffffff"/>
                </a:solidFill>
              </a:uFill>
              <a:latin typeface="Arial"/>
            </a:endParaRPr>
          </a:p>
          <a:p>
            <a:pPr>
              <a:lnSpc>
                <a:spcPct val="100000"/>
              </a:lnSpc>
              <a:spcBef>
                <a:spcPts val="561"/>
              </a:spcBef>
            </a:pPr>
            <a:endParaRPr b="0" lang="el-GR" sz="2800" spc="-1" strike="noStrike">
              <a:solidFill>
                <a:srgbClr val="000000"/>
              </a:solidFill>
              <a:uFill>
                <a:solidFill>
                  <a:srgbClr val="ffffff"/>
                </a:solidFill>
              </a:uFill>
              <a:latin typeface="Arial"/>
            </a:endParaRPr>
          </a:p>
          <a:p>
            <a:pPr>
              <a:lnSpc>
                <a:spcPct val="100000"/>
              </a:lnSpc>
              <a:spcBef>
                <a:spcPts val="561"/>
              </a:spcBef>
            </a:pPr>
            <a:br/>
            <a:br/>
            <a:endParaRPr b="0" lang="el-GR" sz="2800" spc="-1" strike="noStrike">
              <a:solidFill>
                <a:srgbClr val="000000"/>
              </a:solidFill>
              <a:uFill>
                <a:solidFill>
                  <a:srgbClr val="ffffff"/>
                </a:solidFill>
              </a:uFill>
              <a:latin typeface="Arial"/>
            </a:endParaRPr>
          </a:p>
          <a:p>
            <a:pPr algn="ctr">
              <a:lnSpc>
                <a:spcPct val="100000"/>
              </a:lnSpc>
              <a:spcBef>
                <a:spcPts val="360"/>
              </a:spcBef>
            </a:pPr>
            <a:br/>
            <a:endParaRPr b="0" lang="el-GR" sz="2800" spc="-1" strike="noStrike">
              <a:solidFill>
                <a:srgbClr val="000000"/>
              </a:solidFill>
              <a:uFill>
                <a:solidFill>
                  <a:srgbClr val="ffffff"/>
                </a:solidFill>
              </a:uFill>
              <a:latin typeface="Arial"/>
            </a:endParaRPr>
          </a:p>
        </p:txBody>
      </p:sp>
      <p:pic>
        <p:nvPicPr>
          <p:cNvPr id="401" name="Picture 2" descr=""/>
          <p:cNvPicPr/>
          <p:nvPr/>
        </p:nvPicPr>
        <p:blipFill>
          <a:blip r:embed="rId1"/>
          <a:stretch/>
        </p:blipFill>
        <p:spPr>
          <a:xfrm>
            <a:off x="683640" y="1772640"/>
            <a:ext cx="7776360" cy="4752000"/>
          </a:xfrm>
          <a:prstGeom prst="rect">
            <a:avLst/>
          </a:prstGeom>
          <a:ln>
            <a:noFill/>
          </a:ln>
        </p:spPr>
      </p:pic>
      <p:sp>
        <p:nvSpPr>
          <p:cNvPr id="402" name="CustomShape 3"/>
          <p:cNvSpPr/>
          <p:nvPr/>
        </p:nvSpPr>
        <p:spPr>
          <a:xfrm rot="10800000">
            <a:off x="8718840" y="4417560"/>
            <a:ext cx="978120" cy="484200"/>
          </a:xfrm>
          <a:prstGeom prst="rightArrow">
            <a:avLst>
              <a:gd name="adj1" fmla="val 50000"/>
              <a:gd name="adj2" fmla="val 50000"/>
            </a:avLst>
          </a:prstGeom>
          <a:solidFill>
            <a:srgbClr val="ff0000"/>
          </a:solidFill>
          <a:ln>
            <a:round/>
          </a:ln>
        </p:spPr>
        <p:style>
          <a:lnRef idx="2">
            <a:schemeClr val="accent1">
              <a:shade val="50000"/>
            </a:schemeClr>
          </a:lnRef>
          <a:fillRef idx="1">
            <a:schemeClr val="accent1"/>
          </a:fillRef>
          <a:effectRef idx="0">
            <a:schemeClr val="accent1"/>
          </a:effectRef>
          <a:fontRef idx="minor"/>
        </p:style>
      </p:sp>
      <p:sp>
        <p:nvSpPr>
          <p:cNvPr id="403" name="CustomShape 4"/>
          <p:cNvSpPr/>
          <p:nvPr/>
        </p:nvSpPr>
        <p:spPr>
          <a:xfrm>
            <a:off x="4586760" y="5877360"/>
            <a:ext cx="3352680" cy="364680"/>
          </a:xfrm>
          <a:prstGeom prst="rect">
            <a:avLst/>
          </a:prstGeom>
          <a:solidFill>
            <a:srgbClr val="ffff00"/>
          </a:solidFill>
          <a:ln>
            <a:noFill/>
          </a:ln>
        </p:spPr>
        <p:style>
          <a:lnRef idx="0"/>
          <a:fillRef idx="0"/>
          <a:effectRef idx="0"/>
          <a:fontRef idx="minor"/>
        </p:style>
        <p:txBody>
          <a:bodyPr wrap="none" lIns="90000" rIns="90000" tIns="45000" bIns="45000"/>
          <a:p>
            <a:pPr>
              <a:lnSpc>
                <a:spcPct val="100000"/>
              </a:lnSpc>
            </a:pPr>
            <a:r>
              <a:rPr b="1" lang="el-GR" sz="1800" spc="-1" strike="noStrike">
                <a:solidFill>
                  <a:srgbClr val="ff0000"/>
                </a:solidFill>
                <a:uFill>
                  <a:solidFill>
                    <a:srgbClr val="ffffff"/>
                  </a:solidFill>
                </a:uFill>
                <a:latin typeface="Arial"/>
              </a:rPr>
              <a:t>ΣΤΡΟΒΙΛΟΥΣ ΑΝΤΙΔΡΑΣΕΩΣ </a:t>
            </a:r>
            <a:endParaRPr b="0" lang="el-GR" sz="1800" spc="-1" strike="noStrike">
              <a:solidFill>
                <a:srgbClr val="000000"/>
              </a:solidFill>
              <a:uFill>
                <a:solidFill>
                  <a:srgbClr val="ffffff"/>
                </a:solidFill>
              </a:uFill>
              <a:latin typeface="Arial"/>
            </a:endParaRPr>
          </a:p>
        </p:txBody>
      </p:sp>
    </p:spTree>
  </p:cSld>
</p:sld>
</file>

<file path=ppt/slides/slide6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4"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ΠΡΟΣΔΙΟΡΙΣΜΟΣ ΜΕΓΕΘΟΥΣ ΤΩΝ ΠΤΕΡΥΓΩΣΕΩΝ</a:t>
            </a:r>
            <a:br/>
            <a:r>
              <a:rPr b="1" lang="el-GR" sz="2200" spc="-1" strike="noStrike" u="sng" cap="all">
                <a:solidFill>
                  <a:srgbClr val="000000"/>
                </a:solidFill>
                <a:uFill>
                  <a:solidFill>
                    <a:srgbClr val="ffffff"/>
                  </a:solidFill>
                </a:uFill>
                <a:latin typeface="Arial"/>
              </a:rPr>
              <a:t>ΣΤΟΙΧΕΙΑ ΠΤΕΡΥΓΙΩΝ</a:t>
            </a:r>
            <a:br/>
            <a:endParaRPr b="0" lang="el-GR" sz="2200" spc="-1" strike="noStrike">
              <a:solidFill>
                <a:srgbClr val="ffffff"/>
              </a:solidFill>
              <a:uFill>
                <a:solidFill>
                  <a:srgbClr val="ffffff"/>
                </a:solidFill>
              </a:uFill>
              <a:latin typeface="Book Antiqua"/>
            </a:endParaRPr>
          </a:p>
        </p:txBody>
      </p:sp>
      <p:sp>
        <p:nvSpPr>
          <p:cNvPr id="405" name="TextShape 2"/>
          <p:cNvSpPr txBox="1"/>
          <p:nvPr/>
        </p:nvSpPr>
        <p:spPr>
          <a:xfrm>
            <a:off x="179640" y="1071720"/>
            <a:ext cx="8784720" cy="5571720"/>
          </a:xfrm>
          <a:prstGeom prst="rect">
            <a:avLst/>
          </a:prstGeom>
          <a:noFill/>
          <a:ln>
            <a:noFill/>
          </a:ln>
        </p:spPr>
        <p:txBody>
          <a:bodyPr lIns="90000" rIns="90000" tIns="45000" bIns="45000"/>
          <a:p>
            <a:pPr>
              <a:lnSpc>
                <a:spcPct val="100000"/>
              </a:lnSpc>
              <a:spcBef>
                <a:spcPts val="561"/>
              </a:spcBef>
            </a:pPr>
            <a:r>
              <a:rPr b="1" lang="el-GR" sz="2800" spc="-1" strike="noStrike">
                <a:solidFill>
                  <a:srgbClr val="ff0000"/>
                </a:solidFill>
                <a:uFill>
                  <a:solidFill>
                    <a:srgbClr val="ffffff"/>
                  </a:solidFill>
                </a:uFill>
                <a:latin typeface="Arial"/>
              </a:rPr>
              <a:t>ε) </a:t>
            </a:r>
            <a:r>
              <a:rPr b="1" lang="el-GR" sz="2800" spc="-1" strike="noStrike" u="sng">
                <a:solidFill>
                  <a:srgbClr val="ffffff"/>
                </a:solidFill>
                <a:uFill>
                  <a:solidFill>
                    <a:srgbClr val="ffffff"/>
                  </a:solidFill>
                </a:uFill>
                <a:latin typeface="Arial"/>
              </a:rPr>
              <a:t>ΜΗΚΟΣ (η ΥΨΟΣ) ΠΤΕΡΥΓΙΩΝ</a:t>
            </a:r>
            <a:endParaRPr b="0" lang="el-GR" sz="2800" spc="-1" strike="noStrike">
              <a:solidFill>
                <a:srgbClr val="000000"/>
              </a:solidFill>
              <a:uFill>
                <a:solidFill>
                  <a:srgbClr val="ffffff"/>
                </a:solidFill>
              </a:uFill>
              <a:latin typeface="Arial"/>
            </a:endParaRPr>
          </a:p>
          <a:p>
            <a:pPr>
              <a:lnSpc>
                <a:spcPct val="100000"/>
              </a:lnSpc>
              <a:spcBef>
                <a:spcPts val="320"/>
              </a:spcBef>
            </a:pPr>
            <a:endParaRPr b="0" lang="el-GR" sz="2800" spc="-1" strike="noStrike">
              <a:solidFill>
                <a:srgbClr val="000000"/>
              </a:solidFill>
              <a:uFill>
                <a:solidFill>
                  <a:srgbClr val="ffffff"/>
                </a:solidFill>
              </a:uFill>
              <a:latin typeface="Arial"/>
            </a:endParaRPr>
          </a:p>
          <a:p>
            <a:pPr marL="432000" indent="-456840">
              <a:lnSpc>
                <a:spcPct val="100000"/>
              </a:lnSpc>
              <a:spcBef>
                <a:spcPts val="519"/>
              </a:spcBef>
              <a:buClr>
                <a:srgbClr val="ff0000"/>
              </a:buClr>
              <a:buSzPct val="65000"/>
              <a:buFont typeface="Wingdings" charset="2"/>
              <a:buChar char=""/>
            </a:pPr>
            <a:r>
              <a:rPr b="1" lang="el-GR" sz="2600" spc="-1" strike="noStrike">
                <a:solidFill>
                  <a:srgbClr val="ffffff"/>
                </a:solidFill>
                <a:uFill>
                  <a:solidFill>
                    <a:srgbClr val="ffffff"/>
                  </a:solidFill>
                </a:uFill>
                <a:latin typeface="Arial"/>
              </a:rPr>
              <a:t>ΓΙΑ ΤΟ </a:t>
            </a:r>
            <a:r>
              <a:rPr b="1" lang="el-GR" sz="2600" spc="-1" strike="noStrike">
                <a:solidFill>
                  <a:srgbClr val="ff0000"/>
                </a:solidFill>
                <a:uFill>
                  <a:solidFill>
                    <a:srgbClr val="ffffff"/>
                  </a:solidFill>
                </a:uFill>
                <a:latin typeface="Arial"/>
              </a:rPr>
              <a:t>ΜΗΚΟΣ</a:t>
            </a:r>
            <a:r>
              <a:rPr b="1" lang="el-GR" sz="2600" spc="-1" strike="noStrike">
                <a:solidFill>
                  <a:srgbClr val="ffffff"/>
                </a:solidFill>
                <a:uFill>
                  <a:solidFill>
                    <a:srgbClr val="ffffff"/>
                  </a:solidFill>
                </a:uFill>
                <a:latin typeface="Arial"/>
              </a:rPr>
              <a:t> ΤΟΥ ΠΤΕΡΥΓΙΟΥ ΥΠΑΡΧΟΥΝ </a:t>
            </a:r>
            <a:r>
              <a:rPr b="1" lang="el-GR" sz="2600" spc="-1" strike="noStrike">
                <a:solidFill>
                  <a:srgbClr val="ff0000"/>
                </a:solidFill>
                <a:uFill>
                  <a:solidFill>
                    <a:srgbClr val="ffffff"/>
                  </a:solidFill>
                </a:uFill>
                <a:latin typeface="Arial"/>
              </a:rPr>
              <a:t>ΟΡΙΑ ΕΠΙΤΡΕΠΟΜΕΝΟΥ ΜΕΓΙΣΤΟΥ ΚΑΙ ΕΛΑΧΙΣΤΟΥ ΜΗΚΟΥΣ</a:t>
            </a:r>
            <a:r>
              <a:rPr b="1" lang="el-GR" sz="2600" spc="-1" strike="noStrike">
                <a:solidFill>
                  <a:srgbClr val="ffffff"/>
                </a:solidFill>
                <a:uFill>
                  <a:solidFill>
                    <a:srgbClr val="ffffff"/>
                  </a:solidFill>
                </a:uFill>
                <a:latin typeface="Arial"/>
              </a:rPr>
              <a:t> ΤΟΥ.</a:t>
            </a:r>
            <a:endParaRPr b="0" lang="el-GR" sz="2600" spc="-1" strike="noStrike">
              <a:solidFill>
                <a:srgbClr val="000000"/>
              </a:solidFill>
              <a:uFill>
                <a:solidFill>
                  <a:srgbClr val="ffffff"/>
                </a:solidFill>
              </a:uFill>
              <a:latin typeface="Arial"/>
            </a:endParaRPr>
          </a:p>
          <a:p>
            <a:pPr marL="432000" indent="-456840">
              <a:lnSpc>
                <a:spcPct val="100000"/>
              </a:lnSpc>
              <a:spcBef>
                <a:spcPts val="519"/>
              </a:spcBef>
              <a:buClr>
                <a:srgbClr val="ff0000"/>
              </a:buClr>
              <a:buSzPct val="65000"/>
              <a:buFont typeface="Wingdings" charset="2"/>
              <a:buChar char=""/>
            </a:pPr>
            <a:r>
              <a:rPr b="1" lang="el-GR" sz="2600" spc="-1" strike="noStrike">
                <a:solidFill>
                  <a:srgbClr val="7030a0"/>
                </a:solidFill>
                <a:uFill>
                  <a:solidFill>
                    <a:srgbClr val="ffffff"/>
                  </a:solidFill>
                </a:uFill>
                <a:latin typeface="Arial"/>
              </a:rPr>
              <a:t>ΩΣ ΠΡΟΣ ΤΟ ΜΕΓΙΣΤΟ ΜΗΚΟΣ </a:t>
            </a:r>
            <a:r>
              <a:rPr b="1" lang="el-GR" sz="2600" spc="-1" strike="noStrike">
                <a:solidFill>
                  <a:srgbClr val="ffffff"/>
                </a:solidFill>
                <a:uFill>
                  <a:solidFill>
                    <a:srgbClr val="ffffff"/>
                  </a:solidFill>
                </a:uFill>
                <a:latin typeface="Arial"/>
              </a:rPr>
              <a:t>ΛΑΜΒΑΝΕΤΑΙ ΥΠΟΨΗ Η ΑΝΑΛΟΓΙΑ ΒΗΜΑΤΟΣ ΚΑΙ ΜΗΚΟΥΣ ΓΙΑ ΤΗΝ ΚΑΝΟΝΙΚΗ ΡΟΗ ΑΤΜΟΥ, ΚΑΙ Η ΑΝΑΛΟΓΙΑ ΔΙΑΜΕΤΡΟΥ ΣΤΡΟΦΕΙΟΥ ΚΑΙ ΜΗΚΟΥΣ ΓΙΑ ΤΗΝ ΑΝΤΟΧΗ ΤΟΥ ΠΤΕΡΥΓΙΟΥ.</a:t>
            </a:r>
            <a:endParaRPr b="0" lang="el-GR" sz="2600" spc="-1" strike="noStrike">
              <a:solidFill>
                <a:srgbClr val="000000"/>
              </a:solidFill>
              <a:uFill>
                <a:solidFill>
                  <a:srgbClr val="ffffff"/>
                </a:solidFill>
              </a:uFill>
              <a:latin typeface="Arial"/>
            </a:endParaRPr>
          </a:p>
          <a:p>
            <a:pPr marL="432000" indent="-456840">
              <a:lnSpc>
                <a:spcPct val="100000"/>
              </a:lnSpc>
              <a:spcBef>
                <a:spcPts val="519"/>
              </a:spcBef>
              <a:buClr>
                <a:srgbClr val="ff0000"/>
              </a:buClr>
              <a:buSzPct val="65000"/>
              <a:buFont typeface="Wingdings" charset="2"/>
              <a:buChar char=""/>
            </a:pPr>
            <a:r>
              <a:rPr b="1" lang="el-GR" sz="2600" spc="-1" strike="noStrike">
                <a:solidFill>
                  <a:srgbClr val="ffffff"/>
                </a:solidFill>
                <a:uFill>
                  <a:solidFill>
                    <a:srgbClr val="ffffff"/>
                  </a:solidFill>
                </a:uFill>
                <a:latin typeface="Arial"/>
              </a:rPr>
              <a:t>ΤΟ ΑΚΡΙΒΕΣ ΠΑΝΤΩΣ ΜΗΚΟΣ ΤΟΥ ΠΤΕΡΥΓΙΟΥ ΥΠΟΛΟΓΙΖΕΤΑΙ ΚΑΤΑ ΤΟ ΘΕΡΜΙΚΟ ΥΠΟΛΟΓΙΣΜΟ ΤΟΥ ΣΤΡΟΒΙΛΟΥ.</a:t>
            </a:r>
            <a:endParaRPr b="0" lang="el-GR" sz="2600" spc="-1" strike="noStrike">
              <a:solidFill>
                <a:srgbClr val="000000"/>
              </a:solidFill>
              <a:uFill>
                <a:solidFill>
                  <a:srgbClr val="ffffff"/>
                </a:solidFill>
              </a:uFill>
              <a:latin typeface="Arial"/>
            </a:endParaRPr>
          </a:p>
          <a:p>
            <a:pPr>
              <a:lnSpc>
                <a:spcPct val="100000"/>
              </a:lnSpc>
              <a:spcBef>
                <a:spcPts val="561"/>
              </a:spcBef>
            </a:pPr>
            <a:br/>
            <a:br/>
            <a:endParaRPr b="0" lang="el-GR" sz="2600" spc="-1" strike="noStrike">
              <a:solidFill>
                <a:srgbClr val="000000"/>
              </a:solidFill>
              <a:uFill>
                <a:solidFill>
                  <a:srgbClr val="ffffff"/>
                </a:solidFill>
              </a:uFill>
              <a:latin typeface="Arial"/>
            </a:endParaRPr>
          </a:p>
          <a:p>
            <a:pPr algn="ctr">
              <a:lnSpc>
                <a:spcPct val="100000"/>
              </a:lnSpc>
              <a:spcBef>
                <a:spcPts val="360"/>
              </a:spcBef>
            </a:pPr>
            <a:br/>
            <a:endParaRPr b="0" lang="el-GR" sz="2600" spc="-1" strike="noStrike">
              <a:solidFill>
                <a:srgbClr val="000000"/>
              </a:solidFill>
              <a:uFill>
                <a:solidFill>
                  <a:srgbClr val="ffffff"/>
                </a:solidFill>
              </a:uFill>
              <a:latin typeface="Arial"/>
            </a:endParaRPr>
          </a:p>
        </p:txBody>
      </p:sp>
    </p:spTree>
  </p:cSld>
</p:sld>
</file>

<file path=ppt/slides/slide6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6"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ΠΡΟΣΔΙΟΡΙΣΜΟΣ ΜΕΓΕΘΟΥΣ ΤΩΝ ΠΤΕΡΥΓΩΣΕΩΝ</a:t>
            </a:r>
            <a:br/>
            <a:r>
              <a:rPr b="1" lang="el-GR" sz="2200" spc="-1" strike="noStrike" u="sng" cap="all">
                <a:solidFill>
                  <a:srgbClr val="000000"/>
                </a:solidFill>
                <a:uFill>
                  <a:solidFill>
                    <a:srgbClr val="ffffff"/>
                  </a:solidFill>
                </a:uFill>
                <a:latin typeface="Arial"/>
              </a:rPr>
              <a:t>ΣΤΟΙΧΕΙΑ ΠΤΕΡΥΓΙΩΝ</a:t>
            </a:r>
            <a:br/>
            <a:endParaRPr b="0" lang="el-GR" sz="2200" spc="-1" strike="noStrike">
              <a:solidFill>
                <a:srgbClr val="ffffff"/>
              </a:solidFill>
              <a:uFill>
                <a:solidFill>
                  <a:srgbClr val="ffffff"/>
                </a:solidFill>
              </a:uFill>
              <a:latin typeface="Book Antiqua"/>
            </a:endParaRPr>
          </a:p>
        </p:txBody>
      </p:sp>
      <p:sp>
        <p:nvSpPr>
          <p:cNvPr id="407" name="TextShape 2"/>
          <p:cNvSpPr txBox="1"/>
          <p:nvPr/>
        </p:nvSpPr>
        <p:spPr>
          <a:xfrm>
            <a:off x="179640" y="1071720"/>
            <a:ext cx="8784720" cy="772920"/>
          </a:xfrm>
          <a:prstGeom prst="rect">
            <a:avLst/>
          </a:prstGeom>
          <a:noFill/>
          <a:ln>
            <a:noFill/>
          </a:ln>
        </p:spPr>
        <p:txBody>
          <a:bodyPr lIns="90000" rIns="90000" tIns="45000" bIns="45000"/>
          <a:p>
            <a:pPr>
              <a:lnSpc>
                <a:spcPct val="100000"/>
              </a:lnSpc>
              <a:spcBef>
                <a:spcPts val="561"/>
              </a:spcBef>
            </a:pPr>
            <a:r>
              <a:rPr b="1" lang="el-GR" sz="2800" spc="-1" strike="noStrike">
                <a:solidFill>
                  <a:srgbClr val="ff0000"/>
                </a:solidFill>
                <a:uFill>
                  <a:solidFill>
                    <a:srgbClr val="ffffff"/>
                  </a:solidFill>
                </a:uFill>
                <a:latin typeface="Arial"/>
              </a:rPr>
              <a:t>ε) </a:t>
            </a:r>
            <a:r>
              <a:rPr b="1" lang="el-GR" sz="2800" spc="-1" strike="noStrike" u="sng">
                <a:solidFill>
                  <a:srgbClr val="ffffff"/>
                </a:solidFill>
                <a:uFill>
                  <a:solidFill>
                    <a:srgbClr val="ffffff"/>
                  </a:solidFill>
                </a:uFill>
                <a:latin typeface="Arial"/>
              </a:rPr>
              <a:t>ΜΗΚΟΣ (η ΥΨΟΣ) ΠΤΕΡΥΓΙΩΝ</a:t>
            </a:r>
            <a:endParaRPr b="0" lang="el-GR" sz="2800" spc="-1" strike="noStrike">
              <a:solidFill>
                <a:srgbClr val="000000"/>
              </a:solidFill>
              <a:uFill>
                <a:solidFill>
                  <a:srgbClr val="ffffff"/>
                </a:solidFill>
              </a:uFill>
              <a:latin typeface="Arial"/>
            </a:endParaRPr>
          </a:p>
          <a:p>
            <a:pPr>
              <a:lnSpc>
                <a:spcPct val="100000"/>
              </a:lnSpc>
              <a:spcBef>
                <a:spcPts val="320"/>
              </a:spcBef>
            </a:pPr>
            <a:endParaRPr b="0" lang="el-GR" sz="2800" spc="-1" strike="noStrike">
              <a:solidFill>
                <a:srgbClr val="000000"/>
              </a:solidFill>
              <a:uFill>
                <a:solidFill>
                  <a:srgbClr val="ffffff"/>
                </a:solidFill>
              </a:uFill>
              <a:latin typeface="Arial"/>
            </a:endParaRPr>
          </a:p>
          <a:p>
            <a:pPr>
              <a:lnSpc>
                <a:spcPct val="100000"/>
              </a:lnSpc>
              <a:spcBef>
                <a:spcPts val="561"/>
              </a:spcBef>
            </a:pPr>
            <a:br/>
            <a:br/>
            <a:endParaRPr b="0" lang="el-GR" sz="2800" spc="-1" strike="noStrike">
              <a:solidFill>
                <a:srgbClr val="000000"/>
              </a:solidFill>
              <a:uFill>
                <a:solidFill>
                  <a:srgbClr val="ffffff"/>
                </a:solidFill>
              </a:uFill>
              <a:latin typeface="Arial"/>
            </a:endParaRPr>
          </a:p>
          <a:p>
            <a:pPr algn="ctr">
              <a:lnSpc>
                <a:spcPct val="100000"/>
              </a:lnSpc>
              <a:spcBef>
                <a:spcPts val="360"/>
              </a:spcBef>
            </a:pPr>
            <a:br/>
            <a:endParaRPr b="0" lang="el-GR" sz="2800" spc="-1" strike="noStrike">
              <a:solidFill>
                <a:srgbClr val="000000"/>
              </a:solidFill>
              <a:uFill>
                <a:solidFill>
                  <a:srgbClr val="ffffff"/>
                </a:solidFill>
              </a:uFill>
              <a:latin typeface="Arial"/>
            </a:endParaRPr>
          </a:p>
        </p:txBody>
      </p:sp>
      <p:pic>
        <p:nvPicPr>
          <p:cNvPr id="408" name="Picture 3" descr=""/>
          <p:cNvPicPr/>
          <p:nvPr/>
        </p:nvPicPr>
        <p:blipFill>
          <a:blip r:embed="rId1"/>
          <a:stretch/>
        </p:blipFill>
        <p:spPr>
          <a:xfrm>
            <a:off x="2699640" y="1989000"/>
            <a:ext cx="3816000" cy="4536000"/>
          </a:xfrm>
          <a:prstGeom prst="rect">
            <a:avLst/>
          </a:prstGeom>
          <a:ln>
            <a:noFill/>
          </a:ln>
        </p:spPr>
      </p:pic>
    </p:spTree>
  </p:cSld>
</p:sld>
</file>

<file path=ppt/slides/slide6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9"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ΠΡΟΣΔΙΟΡΙΣΜΟΣ ΜΕΓΕΘΟΥΣ ΤΩΝ ΠΤΕΡΥΓΩΣΕΩΝ</a:t>
            </a:r>
            <a:br/>
            <a:r>
              <a:rPr b="1" lang="el-GR" sz="2200" spc="-1" strike="noStrike" u="sng" cap="all">
                <a:solidFill>
                  <a:srgbClr val="000000"/>
                </a:solidFill>
                <a:uFill>
                  <a:solidFill>
                    <a:srgbClr val="ffffff"/>
                  </a:solidFill>
                </a:uFill>
                <a:latin typeface="Arial"/>
              </a:rPr>
              <a:t>ΣΤΟΙΧΕΙΑ ΠΤΕΡΥΓΙΩΝ</a:t>
            </a:r>
            <a:br/>
            <a:endParaRPr b="0" lang="el-GR" sz="2200" spc="-1" strike="noStrike">
              <a:solidFill>
                <a:srgbClr val="ffffff"/>
              </a:solidFill>
              <a:uFill>
                <a:solidFill>
                  <a:srgbClr val="ffffff"/>
                </a:solidFill>
              </a:uFill>
              <a:latin typeface="Book Antiqua"/>
            </a:endParaRPr>
          </a:p>
        </p:txBody>
      </p:sp>
      <p:sp>
        <p:nvSpPr>
          <p:cNvPr id="410" name="TextShape 2"/>
          <p:cNvSpPr txBox="1"/>
          <p:nvPr/>
        </p:nvSpPr>
        <p:spPr>
          <a:xfrm>
            <a:off x="179640" y="1071720"/>
            <a:ext cx="8784720" cy="5571720"/>
          </a:xfrm>
          <a:prstGeom prst="rect">
            <a:avLst/>
          </a:prstGeom>
          <a:noFill/>
          <a:ln>
            <a:noFill/>
          </a:ln>
        </p:spPr>
        <p:txBody>
          <a:bodyPr lIns="90000" rIns="90000" tIns="45000" bIns="45000"/>
          <a:p>
            <a:pPr>
              <a:lnSpc>
                <a:spcPct val="100000"/>
              </a:lnSpc>
              <a:spcBef>
                <a:spcPts val="561"/>
              </a:spcBef>
            </a:pPr>
            <a:r>
              <a:rPr b="1" lang="el-GR" sz="2000" spc="-1" strike="noStrike">
                <a:solidFill>
                  <a:srgbClr val="ff0000"/>
                </a:solidFill>
                <a:uFill>
                  <a:solidFill>
                    <a:srgbClr val="ffffff"/>
                  </a:solidFill>
                </a:uFill>
                <a:latin typeface="Arial"/>
              </a:rPr>
              <a:t>στ) </a:t>
            </a:r>
            <a:r>
              <a:rPr b="1" lang="el-GR" sz="2000" spc="-1" strike="noStrike" u="sng">
                <a:solidFill>
                  <a:srgbClr val="ffffff"/>
                </a:solidFill>
                <a:uFill>
                  <a:solidFill>
                    <a:srgbClr val="ffffff"/>
                  </a:solidFill>
                </a:uFill>
                <a:latin typeface="Arial"/>
              </a:rPr>
              <a:t>ΠΛΑΤΟΣ ΑΥΛΑΚΑΣ</a:t>
            </a:r>
            <a:r>
              <a:rPr b="1" lang="el-GR" sz="2000" spc="-1" strike="noStrike">
                <a:solidFill>
                  <a:srgbClr val="ffffff"/>
                </a:solidFill>
                <a:uFill>
                  <a:solidFill>
                    <a:srgbClr val="ffffff"/>
                  </a:solidFill>
                </a:uFill>
                <a:latin typeface="Arial"/>
              </a:rPr>
              <a:t> </a:t>
            </a:r>
            <a:r>
              <a:rPr b="1" lang="el-GR" sz="2000" spc="-1" strike="noStrike" u="sng">
                <a:solidFill>
                  <a:srgbClr val="ff0000"/>
                </a:solidFill>
                <a:uFill>
                  <a:solidFill>
                    <a:srgbClr val="ffffff"/>
                  </a:solidFill>
                </a:uFill>
                <a:latin typeface="Arial"/>
              </a:rPr>
              <a:t>b</a:t>
            </a:r>
            <a:r>
              <a:rPr b="1" lang="el-GR" sz="1400" spc="-1" strike="noStrike" u="sng">
                <a:solidFill>
                  <a:srgbClr val="ff0000"/>
                </a:solidFill>
                <a:uFill>
                  <a:solidFill>
                    <a:srgbClr val="ffffff"/>
                  </a:solidFill>
                </a:uFill>
                <a:latin typeface="Arial"/>
              </a:rPr>
              <a:t>2</a:t>
            </a:r>
            <a:r>
              <a:rPr b="1" lang="el-GR" sz="2000" spc="-1" strike="noStrike">
                <a:solidFill>
                  <a:srgbClr val="ffffff"/>
                </a:solidFill>
                <a:uFill>
                  <a:solidFill>
                    <a:srgbClr val="ffffff"/>
                  </a:solidFill>
                </a:uFill>
                <a:latin typeface="Arial"/>
              </a:rPr>
              <a:t> </a:t>
            </a:r>
            <a:r>
              <a:rPr b="1" lang="el-GR" sz="2000" spc="-1" strike="noStrike" u="sng">
                <a:solidFill>
                  <a:srgbClr val="ffffff"/>
                </a:solidFill>
                <a:uFill>
                  <a:solidFill>
                    <a:srgbClr val="ffffff"/>
                  </a:solidFill>
                </a:uFill>
                <a:latin typeface="Arial"/>
              </a:rPr>
              <a:t>ΚΑΙ ΑΝΑΛΟΓΙΑ ΑΥΛΑΚΑΣ ΠΡΟΣ ΒΗΜΑ</a:t>
            </a:r>
            <a:br/>
            <a:endParaRPr b="0" lang="el-GR" sz="2000" spc="-1" strike="noStrike">
              <a:solidFill>
                <a:srgbClr val="000000"/>
              </a:solidFill>
              <a:uFill>
                <a:solidFill>
                  <a:srgbClr val="ffffff"/>
                </a:solidFill>
              </a:uFill>
              <a:latin typeface="Arial"/>
            </a:endParaRPr>
          </a:p>
          <a:p>
            <a:pPr marL="432000" indent="-456840">
              <a:lnSpc>
                <a:spcPct val="100000"/>
              </a:lnSpc>
              <a:spcBef>
                <a:spcPts val="479"/>
              </a:spcBef>
              <a:buClr>
                <a:srgbClr val="ff0000"/>
              </a:buClr>
              <a:buSzPct val="65000"/>
              <a:buFont typeface="Wingdings" charset="2"/>
              <a:buChar char=""/>
            </a:pPr>
            <a:r>
              <a:rPr b="1" lang="el-GR" sz="2400" spc="-1" strike="noStrike">
                <a:solidFill>
                  <a:srgbClr val="ffffff"/>
                </a:solidFill>
                <a:uFill>
                  <a:solidFill>
                    <a:srgbClr val="ffffff"/>
                  </a:solidFill>
                </a:uFill>
                <a:latin typeface="Arial"/>
              </a:rPr>
              <a:t>ΤΟ ΠΛΑΤΟΣ ΤΗΣ ΑΥΛΑΚΑΣ b</a:t>
            </a:r>
            <a:r>
              <a:rPr b="1" lang="el-GR" sz="2400" spc="-1" strike="noStrike" baseline="-25000">
                <a:solidFill>
                  <a:srgbClr val="ffffff"/>
                </a:solidFill>
                <a:uFill>
                  <a:solidFill>
                    <a:srgbClr val="ffffff"/>
                  </a:solidFill>
                </a:uFill>
                <a:latin typeface="Arial"/>
              </a:rPr>
              <a:t>2</a:t>
            </a:r>
            <a:r>
              <a:rPr b="1" lang="el-GR" sz="2400" spc="-1" strike="noStrike">
                <a:solidFill>
                  <a:srgbClr val="ffffff"/>
                </a:solidFill>
                <a:uFill>
                  <a:solidFill>
                    <a:srgbClr val="ffffff"/>
                  </a:solidFill>
                </a:uFill>
                <a:latin typeface="Arial"/>
              </a:rPr>
              <a:t> ΕΙΝΑΙ Η ΑΠΟΣΤΑΣΗ ΜΕΤΑΞΥ ΤΩΝ ΠΛΕΥΡΩΝ ΔΥΟ ΣΥΝΕΧΩΝ ΠΤΕΡΥΓΙΩΝ ΚΑΤΑ ΤΗΝ ΚΑΘΕΤΗ ΠΑΝΩ ΣΤΗ ΓΡΑΜΜΗ ΡΟΗΣ ΤΟΥ ΑΤΜΟΥ. </a:t>
            </a:r>
            <a:endParaRPr b="0" lang="el-GR" sz="2400" spc="-1" strike="noStrike">
              <a:solidFill>
                <a:srgbClr val="000000"/>
              </a:solidFill>
              <a:uFill>
                <a:solidFill>
                  <a:srgbClr val="ffffff"/>
                </a:solidFill>
              </a:uFill>
              <a:latin typeface="Arial"/>
            </a:endParaRPr>
          </a:p>
          <a:p>
            <a:pPr marL="432000" indent="-456840">
              <a:lnSpc>
                <a:spcPct val="100000"/>
              </a:lnSpc>
              <a:spcBef>
                <a:spcPts val="479"/>
              </a:spcBef>
              <a:buClr>
                <a:srgbClr val="ff0000"/>
              </a:buClr>
              <a:buSzPct val="65000"/>
              <a:buFont typeface="Wingdings" charset="2"/>
              <a:buChar char=""/>
            </a:pPr>
            <a:r>
              <a:rPr b="1" lang="el-GR" sz="2400" spc="-1" strike="noStrike">
                <a:solidFill>
                  <a:srgbClr val="ffffff"/>
                </a:solidFill>
                <a:uFill>
                  <a:solidFill>
                    <a:srgbClr val="ffffff"/>
                  </a:solidFill>
                </a:uFill>
                <a:latin typeface="Arial"/>
              </a:rPr>
              <a:t>ΤΟ ΠΛΑΤΟΣ ΑΥΤΟ </a:t>
            </a:r>
            <a:r>
              <a:rPr b="1" lang="el-GR" sz="2400" spc="-1" strike="noStrike">
                <a:solidFill>
                  <a:srgbClr val="ff0000"/>
                </a:solidFill>
                <a:uFill>
                  <a:solidFill>
                    <a:srgbClr val="ffffff"/>
                  </a:solidFill>
                </a:uFill>
                <a:latin typeface="Arial"/>
              </a:rPr>
              <a:t>ΕΙΝΑΙ ΣΤΑΘΕΡΟ ΓΙΑ ΤΑ ΠΤΕΡΥΓΙΑ ΔΡΑΣΕΩΣ</a:t>
            </a:r>
            <a:r>
              <a:rPr b="1" lang="el-GR" sz="2400" spc="-1" strike="noStrike">
                <a:solidFill>
                  <a:srgbClr val="ffffff"/>
                </a:solidFill>
                <a:uFill>
                  <a:solidFill>
                    <a:srgbClr val="ffffff"/>
                  </a:solidFill>
                </a:uFill>
                <a:latin typeface="Arial"/>
              </a:rPr>
              <a:t>. </a:t>
            </a:r>
            <a:endParaRPr b="0" lang="el-GR" sz="2400" spc="-1" strike="noStrike">
              <a:solidFill>
                <a:srgbClr val="000000"/>
              </a:solidFill>
              <a:uFill>
                <a:solidFill>
                  <a:srgbClr val="ffffff"/>
                </a:solidFill>
              </a:uFill>
              <a:latin typeface="Arial"/>
            </a:endParaRPr>
          </a:p>
          <a:p>
            <a:pPr marL="432000" indent="-456840">
              <a:lnSpc>
                <a:spcPct val="100000"/>
              </a:lnSpc>
              <a:spcBef>
                <a:spcPts val="479"/>
              </a:spcBef>
              <a:buClr>
                <a:srgbClr val="ff0000"/>
              </a:buClr>
              <a:buSzPct val="65000"/>
              <a:buFont typeface="Wingdings" charset="2"/>
              <a:buChar char=""/>
            </a:pPr>
            <a:r>
              <a:rPr b="1" lang="el-GR" sz="2400" spc="-1" strike="noStrike">
                <a:solidFill>
                  <a:srgbClr val="ffffff"/>
                </a:solidFill>
                <a:uFill>
                  <a:solidFill>
                    <a:srgbClr val="ffffff"/>
                  </a:solidFill>
                </a:uFill>
                <a:latin typeface="Arial"/>
              </a:rPr>
              <a:t>ΣΕ ΠΟΛΛΕΣ ΠΕΡΙΠΤΩΣΕΙΣ ΤΟ ΠΛΑΤΟΣ ΑΥΤΟ ΕΙΝΑΙ ΣΤΗΝ ΑΡΧΗ ΛΙΓΟ ΜΕΓΑΛΥΤΕΡΟ ΓΙΑ ΝΑ ΑΠΟΦΕΥΓΕΤΑΙ ΔΥΣΑΡΕΣΤΗ ΚΙΝΗΤΙΚΗ ΔΡΑΣΗ ΤΟΥ ΑΤΜΟΥ ΣΤΗ ΡΑΧΗ ΤΩΝ ΠΤΕΡΥΓΙΩΝ.</a:t>
            </a:r>
            <a:endParaRPr b="0" lang="el-GR" sz="2400" spc="-1" strike="noStrike">
              <a:solidFill>
                <a:srgbClr val="000000"/>
              </a:solidFill>
              <a:uFill>
                <a:solidFill>
                  <a:srgbClr val="ffffff"/>
                </a:solidFill>
              </a:uFill>
              <a:latin typeface="Arial"/>
            </a:endParaRPr>
          </a:p>
          <a:p>
            <a:pPr>
              <a:lnSpc>
                <a:spcPct val="100000"/>
              </a:lnSpc>
              <a:spcBef>
                <a:spcPts val="360"/>
              </a:spcBef>
            </a:pPr>
            <a:br/>
            <a:endParaRPr b="0" lang="el-GR" sz="2400" spc="-1" strike="noStrike">
              <a:solidFill>
                <a:srgbClr val="000000"/>
              </a:solidFill>
              <a:uFill>
                <a:solidFill>
                  <a:srgbClr val="ffffff"/>
                </a:solidFill>
              </a:uFill>
              <a:latin typeface="Arial"/>
            </a:endParaRPr>
          </a:p>
          <a:p>
            <a:pPr algn="ctr">
              <a:lnSpc>
                <a:spcPct val="100000"/>
              </a:lnSpc>
              <a:spcBef>
                <a:spcPts val="360"/>
              </a:spcBef>
            </a:pPr>
            <a:br/>
            <a:endParaRPr b="0" lang="el-GR" sz="2400" spc="-1" strike="noStrike">
              <a:solidFill>
                <a:srgbClr val="000000"/>
              </a:solidFill>
              <a:uFill>
                <a:solidFill>
                  <a:srgbClr val="ffffff"/>
                </a:solidFill>
              </a:uFill>
              <a:latin typeface="Arial"/>
            </a:endParaRPr>
          </a:p>
        </p:txBody>
      </p:sp>
    </p:spTree>
  </p:cSld>
</p:sld>
</file>

<file path=ppt/slides/slide6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1"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ΠΡΟΣΔΙΟΡΙΣΜΟΣ ΜΕΓΕΘΟΥΣ ΤΩΝ ΠΤΕΡΥΓΩΣΕΩΝ</a:t>
            </a:r>
            <a:br/>
            <a:r>
              <a:rPr b="1" lang="el-GR" sz="2200" spc="-1" strike="noStrike" u="sng" cap="all">
                <a:solidFill>
                  <a:srgbClr val="000000"/>
                </a:solidFill>
                <a:uFill>
                  <a:solidFill>
                    <a:srgbClr val="ffffff"/>
                  </a:solidFill>
                </a:uFill>
                <a:latin typeface="Arial"/>
              </a:rPr>
              <a:t>ΣΤΟΙΧΕΙΑ ΠΤΕΡΥΓΙΩΝ</a:t>
            </a:r>
            <a:br/>
            <a:endParaRPr b="0" lang="el-GR" sz="2200" spc="-1" strike="noStrike">
              <a:solidFill>
                <a:srgbClr val="ffffff"/>
              </a:solidFill>
              <a:uFill>
                <a:solidFill>
                  <a:srgbClr val="ffffff"/>
                </a:solidFill>
              </a:uFill>
              <a:latin typeface="Book Antiqua"/>
            </a:endParaRPr>
          </a:p>
        </p:txBody>
      </p:sp>
      <p:sp>
        <p:nvSpPr>
          <p:cNvPr id="412" name="TextShape 2"/>
          <p:cNvSpPr txBox="1"/>
          <p:nvPr/>
        </p:nvSpPr>
        <p:spPr>
          <a:xfrm>
            <a:off x="179640" y="1071720"/>
            <a:ext cx="8784720" cy="844920"/>
          </a:xfrm>
          <a:prstGeom prst="rect">
            <a:avLst/>
          </a:prstGeom>
          <a:noFill/>
          <a:ln>
            <a:noFill/>
          </a:ln>
        </p:spPr>
        <p:txBody>
          <a:bodyPr lIns="90000" rIns="90000" tIns="45000" bIns="45000"/>
          <a:p>
            <a:pPr>
              <a:lnSpc>
                <a:spcPct val="100000"/>
              </a:lnSpc>
              <a:spcBef>
                <a:spcPts val="400"/>
              </a:spcBef>
            </a:pPr>
            <a:r>
              <a:rPr b="1" lang="el-GR" sz="2000" spc="-1" strike="noStrike">
                <a:solidFill>
                  <a:srgbClr val="ff0000"/>
                </a:solidFill>
                <a:uFill>
                  <a:solidFill>
                    <a:srgbClr val="ffffff"/>
                  </a:solidFill>
                </a:uFill>
                <a:latin typeface="Arial"/>
              </a:rPr>
              <a:t>στ) </a:t>
            </a:r>
            <a:r>
              <a:rPr b="1" lang="el-GR" sz="2000" spc="-1" strike="noStrike" u="sng">
                <a:solidFill>
                  <a:srgbClr val="ffffff"/>
                </a:solidFill>
                <a:uFill>
                  <a:solidFill>
                    <a:srgbClr val="ffffff"/>
                  </a:solidFill>
                </a:uFill>
                <a:latin typeface="Arial"/>
              </a:rPr>
              <a:t>ΠΛΑΤΟΣ ΑΥΛΑΚΑΣ</a:t>
            </a:r>
            <a:r>
              <a:rPr b="1" lang="el-GR" sz="2000" spc="-1" strike="noStrike">
                <a:solidFill>
                  <a:srgbClr val="ffffff"/>
                </a:solidFill>
                <a:uFill>
                  <a:solidFill>
                    <a:srgbClr val="ffffff"/>
                  </a:solidFill>
                </a:uFill>
                <a:latin typeface="Arial"/>
              </a:rPr>
              <a:t> </a:t>
            </a:r>
            <a:r>
              <a:rPr b="1" lang="el-GR" sz="2000" spc="-1" strike="noStrike" u="sng">
                <a:solidFill>
                  <a:srgbClr val="ff0000"/>
                </a:solidFill>
                <a:uFill>
                  <a:solidFill>
                    <a:srgbClr val="ffffff"/>
                  </a:solidFill>
                </a:uFill>
                <a:latin typeface="Arial"/>
              </a:rPr>
              <a:t>b</a:t>
            </a:r>
            <a:r>
              <a:rPr b="1" lang="el-GR" sz="1400" spc="-1" strike="noStrike" u="sng">
                <a:solidFill>
                  <a:srgbClr val="ff0000"/>
                </a:solidFill>
                <a:uFill>
                  <a:solidFill>
                    <a:srgbClr val="ffffff"/>
                  </a:solidFill>
                </a:uFill>
                <a:latin typeface="Arial"/>
              </a:rPr>
              <a:t>2</a:t>
            </a:r>
            <a:r>
              <a:rPr b="1" lang="el-GR" sz="2000" spc="-1" strike="noStrike">
                <a:solidFill>
                  <a:srgbClr val="ffffff"/>
                </a:solidFill>
                <a:uFill>
                  <a:solidFill>
                    <a:srgbClr val="ffffff"/>
                  </a:solidFill>
                </a:uFill>
                <a:latin typeface="Arial"/>
              </a:rPr>
              <a:t> </a:t>
            </a:r>
            <a:r>
              <a:rPr b="1" lang="el-GR" sz="2000" spc="-1" strike="noStrike" u="sng">
                <a:solidFill>
                  <a:srgbClr val="ffffff"/>
                </a:solidFill>
                <a:uFill>
                  <a:solidFill>
                    <a:srgbClr val="ffffff"/>
                  </a:solidFill>
                </a:uFill>
                <a:latin typeface="Arial"/>
              </a:rPr>
              <a:t>ΚΑΙ ΑΝΑΛΟΓΙΑ ΑΥΛΑΚΑΣ ΠΡΟΣ ΒΗΜΑ </a:t>
            </a:r>
            <a:endParaRPr b="0" lang="el-GR" sz="2000" spc="-1" strike="noStrike">
              <a:solidFill>
                <a:srgbClr val="000000"/>
              </a:solidFill>
              <a:uFill>
                <a:solidFill>
                  <a:srgbClr val="ffffff"/>
                </a:solidFill>
              </a:uFill>
              <a:latin typeface="Arial"/>
            </a:endParaRPr>
          </a:p>
          <a:p>
            <a:pPr>
              <a:lnSpc>
                <a:spcPct val="100000"/>
              </a:lnSpc>
              <a:spcBef>
                <a:spcPts val="561"/>
              </a:spcBef>
            </a:pPr>
            <a:endParaRPr b="0" lang="el-GR" sz="2000" spc="-1" strike="noStrike">
              <a:solidFill>
                <a:srgbClr val="000000"/>
              </a:solidFill>
              <a:uFill>
                <a:solidFill>
                  <a:srgbClr val="ffffff"/>
                </a:solidFill>
              </a:uFill>
              <a:latin typeface="Arial"/>
            </a:endParaRPr>
          </a:p>
          <a:p>
            <a:pPr>
              <a:lnSpc>
                <a:spcPct val="100000"/>
              </a:lnSpc>
              <a:spcBef>
                <a:spcPts val="561"/>
              </a:spcBef>
            </a:pPr>
            <a:br/>
            <a:br/>
            <a:endParaRPr b="0" lang="el-GR" sz="2000" spc="-1" strike="noStrike">
              <a:solidFill>
                <a:srgbClr val="000000"/>
              </a:solidFill>
              <a:uFill>
                <a:solidFill>
                  <a:srgbClr val="ffffff"/>
                </a:solidFill>
              </a:uFill>
              <a:latin typeface="Arial"/>
            </a:endParaRPr>
          </a:p>
          <a:p>
            <a:pPr algn="ctr">
              <a:lnSpc>
                <a:spcPct val="100000"/>
              </a:lnSpc>
              <a:spcBef>
                <a:spcPts val="360"/>
              </a:spcBef>
            </a:pPr>
            <a:br/>
            <a:endParaRPr b="0" lang="el-GR" sz="2000" spc="-1" strike="noStrike">
              <a:solidFill>
                <a:srgbClr val="000000"/>
              </a:solidFill>
              <a:uFill>
                <a:solidFill>
                  <a:srgbClr val="ffffff"/>
                </a:solidFill>
              </a:uFill>
              <a:latin typeface="Arial"/>
            </a:endParaRPr>
          </a:p>
        </p:txBody>
      </p:sp>
      <p:pic>
        <p:nvPicPr>
          <p:cNvPr id="413" name="Picture 2" descr=""/>
          <p:cNvPicPr/>
          <p:nvPr/>
        </p:nvPicPr>
        <p:blipFill>
          <a:blip r:embed="rId1"/>
          <a:stretch/>
        </p:blipFill>
        <p:spPr>
          <a:xfrm>
            <a:off x="2123640" y="2133000"/>
            <a:ext cx="5019480" cy="4485960"/>
          </a:xfrm>
          <a:prstGeom prst="rect">
            <a:avLst/>
          </a:prstGeom>
          <a:ln>
            <a:noFill/>
          </a:ln>
        </p:spPr>
      </p:pic>
      <p:sp>
        <p:nvSpPr>
          <p:cNvPr id="414" name="CustomShape 3"/>
          <p:cNvSpPr/>
          <p:nvPr/>
        </p:nvSpPr>
        <p:spPr>
          <a:xfrm>
            <a:off x="2627640" y="6093360"/>
            <a:ext cx="2448000" cy="364680"/>
          </a:xfrm>
          <a:prstGeom prst="rect">
            <a:avLst/>
          </a:prstGeom>
          <a:solidFill>
            <a:srgbClr val="ffff00"/>
          </a:solidFill>
          <a:ln>
            <a:noFill/>
          </a:ln>
        </p:spPr>
        <p:style>
          <a:lnRef idx="0"/>
          <a:fillRef idx="0"/>
          <a:effectRef idx="0"/>
          <a:fontRef idx="minor"/>
        </p:style>
        <p:txBody>
          <a:bodyPr lIns="90000" rIns="90000" tIns="45000" bIns="45000"/>
          <a:p>
            <a:pPr>
              <a:lnSpc>
                <a:spcPct val="100000"/>
              </a:lnSpc>
            </a:pPr>
            <a:r>
              <a:rPr b="1" lang="el-GR" sz="1800" spc="-1" strike="noStrike">
                <a:solidFill>
                  <a:srgbClr val="ff0000"/>
                </a:solidFill>
                <a:uFill>
                  <a:solidFill>
                    <a:srgbClr val="ffffff"/>
                  </a:solidFill>
                </a:uFill>
                <a:latin typeface="Arial"/>
              </a:rPr>
              <a:t>ΠΤΕΡΥΓΙΑ ΔΡΑΣΕΩΣ</a:t>
            </a:r>
            <a:endParaRPr b="0" lang="el-GR" sz="1800" spc="-1" strike="noStrike">
              <a:solidFill>
                <a:srgbClr val="000000"/>
              </a:solidFill>
              <a:uFill>
                <a:solidFill>
                  <a:srgbClr val="ffffff"/>
                </a:solidFill>
              </a:uFill>
              <a:latin typeface="Arial"/>
            </a:endParaRPr>
          </a:p>
        </p:txBody>
      </p:sp>
      <p:sp>
        <p:nvSpPr>
          <p:cNvPr id="415" name="CustomShape 4"/>
          <p:cNvSpPr/>
          <p:nvPr/>
        </p:nvSpPr>
        <p:spPr>
          <a:xfrm rot="4039200">
            <a:off x="2982960" y="3875400"/>
            <a:ext cx="978120" cy="484200"/>
          </a:xfrm>
          <a:prstGeom prst="rightArrow">
            <a:avLst>
              <a:gd name="adj1" fmla="val 50000"/>
              <a:gd name="adj2" fmla="val 50000"/>
            </a:avLst>
          </a:prstGeom>
          <a:solidFill>
            <a:srgbClr val="ff0000"/>
          </a:solidFill>
          <a:ln>
            <a:round/>
          </a:ln>
        </p:spPr>
        <p:style>
          <a:lnRef idx="2">
            <a:schemeClr val="accent1">
              <a:shade val="50000"/>
            </a:schemeClr>
          </a:lnRef>
          <a:fillRef idx="1">
            <a:schemeClr val="accent1"/>
          </a:fillRef>
          <a:effectRef idx="0">
            <a:schemeClr val="accent1"/>
          </a:effectRef>
          <a:fontRef idx="minor"/>
        </p:style>
      </p:sp>
      <p:sp>
        <p:nvSpPr>
          <p:cNvPr id="416" name="CustomShape 5"/>
          <p:cNvSpPr/>
          <p:nvPr/>
        </p:nvSpPr>
        <p:spPr>
          <a:xfrm rot="12024000">
            <a:off x="5994000" y="5888880"/>
            <a:ext cx="978120" cy="484200"/>
          </a:xfrm>
          <a:prstGeom prst="rightArrow">
            <a:avLst>
              <a:gd name="adj1" fmla="val 50000"/>
              <a:gd name="adj2" fmla="val 50000"/>
            </a:avLst>
          </a:prstGeom>
          <a:solidFill>
            <a:srgbClr val="ff0000"/>
          </a:solidFill>
          <a:ln>
            <a:round/>
          </a:ln>
        </p:spPr>
        <p:style>
          <a:lnRef idx="2">
            <a:schemeClr val="accent1">
              <a:shade val="50000"/>
            </a:schemeClr>
          </a:lnRef>
          <a:fillRef idx="1">
            <a:schemeClr val="accent1"/>
          </a:fillRef>
          <a:effectRef idx="0">
            <a:schemeClr val="accent1"/>
          </a:effectRef>
          <a:fontRef idx="minor"/>
        </p:style>
      </p:sp>
    </p:spTree>
  </p:cSld>
</p:sld>
</file>

<file path=ppt/slides/slide6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7"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ΠΡΟΣΔΙΟΡΙΣΜΟΣ ΜΕΓΕΘΟΥΣ ΤΩΝ ΠΤΕΡΥΓΩΣΕΩΝ</a:t>
            </a:r>
            <a:br/>
            <a:r>
              <a:rPr b="1" lang="el-GR" sz="2200" spc="-1" strike="noStrike" u="sng" cap="all">
                <a:solidFill>
                  <a:srgbClr val="000000"/>
                </a:solidFill>
                <a:uFill>
                  <a:solidFill>
                    <a:srgbClr val="ffffff"/>
                  </a:solidFill>
                </a:uFill>
                <a:latin typeface="Arial"/>
              </a:rPr>
              <a:t>ΣΤΟΙΧΕΙΑ ΠΤΕΡΥΓΙΩΝ</a:t>
            </a:r>
            <a:br/>
            <a:endParaRPr b="0" lang="el-GR" sz="2200" spc="-1" strike="noStrike">
              <a:solidFill>
                <a:srgbClr val="ffffff"/>
              </a:solidFill>
              <a:uFill>
                <a:solidFill>
                  <a:srgbClr val="ffffff"/>
                </a:solidFill>
              </a:uFill>
              <a:latin typeface="Book Antiqua"/>
            </a:endParaRPr>
          </a:p>
        </p:txBody>
      </p:sp>
      <p:sp>
        <p:nvSpPr>
          <p:cNvPr id="418" name="TextShape 2"/>
          <p:cNvSpPr txBox="1"/>
          <p:nvPr/>
        </p:nvSpPr>
        <p:spPr>
          <a:xfrm>
            <a:off x="179640" y="1071720"/>
            <a:ext cx="8784720" cy="5571720"/>
          </a:xfrm>
          <a:prstGeom prst="rect">
            <a:avLst/>
          </a:prstGeom>
          <a:noFill/>
          <a:ln>
            <a:noFill/>
          </a:ln>
        </p:spPr>
        <p:txBody>
          <a:bodyPr lIns="90000" rIns="90000" tIns="45000" bIns="45000"/>
          <a:p>
            <a:pPr>
              <a:lnSpc>
                <a:spcPct val="100000"/>
              </a:lnSpc>
              <a:spcBef>
                <a:spcPts val="561"/>
              </a:spcBef>
            </a:pPr>
            <a:r>
              <a:rPr b="1" lang="el-GR" sz="2000" spc="-1" strike="noStrike">
                <a:solidFill>
                  <a:srgbClr val="ff0000"/>
                </a:solidFill>
                <a:uFill>
                  <a:solidFill>
                    <a:srgbClr val="ffffff"/>
                  </a:solidFill>
                </a:uFill>
                <a:latin typeface="Arial"/>
              </a:rPr>
              <a:t>στ) </a:t>
            </a:r>
            <a:r>
              <a:rPr b="1" lang="el-GR" sz="2000" spc="-1" strike="noStrike" u="sng">
                <a:solidFill>
                  <a:srgbClr val="ffffff"/>
                </a:solidFill>
                <a:uFill>
                  <a:solidFill>
                    <a:srgbClr val="ffffff"/>
                  </a:solidFill>
                </a:uFill>
                <a:latin typeface="Arial"/>
              </a:rPr>
              <a:t>ΠΛΑΤΟΣ ΑΥΛΑΚΑΣ</a:t>
            </a:r>
            <a:r>
              <a:rPr b="1" lang="el-GR" sz="2000" spc="-1" strike="noStrike">
                <a:solidFill>
                  <a:srgbClr val="ffffff"/>
                </a:solidFill>
                <a:uFill>
                  <a:solidFill>
                    <a:srgbClr val="ffffff"/>
                  </a:solidFill>
                </a:uFill>
                <a:latin typeface="Arial"/>
              </a:rPr>
              <a:t> </a:t>
            </a:r>
            <a:r>
              <a:rPr b="1" lang="el-GR" sz="2000" spc="-1" strike="noStrike" u="sng">
                <a:solidFill>
                  <a:srgbClr val="ff0000"/>
                </a:solidFill>
                <a:uFill>
                  <a:solidFill>
                    <a:srgbClr val="ffffff"/>
                  </a:solidFill>
                </a:uFill>
                <a:latin typeface="Arial"/>
              </a:rPr>
              <a:t>b</a:t>
            </a:r>
            <a:r>
              <a:rPr b="1" lang="el-GR" sz="1400" spc="-1" strike="noStrike" u="sng">
                <a:solidFill>
                  <a:srgbClr val="ff0000"/>
                </a:solidFill>
                <a:uFill>
                  <a:solidFill>
                    <a:srgbClr val="ffffff"/>
                  </a:solidFill>
                </a:uFill>
                <a:latin typeface="Arial"/>
              </a:rPr>
              <a:t>2</a:t>
            </a:r>
            <a:r>
              <a:rPr b="1" lang="el-GR" sz="2000" spc="-1" strike="noStrike">
                <a:solidFill>
                  <a:srgbClr val="ffffff"/>
                </a:solidFill>
                <a:uFill>
                  <a:solidFill>
                    <a:srgbClr val="ffffff"/>
                  </a:solidFill>
                </a:uFill>
                <a:latin typeface="Arial"/>
              </a:rPr>
              <a:t> </a:t>
            </a:r>
            <a:r>
              <a:rPr b="1" lang="el-GR" sz="2000" spc="-1" strike="noStrike" u="sng">
                <a:solidFill>
                  <a:srgbClr val="ffffff"/>
                </a:solidFill>
                <a:uFill>
                  <a:solidFill>
                    <a:srgbClr val="ffffff"/>
                  </a:solidFill>
                </a:uFill>
                <a:latin typeface="Arial"/>
              </a:rPr>
              <a:t>ΚΑΙ ΑΝΑΛΟΓΙΑ ΑΥΛΑΚΑΣ ΠΡΟΣ ΒΗΜΑ</a:t>
            </a:r>
            <a:br/>
            <a:endParaRPr b="0" lang="el-GR" sz="2000" spc="-1" strike="noStrike">
              <a:solidFill>
                <a:srgbClr val="000000"/>
              </a:solidFill>
              <a:uFill>
                <a:solidFill>
                  <a:srgbClr val="ffffff"/>
                </a:solidFill>
              </a:uFill>
              <a:latin typeface="Arial"/>
            </a:endParaRPr>
          </a:p>
          <a:p>
            <a:pPr marL="432000" indent="-456840">
              <a:lnSpc>
                <a:spcPct val="100000"/>
              </a:lnSpc>
              <a:spcBef>
                <a:spcPts val="479"/>
              </a:spcBef>
              <a:buClr>
                <a:srgbClr val="ff0000"/>
              </a:buClr>
              <a:buSzPct val="65000"/>
              <a:buFont typeface="Wingdings" charset="2"/>
              <a:buChar char=""/>
            </a:pPr>
            <a:r>
              <a:rPr b="1" lang="el-GR" sz="2400" spc="-1" strike="noStrike">
                <a:solidFill>
                  <a:srgbClr val="ffffff"/>
                </a:solidFill>
                <a:uFill>
                  <a:solidFill>
                    <a:srgbClr val="ffffff"/>
                  </a:solidFill>
                </a:uFill>
                <a:latin typeface="Arial"/>
              </a:rPr>
              <a:t>ΣΤΟΥΣ </a:t>
            </a:r>
            <a:r>
              <a:rPr b="1" lang="el-GR" sz="2400" spc="-1" strike="noStrike">
                <a:solidFill>
                  <a:srgbClr val="ff0000"/>
                </a:solidFill>
                <a:uFill>
                  <a:solidFill>
                    <a:srgbClr val="ffffff"/>
                  </a:solidFill>
                </a:uFill>
                <a:latin typeface="Arial"/>
              </a:rPr>
              <a:t>ΣΤΡΟΒΙΛΟΥΣ ΑΝΤΙΔΡΑΣΕΩΣ </a:t>
            </a:r>
            <a:r>
              <a:rPr b="1" lang="el-GR" sz="2400" spc="-1" strike="noStrike">
                <a:solidFill>
                  <a:srgbClr val="ffffff"/>
                </a:solidFill>
                <a:uFill>
                  <a:solidFill>
                    <a:srgbClr val="ffffff"/>
                  </a:solidFill>
                </a:uFill>
                <a:latin typeface="Arial"/>
              </a:rPr>
              <a:t>ΩΣ ΠΛΑΤΟΣ ΑΥΛΑΚΟΣ ΘΕΩΡΕΙΤΑΙ </a:t>
            </a:r>
            <a:r>
              <a:rPr b="1" lang="el-GR" sz="2400" spc="-1" strike="noStrike">
                <a:solidFill>
                  <a:srgbClr val="ff0000"/>
                </a:solidFill>
                <a:uFill>
                  <a:solidFill>
                    <a:srgbClr val="ffffff"/>
                  </a:solidFill>
                </a:uFill>
                <a:latin typeface="Arial"/>
              </a:rPr>
              <a:t>Η ΤΕΛΙΚΗ ΑΠΟΣΤΑΣΗ ΚΑΤΑ ΤΗΝ ΕΞΟΔΟ</a:t>
            </a:r>
            <a:r>
              <a:rPr b="1" lang="el-GR" sz="2400" spc="-1" strike="noStrike">
                <a:solidFill>
                  <a:srgbClr val="ffffff"/>
                </a:solidFill>
                <a:uFill>
                  <a:solidFill>
                    <a:srgbClr val="ffffff"/>
                  </a:solidFill>
                </a:uFill>
                <a:latin typeface="Arial"/>
              </a:rPr>
              <a:t>, ΠΟΥ ΕΙΝΑΙ ΚΑΙ Η ΕΛΑΧΙΣΤΗ ΤΗΣ ΟΛΗΣ ΑΥΛΑΚΑΣ ΛΟΓΩ ΤΗΣ ΣΥΓΚΛΙΝΟΥΣΑΣ ΔΙΑΤΟΜΗΣ. </a:t>
            </a:r>
            <a:endParaRPr b="0" lang="el-GR" sz="2400" spc="-1" strike="noStrike">
              <a:solidFill>
                <a:srgbClr val="000000"/>
              </a:solidFill>
              <a:uFill>
                <a:solidFill>
                  <a:srgbClr val="ffffff"/>
                </a:solidFill>
              </a:uFill>
              <a:latin typeface="Arial"/>
            </a:endParaRPr>
          </a:p>
          <a:p>
            <a:pPr marL="432000" indent="-456840">
              <a:lnSpc>
                <a:spcPct val="100000"/>
              </a:lnSpc>
              <a:spcBef>
                <a:spcPts val="479"/>
              </a:spcBef>
              <a:buClr>
                <a:srgbClr val="ff0000"/>
              </a:buClr>
              <a:buSzPct val="65000"/>
              <a:buFont typeface="Wingdings" charset="2"/>
              <a:buChar char=""/>
            </a:pPr>
            <a:r>
              <a:rPr b="1" lang="el-GR" sz="2400" spc="-1" strike="noStrike">
                <a:solidFill>
                  <a:srgbClr val="ffffff"/>
                </a:solidFill>
                <a:uFill>
                  <a:solidFill>
                    <a:srgbClr val="ffffff"/>
                  </a:solidFill>
                </a:uFill>
                <a:latin typeface="Arial"/>
              </a:rPr>
              <a:t>ΤΟ ΠΛΑΤΟΣ ΤΗΣ ΑΥΛΑΚΑΣ (Η ΑΚΟΜΗ ΑΚΡΙΒΕΣΤΕΡΑ Ο ΛΟΓΟΣ </a:t>
            </a:r>
            <a:r>
              <a:rPr b="1" lang="el-GR" sz="2400" spc="-1" strike="noStrike">
                <a:solidFill>
                  <a:srgbClr val="ff0000"/>
                </a:solidFill>
                <a:uFill>
                  <a:solidFill>
                    <a:srgbClr val="ffffff"/>
                  </a:solidFill>
                </a:uFill>
                <a:latin typeface="Arial"/>
              </a:rPr>
              <a:t>b</a:t>
            </a:r>
            <a:r>
              <a:rPr b="1" lang="el-GR" sz="2400" spc="-1" strike="noStrike" baseline="-25000">
                <a:solidFill>
                  <a:srgbClr val="ff0000"/>
                </a:solidFill>
                <a:uFill>
                  <a:solidFill>
                    <a:srgbClr val="ffffff"/>
                  </a:solidFill>
                </a:uFill>
                <a:latin typeface="Arial"/>
              </a:rPr>
              <a:t>2</a:t>
            </a:r>
            <a:r>
              <a:rPr b="1" lang="el-GR" sz="2400" spc="-1" strike="noStrike">
                <a:solidFill>
                  <a:srgbClr val="ff0000"/>
                </a:solidFill>
                <a:uFill>
                  <a:solidFill>
                    <a:srgbClr val="ffffff"/>
                  </a:solidFill>
                </a:uFill>
                <a:latin typeface="Arial"/>
              </a:rPr>
              <a:t>/t</a:t>
            </a:r>
            <a:r>
              <a:rPr b="1" lang="el-GR" sz="2400" spc="-1" strike="noStrike">
                <a:solidFill>
                  <a:srgbClr val="ffffff"/>
                </a:solidFill>
                <a:uFill>
                  <a:solidFill>
                    <a:srgbClr val="ffffff"/>
                  </a:solidFill>
                </a:uFill>
                <a:latin typeface="Arial"/>
              </a:rPr>
              <a:t>) ΚΑΤΑ ΤΟΝ ΥΠΟΛΟΓΙΣΜΟ ΜΑΣ ΠΡΟΣΔΙΟΡΙΖΕΙ ΤΟ ΜΗΚΟΣ ΤΟΥ ΠΤΕΡΥΓΙΟΥ, ΜΙΑ ΚΑΙ ΠΡΕΠΕΙ ΝΑ ΕΞΑΣΦΑΛΙΣΘΕΙ Η ΑΠΑΙΤΟΥΜΕΝΗ ΕΠΙΦΑΝΕΙΑ ΕΞΟΔΟΥ ΤΟΥ ΑΤΜΟΥ. </a:t>
            </a:r>
            <a:br/>
            <a:r>
              <a:rPr b="0" lang="el-GR" sz="1800" spc="-1" strike="noStrike">
                <a:solidFill>
                  <a:srgbClr val="ffffff"/>
                </a:solidFill>
                <a:uFill>
                  <a:solidFill>
                    <a:srgbClr val="ffffff"/>
                  </a:solidFill>
                </a:uFill>
                <a:latin typeface="Arial Black"/>
              </a:rPr>
              <a:t> </a:t>
            </a:r>
            <a:endParaRPr b="0" lang="el-GR" sz="1800" spc="-1" strike="noStrike">
              <a:solidFill>
                <a:srgbClr val="000000"/>
              </a:solidFill>
              <a:uFill>
                <a:solidFill>
                  <a:srgbClr val="ffffff"/>
                </a:solidFill>
              </a:uFill>
              <a:latin typeface="Arial"/>
            </a:endParaRPr>
          </a:p>
          <a:p>
            <a:pPr algn="ctr">
              <a:lnSpc>
                <a:spcPct val="100000"/>
              </a:lnSpc>
              <a:spcBef>
                <a:spcPts val="360"/>
              </a:spcBef>
            </a:pPr>
            <a:br/>
            <a:endParaRPr b="0" lang="el-GR" sz="1800" spc="-1" strike="noStrike">
              <a:solidFill>
                <a:srgbClr val="000000"/>
              </a:solidFill>
              <a:uFill>
                <a:solidFill>
                  <a:srgbClr val="ffffff"/>
                </a:solidFill>
              </a:uFill>
              <a:latin typeface="Arial"/>
            </a:endParaRPr>
          </a:p>
        </p:txBody>
      </p:sp>
    </p:spTree>
  </p:cSld>
</p:sld>
</file>

<file path=ppt/slides/slide6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9"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ΠΡΟΣΔΙΟΡΙΣΜΟΣ ΜΕΓΕΘΟΥΣ ΤΩΝ ΠΤΕΡΥΓΩΣΕΩΝ</a:t>
            </a:r>
            <a:br/>
            <a:r>
              <a:rPr b="1" lang="el-GR" sz="2200" spc="-1" strike="noStrike" u="sng" cap="all">
                <a:solidFill>
                  <a:srgbClr val="000000"/>
                </a:solidFill>
                <a:uFill>
                  <a:solidFill>
                    <a:srgbClr val="ffffff"/>
                  </a:solidFill>
                </a:uFill>
                <a:latin typeface="Arial"/>
              </a:rPr>
              <a:t>ΣΤΟΙΧΕΙΑ ΠΤΕΡΥΓΙΩΝ</a:t>
            </a:r>
            <a:br/>
            <a:endParaRPr b="0" lang="el-GR" sz="2200" spc="-1" strike="noStrike">
              <a:solidFill>
                <a:srgbClr val="ffffff"/>
              </a:solidFill>
              <a:uFill>
                <a:solidFill>
                  <a:srgbClr val="ffffff"/>
                </a:solidFill>
              </a:uFill>
              <a:latin typeface="Book Antiqua"/>
            </a:endParaRPr>
          </a:p>
        </p:txBody>
      </p:sp>
      <p:sp>
        <p:nvSpPr>
          <p:cNvPr id="420" name="TextShape 2"/>
          <p:cNvSpPr txBox="1"/>
          <p:nvPr/>
        </p:nvSpPr>
        <p:spPr>
          <a:xfrm>
            <a:off x="179640" y="1071720"/>
            <a:ext cx="8784720" cy="484920"/>
          </a:xfrm>
          <a:prstGeom prst="rect">
            <a:avLst/>
          </a:prstGeom>
          <a:noFill/>
          <a:ln>
            <a:noFill/>
          </a:ln>
        </p:spPr>
        <p:txBody>
          <a:bodyPr lIns="90000" rIns="90000" tIns="45000" bIns="45000"/>
          <a:p>
            <a:pPr>
              <a:lnSpc>
                <a:spcPct val="100000"/>
              </a:lnSpc>
              <a:spcBef>
                <a:spcPts val="400"/>
              </a:spcBef>
            </a:pPr>
            <a:r>
              <a:rPr b="1" lang="el-GR" sz="2000" spc="-1" strike="noStrike">
                <a:solidFill>
                  <a:srgbClr val="ff0000"/>
                </a:solidFill>
                <a:uFill>
                  <a:solidFill>
                    <a:srgbClr val="ffffff"/>
                  </a:solidFill>
                </a:uFill>
                <a:latin typeface="Arial"/>
              </a:rPr>
              <a:t>στ) </a:t>
            </a:r>
            <a:r>
              <a:rPr b="1" lang="el-GR" sz="2000" spc="-1" strike="noStrike" u="sng">
                <a:solidFill>
                  <a:srgbClr val="ffffff"/>
                </a:solidFill>
                <a:uFill>
                  <a:solidFill>
                    <a:srgbClr val="ffffff"/>
                  </a:solidFill>
                </a:uFill>
                <a:latin typeface="Arial"/>
              </a:rPr>
              <a:t>ΠΛΑΤΟΣ ΑΥΛΑΚΑΣ </a:t>
            </a:r>
            <a:r>
              <a:rPr b="1" lang="el-GR" sz="2000" spc="-1" strike="noStrike" u="sng">
                <a:solidFill>
                  <a:srgbClr val="ff0000"/>
                </a:solidFill>
                <a:uFill>
                  <a:solidFill>
                    <a:srgbClr val="ffffff"/>
                  </a:solidFill>
                </a:uFill>
                <a:latin typeface="Arial"/>
              </a:rPr>
              <a:t>b</a:t>
            </a:r>
            <a:r>
              <a:rPr b="1" lang="el-GR" sz="1400" spc="-1" strike="noStrike" u="sng">
                <a:solidFill>
                  <a:srgbClr val="ff0000"/>
                </a:solidFill>
                <a:uFill>
                  <a:solidFill>
                    <a:srgbClr val="ffffff"/>
                  </a:solidFill>
                </a:uFill>
                <a:latin typeface="Arial"/>
              </a:rPr>
              <a:t>2</a:t>
            </a:r>
            <a:r>
              <a:rPr b="1" lang="el-GR" sz="2000" spc="-1" strike="noStrike" u="sng">
                <a:solidFill>
                  <a:srgbClr val="ffffff"/>
                </a:solidFill>
                <a:uFill>
                  <a:solidFill>
                    <a:srgbClr val="ffffff"/>
                  </a:solidFill>
                </a:uFill>
                <a:latin typeface="Arial"/>
              </a:rPr>
              <a:t> ΚΑΙ ΑΝΑΛΟΓΙΑ ΑΥΛΑΚΑΣ ΠΡΟΣ ΒΗΜΑ </a:t>
            </a:r>
            <a:endParaRPr b="0" lang="el-GR" sz="2000" spc="-1" strike="noStrike">
              <a:solidFill>
                <a:srgbClr val="000000"/>
              </a:solidFill>
              <a:uFill>
                <a:solidFill>
                  <a:srgbClr val="ffffff"/>
                </a:solidFill>
              </a:uFill>
              <a:latin typeface="Arial"/>
            </a:endParaRPr>
          </a:p>
          <a:p>
            <a:pPr>
              <a:lnSpc>
                <a:spcPct val="100000"/>
              </a:lnSpc>
              <a:spcBef>
                <a:spcPts val="561"/>
              </a:spcBef>
            </a:pPr>
            <a:endParaRPr b="0" lang="el-GR" sz="2000" spc="-1" strike="noStrike">
              <a:solidFill>
                <a:srgbClr val="000000"/>
              </a:solidFill>
              <a:uFill>
                <a:solidFill>
                  <a:srgbClr val="ffffff"/>
                </a:solidFill>
              </a:uFill>
              <a:latin typeface="Arial"/>
            </a:endParaRPr>
          </a:p>
          <a:p>
            <a:pPr>
              <a:lnSpc>
                <a:spcPct val="100000"/>
              </a:lnSpc>
              <a:spcBef>
                <a:spcPts val="561"/>
              </a:spcBef>
            </a:pPr>
            <a:br/>
            <a:br/>
            <a:endParaRPr b="0" lang="el-GR" sz="2000" spc="-1" strike="noStrike">
              <a:solidFill>
                <a:srgbClr val="000000"/>
              </a:solidFill>
              <a:uFill>
                <a:solidFill>
                  <a:srgbClr val="ffffff"/>
                </a:solidFill>
              </a:uFill>
              <a:latin typeface="Arial"/>
            </a:endParaRPr>
          </a:p>
          <a:p>
            <a:pPr algn="ctr">
              <a:lnSpc>
                <a:spcPct val="100000"/>
              </a:lnSpc>
              <a:spcBef>
                <a:spcPts val="360"/>
              </a:spcBef>
            </a:pPr>
            <a:br/>
            <a:endParaRPr b="0" lang="el-GR" sz="2000" spc="-1" strike="noStrike">
              <a:solidFill>
                <a:srgbClr val="000000"/>
              </a:solidFill>
              <a:uFill>
                <a:solidFill>
                  <a:srgbClr val="ffffff"/>
                </a:solidFill>
              </a:uFill>
              <a:latin typeface="Arial"/>
            </a:endParaRPr>
          </a:p>
        </p:txBody>
      </p:sp>
      <p:pic>
        <p:nvPicPr>
          <p:cNvPr id="421" name="Picture 2" descr=""/>
          <p:cNvPicPr/>
          <p:nvPr/>
        </p:nvPicPr>
        <p:blipFill>
          <a:blip r:embed="rId1"/>
          <a:stretch/>
        </p:blipFill>
        <p:spPr>
          <a:xfrm>
            <a:off x="683640" y="1772640"/>
            <a:ext cx="7776360" cy="4752000"/>
          </a:xfrm>
          <a:prstGeom prst="rect">
            <a:avLst/>
          </a:prstGeom>
          <a:ln>
            <a:noFill/>
          </a:ln>
        </p:spPr>
      </p:pic>
      <p:sp>
        <p:nvSpPr>
          <p:cNvPr id="422" name="CustomShape 3"/>
          <p:cNvSpPr/>
          <p:nvPr/>
        </p:nvSpPr>
        <p:spPr>
          <a:xfrm rot="9225600">
            <a:off x="4268880" y="4556520"/>
            <a:ext cx="978120" cy="484200"/>
          </a:xfrm>
          <a:prstGeom prst="rightArrow">
            <a:avLst>
              <a:gd name="adj1" fmla="val 50000"/>
              <a:gd name="adj2" fmla="val 50000"/>
            </a:avLst>
          </a:prstGeom>
          <a:solidFill>
            <a:srgbClr val="ff0000"/>
          </a:solidFill>
          <a:ln>
            <a:round/>
          </a:ln>
        </p:spPr>
        <p:style>
          <a:lnRef idx="2">
            <a:schemeClr val="accent1">
              <a:shade val="50000"/>
            </a:schemeClr>
          </a:lnRef>
          <a:fillRef idx="1">
            <a:schemeClr val="accent1"/>
          </a:fillRef>
          <a:effectRef idx="0">
            <a:schemeClr val="accent1"/>
          </a:effectRef>
          <a:fontRef idx="minor"/>
        </p:style>
      </p:sp>
      <p:sp>
        <p:nvSpPr>
          <p:cNvPr id="423" name="CustomShape 4"/>
          <p:cNvSpPr/>
          <p:nvPr/>
        </p:nvSpPr>
        <p:spPr>
          <a:xfrm>
            <a:off x="4802760" y="5805360"/>
            <a:ext cx="3352680" cy="364680"/>
          </a:xfrm>
          <a:prstGeom prst="rect">
            <a:avLst/>
          </a:prstGeom>
          <a:solidFill>
            <a:srgbClr val="ffff00"/>
          </a:solidFill>
          <a:ln>
            <a:noFill/>
          </a:ln>
        </p:spPr>
        <p:style>
          <a:lnRef idx="0"/>
          <a:fillRef idx="0"/>
          <a:effectRef idx="0"/>
          <a:fontRef idx="minor"/>
        </p:style>
        <p:txBody>
          <a:bodyPr wrap="none" lIns="90000" rIns="90000" tIns="45000" bIns="45000"/>
          <a:p>
            <a:pPr>
              <a:lnSpc>
                <a:spcPct val="100000"/>
              </a:lnSpc>
            </a:pPr>
            <a:r>
              <a:rPr b="1" lang="el-GR" sz="1800" spc="-1" strike="noStrike">
                <a:solidFill>
                  <a:srgbClr val="ff0000"/>
                </a:solidFill>
                <a:uFill>
                  <a:solidFill>
                    <a:srgbClr val="ffffff"/>
                  </a:solidFill>
                </a:uFill>
                <a:latin typeface="Arial"/>
              </a:rPr>
              <a:t>ΣΤΡΟΒΙΛΟΥΣ ΑΝΤΙΔΡΑΣΕΩΣ </a:t>
            </a:r>
            <a:endParaRPr b="0" lang="el-GR" sz="1800" spc="-1" strike="noStrike">
              <a:solidFill>
                <a:srgbClr val="000000"/>
              </a:solidFill>
              <a:uFill>
                <a:solidFill>
                  <a:srgbClr val="ffffff"/>
                </a:solidFill>
              </a:uFill>
              <a:latin typeface="Arial"/>
            </a:endParaRPr>
          </a:p>
        </p:txBody>
      </p:sp>
    </p:spTree>
  </p:cSld>
</p:sld>
</file>

<file path=ppt/slides/slide7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4" name="TextShape 1"/>
          <p:cNvSpPr txBox="1"/>
          <p:nvPr/>
        </p:nvSpPr>
        <p:spPr>
          <a:xfrm>
            <a:off x="285840" y="2357280"/>
            <a:ext cx="8500680" cy="2285640"/>
          </a:xfrm>
          <a:prstGeom prst="rect">
            <a:avLst/>
          </a:prstGeom>
          <a:blipFill>
            <a:blip r:embed="rId1"/>
            <a:tile/>
          </a:blipFill>
          <a:ln>
            <a:noFill/>
          </a:ln>
        </p:spPr>
        <p:txBody>
          <a:bodyPr lIns="90000" rIns="90000" tIns="45000" bIns="45000" anchor="ctr"/>
          <a:p>
            <a:pPr algn="ctr">
              <a:lnSpc>
                <a:spcPct val="100000"/>
              </a:lnSpc>
            </a:pPr>
            <a:br/>
            <a:r>
              <a:rPr b="1" lang="el-GR" sz="6600" spc="-1" strike="noStrike" u="sng">
                <a:solidFill>
                  <a:srgbClr val="000000"/>
                </a:solidFill>
                <a:uFill>
                  <a:solidFill>
                    <a:srgbClr val="ffffff"/>
                  </a:solidFill>
                </a:uFill>
                <a:latin typeface="Arial"/>
              </a:rPr>
              <a:t>ΚΕΦΑΛΑΙΟ  ΔΕΚΑΤΟ ΕΚΤΟ</a:t>
            </a:r>
            <a:br/>
            <a:endParaRPr b="0" lang="el-GR" sz="6600" spc="-1" strike="noStrike">
              <a:solidFill>
                <a:srgbClr val="ffffff"/>
              </a:solidFill>
              <a:uFill>
                <a:solidFill>
                  <a:srgbClr val="ffffff"/>
                </a:solidFill>
              </a:uFill>
              <a:latin typeface="Book Antiqua"/>
            </a:endParaRPr>
          </a:p>
        </p:txBody>
      </p:sp>
    </p:spTree>
  </p:cSld>
</p:sld>
</file>

<file path=ppt/slides/slide7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5" name="TextShape 1"/>
          <p:cNvSpPr txBox="1"/>
          <p:nvPr/>
        </p:nvSpPr>
        <p:spPr>
          <a:xfrm>
            <a:off x="685800" y="571320"/>
            <a:ext cx="7772040" cy="5857560"/>
          </a:xfrm>
          <a:prstGeom prst="rect">
            <a:avLst/>
          </a:prstGeom>
          <a:solidFill>
            <a:srgbClr val="ffff00"/>
          </a:solidFill>
          <a:ln>
            <a:noFill/>
          </a:ln>
        </p:spPr>
        <p:txBody>
          <a:bodyPr lIns="45720" rIns="45720" tIns="0" bIns="0" anchor="b">
            <a:normAutofit/>
          </a:bodyPr>
          <a:p>
            <a:pPr algn="ctr">
              <a:lnSpc>
                <a:spcPct val="100000"/>
              </a:lnSpc>
            </a:pPr>
            <a:r>
              <a:rPr b="1" lang="el-GR" sz="6600" spc="-1" strike="noStrike" u="sng" cap="all">
                <a:solidFill>
                  <a:srgbClr val="e9d596"/>
                </a:solidFill>
                <a:uFill>
                  <a:solidFill>
                    <a:srgbClr val="ffffff"/>
                  </a:solidFill>
                </a:uFill>
                <a:latin typeface="Arial"/>
              </a:rPr>
              <a:t>ΠΕΡΙΓΡΑΦΗ ΑΤΜΟΣΤΡΟΒΙΛΩΝ</a:t>
            </a:r>
            <a:endParaRPr b="0" lang="el-GR" sz="6600" spc="-1" strike="noStrike">
              <a:solidFill>
                <a:srgbClr val="ffffff"/>
              </a:solidFill>
              <a:uFill>
                <a:solidFill>
                  <a:srgbClr val="ffffff"/>
                </a:solidFill>
              </a:uFill>
              <a:latin typeface="Book Antiqua"/>
            </a:endParaRPr>
          </a:p>
        </p:txBody>
      </p:sp>
      <p:sp>
        <p:nvSpPr>
          <p:cNvPr id="426" name="TextShape 2"/>
          <p:cNvSpPr txBox="1"/>
          <p:nvPr/>
        </p:nvSpPr>
        <p:spPr>
          <a:xfrm rot="10800000">
            <a:off x="8500680" y="6643800"/>
            <a:ext cx="7857720" cy="142560"/>
          </a:xfrm>
          <a:prstGeom prst="rect">
            <a:avLst/>
          </a:prstGeom>
          <a:solidFill>
            <a:srgbClr val="000000"/>
          </a:solidFill>
          <a:ln>
            <a:noFill/>
          </a:ln>
        </p:spPr>
        <p:txBody>
          <a:bodyPr lIns="90000" rIns="90000" tIns="45000" bIns="45000"/>
          <a:p>
            <a:pPr algn="ctr">
              <a:lnSpc>
                <a:spcPct val="100000"/>
              </a:lnSpc>
              <a:spcBef>
                <a:spcPts val="20"/>
              </a:spcBef>
            </a:pPr>
            <a:r>
              <a:rPr b="0" lang="el-GR" sz="100" spc="-1" strike="noStrike">
                <a:solidFill>
                  <a:srgbClr val="000000"/>
                </a:solidFill>
                <a:uFill>
                  <a:solidFill>
                    <a:srgbClr val="ffffff"/>
                  </a:solidFill>
                </a:uFill>
                <a:latin typeface="Book Antiqua"/>
              </a:rPr>
              <a:t>.</a:t>
            </a:r>
            <a:endParaRPr b="0" lang="el-GR" sz="100" spc="-1" strike="noStrike">
              <a:solidFill>
                <a:srgbClr val="000000"/>
              </a:solidFill>
              <a:uFill>
                <a:solidFill>
                  <a:srgbClr val="ffffff"/>
                </a:solidFill>
              </a:uFill>
              <a:latin typeface="Arial"/>
            </a:endParaRPr>
          </a:p>
          <a:p>
            <a:pPr algn="ctr">
              <a:lnSpc>
                <a:spcPct val="100000"/>
              </a:lnSpc>
              <a:spcBef>
                <a:spcPts val="20"/>
              </a:spcBef>
            </a:pPr>
            <a:endParaRPr b="0" lang="el-GR" sz="100" spc="-1" strike="noStrike">
              <a:solidFill>
                <a:srgbClr val="000000"/>
              </a:solidFill>
              <a:uFill>
                <a:solidFill>
                  <a:srgbClr val="ffffff"/>
                </a:solidFill>
              </a:uFill>
              <a:latin typeface="Arial"/>
            </a:endParaRPr>
          </a:p>
        </p:txBody>
      </p:sp>
    </p:spTree>
  </p:cSld>
</p:sld>
</file>

<file path=ppt/slides/slide7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7"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700" spc="-1" strike="noStrike" u="sng" cap="all">
                <a:solidFill>
                  <a:srgbClr val="ffff00"/>
                </a:solidFill>
                <a:uFill>
                  <a:solidFill>
                    <a:srgbClr val="ffffff"/>
                  </a:solidFill>
                </a:uFill>
                <a:latin typeface="Arial"/>
              </a:rPr>
              <a:t>ΚΑΤΑΤΑΞΗ ΤΩΝ ΑΤΜΟΣΤΡΟΒΙΛΩΝ</a:t>
            </a:r>
            <a:br/>
            <a:endParaRPr b="0" lang="el-GR" sz="2700" spc="-1" strike="noStrike">
              <a:solidFill>
                <a:srgbClr val="ffffff"/>
              </a:solidFill>
              <a:uFill>
                <a:solidFill>
                  <a:srgbClr val="ffffff"/>
                </a:solidFill>
              </a:uFill>
              <a:latin typeface="Book Antiqua"/>
            </a:endParaRPr>
          </a:p>
        </p:txBody>
      </p:sp>
      <p:sp>
        <p:nvSpPr>
          <p:cNvPr id="428" name="TextShape 2"/>
          <p:cNvSpPr txBox="1"/>
          <p:nvPr/>
        </p:nvSpPr>
        <p:spPr>
          <a:xfrm>
            <a:off x="179640" y="1071720"/>
            <a:ext cx="8784720" cy="5571720"/>
          </a:xfrm>
          <a:prstGeom prst="rect">
            <a:avLst/>
          </a:prstGeom>
          <a:noFill/>
          <a:ln>
            <a:noFill/>
          </a:ln>
        </p:spPr>
        <p:txBody>
          <a:bodyPr lIns="90000" rIns="90000" tIns="45000" bIns="45000"/>
          <a:p>
            <a:pPr>
              <a:lnSpc>
                <a:spcPct val="100000"/>
              </a:lnSpc>
              <a:spcBef>
                <a:spcPts val="439"/>
              </a:spcBef>
            </a:pPr>
            <a:r>
              <a:rPr b="1" lang="el-GR" sz="2200" spc="-1" strike="noStrike">
                <a:solidFill>
                  <a:srgbClr val="ffffff"/>
                </a:solidFill>
                <a:uFill>
                  <a:solidFill>
                    <a:srgbClr val="ffffff"/>
                  </a:solidFill>
                </a:uFill>
                <a:latin typeface="Arial"/>
              </a:rPr>
              <a:t>ΟΙ ΑΤΜΟΣΤΡΟΒΙΛΟΙ ΚΑΤΑΤΑΣΣΟΝΤΑΙ ΣΤΙΣ ΑΚΟΛΟΥΘΕΣ ΚΑΤΗΓΟΡΙΕΣ ΑΝΑΛΟΓΑ ΜΕ ΤΑ ΔΙΑΦΟΡΑ ΧΑΡΑΚΤΗΡΙΣΤΙΚΑ ΤΟΥΣ:</a:t>
            </a:r>
            <a:endParaRPr b="0" lang="el-GR" sz="2200" spc="-1" strike="noStrike">
              <a:solidFill>
                <a:srgbClr val="000000"/>
              </a:solidFill>
              <a:uFill>
                <a:solidFill>
                  <a:srgbClr val="ffffff"/>
                </a:solidFill>
              </a:uFill>
              <a:latin typeface="Arial"/>
            </a:endParaRPr>
          </a:p>
          <a:p>
            <a:pPr>
              <a:lnSpc>
                <a:spcPct val="100000"/>
              </a:lnSpc>
              <a:spcBef>
                <a:spcPts val="439"/>
              </a:spcBef>
            </a:pPr>
            <a:endParaRPr b="0" lang="el-GR" sz="2200" spc="-1" strike="noStrike">
              <a:solidFill>
                <a:srgbClr val="000000"/>
              </a:solidFill>
              <a:uFill>
                <a:solidFill>
                  <a:srgbClr val="ffffff"/>
                </a:solidFill>
              </a:uFill>
              <a:latin typeface="Arial"/>
            </a:endParaRPr>
          </a:p>
          <a:p>
            <a:pPr marL="457200" indent="-456840">
              <a:lnSpc>
                <a:spcPct val="100000"/>
              </a:lnSpc>
              <a:spcBef>
                <a:spcPts val="439"/>
              </a:spcBef>
              <a:buClr>
                <a:srgbClr val="ff0000"/>
              </a:buClr>
              <a:buSzPct val="65000"/>
              <a:buFont typeface="Lucida Sans"/>
              <a:buAutoNum type="arabicPeriod"/>
            </a:pPr>
            <a:r>
              <a:rPr b="1" lang="el-GR" sz="2200" spc="-1" strike="noStrike">
                <a:solidFill>
                  <a:srgbClr val="ffffff"/>
                </a:solidFill>
                <a:uFill>
                  <a:solidFill>
                    <a:srgbClr val="ffffff"/>
                  </a:solidFill>
                </a:uFill>
                <a:latin typeface="Arial"/>
              </a:rPr>
              <a:t>ΑΝΑΛΟΓΑ ΜΕ ΤΗΝ ΑΡΧΗ ΣΤΗΝ ΟΠΟΙΑ ΣΤΗΡΙΖΕΤΑΙ Η ΛΕΙΤΟΥΡΓΙΑ.</a:t>
            </a:r>
            <a:endParaRPr b="0" lang="el-GR" sz="2200" spc="-1" strike="noStrike">
              <a:solidFill>
                <a:srgbClr val="000000"/>
              </a:solidFill>
              <a:uFill>
                <a:solidFill>
                  <a:srgbClr val="ffffff"/>
                </a:solidFill>
              </a:uFill>
              <a:latin typeface="Arial"/>
            </a:endParaRPr>
          </a:p>
          <a:p>
            <a:pPr marL="457200" indent="-456840">
              <a:lnSpc>
                <a:spcPct val="100000"/>
              </a:lnSpc>
              <a:spcBef>
                <a:spcPts val="439"/>
              </a:spcBef>
              <a:buClr>
                <a:srgbClr val="ff0000"/>
              </a:buClr>
              <a:buSzPct val="65000"/>
              <a:buFont typeface="Lucida Sans"/>
              <a:buAutoNum type="arabicPeriod"/>
            </a:pPr>
            <a:r>
              <a:rPr b="1" lang="el-GR" sz="2200" spc="-1" strike="noStrike">
                <a:solidFill>
                  <a:srgbClr val="ffffff"/>
                </a:solidFill>
                <a:uFill>
                  <a:solidFill>
                    <a:srgbClr val="ffffff"/>
                  </a:solidFill>
                </a:uFill>
                <a:latin typeface="Arial"/>
              </a:rPr>
              <a:t>ΑΝΑΛΟΓΑ ΜΕ ΤΗ ΘΕΣΗ ΤΟΥ ΑΞΟΝΑ ΤΟΥΣ.</a:t>
            </a:r>
            <a:endParaRPr b="0" lang="el-GR" sz="2200" spc="-1" strike="noStrike">
              <a:solidFill>
                <a:srgbClr val="000000"/>
              </a:solidFill>
              <a:uFill>
                <a:solidFill>
                  <a:srgbClr val="ffffff"/>
                </a:solidFill>
              </a:uFill>
              <a:latin typeface="Arial"/>
            </a:endParaRPr>
          </a:p>
          <a:p>
            <a:pPr marL="457200" indent="-456840">
              <a:lnSpc>
                <a:spcPct val="100000"/>
              </a:lnSpc>
              <a:spcBef>
                <a:spcPts val="439"/>
              </a:spcBef>
              <a:buClr>
                <a:srgbClr val="ff0000"/>
              </a:buClr>
              <a:buSzPct val="65000"/>
              <a:buFont typeface="Lucida Sans"/>
              <a:buAutoNum type="arabicPeriod"/>
            </a:pPr>
            <a:r>
              <a:rPr b="1" lang="el-GR" sz="2200" spc="-1" strike="noStrike">
                <a:solidFill>
                  <a:srgbClr val="ffffff"/>
                </a:solidFill>
                <a:uFill>
                  <a:solidFill>
                    <a:srgbClr val="ffffff"/>
                  </a:solidFill>
                </a:uFill>
                <a:latin typeface="Arial"/>
              </a:rPr>
              <a:t>ΑΝΑΛΟΓΑ ΜΕ ΤΗ ΔΙΕΥΘΥΝΣΗ ΡΟΗΣ ΤΟΥ ΑΤΜΟΥ ΣΤΟ ΕΣΩΤΕΡΙΚΟ ΤΟΥΣ.</a:t>
            </a:r>
            <a:endParaRPr b="0" lang="el-GR" sz="2200" spc="-1" strike="noStrike">
              <a:solidFill>
                <a:srgbClr val="000000"/>
              </a:solidFill>
              <a:uFill>
                <a:solidFill>
                  <a:srgbClr val="ffffff"/>
                </a:solidFill>
              </a:uFill>
              <a:latin typeface="Arial"/>
            </a:endParaRPr>
          </a:p>
          <a:p>
            <a:pPr marL="457200" indent="-456840">
              <a:lnSpc>
                <a:spcPct val="100000"/>
              </a:lnSpc>
              <a:spcBef>
                <a:spcPts val="439"/>
              </a:spcBef>
              <a:buClr>
                <a:srgbClr val="ff0000"/>
              </a:buClr>
              <a:buSzPct val="65000"/>
              <a:buFont typeface="Lucida Sans"/>
              <a:buAutoNum type="arabicPeriod"/>
            </a:pPr>
            <a:r>
              <a:rPr b="1" lang="el-GR" sz="2200" spc="-1" strike="noStrike">
                <a:solidFill>
                  <a:srgbClr val="ffffff"/>
                </a:solidFill>
                <a:uFill>
                  <a:solidFill>
                    <a:srgbClr val="ffffff"/>
                  </a:solidFill>
                </a:uFill>
                <a:latin typeface="Arial"/>
              </a:rPr>
              <a:t>ΑΝΑΛΟΓΑ ΜΕ ΤΗΝ ΠΙΕΣΗ ΤΟΥ ΑΤΜΟΥ ΜΕ ΤΟΝ ΟΠΟΙΟ ΛΕΙΤΟΥΡΓΟΥΝ.</a:t>
            </a:r>
            <a:endParaRPr b="0" lang="el-GR" sz="2200" spc="-1" strike="noStrike">
              <a:solidFill>
                <a:srgbClr val="000000"/>
              </a:solidFill>
              <a:uFill>
                <a:solidFill>
                  <a:srgbClr val="ffffff"/>
                </a:solidFill>
              </a:uFill>
              <a:latin typeface="Arial"/>
            </a:endParaRPr>
          </a:p>
          <a:p>
            <a:pPr marL="457200" indent="-456840">
              <a:lnSpc>
                <a:spcPct val="100000"/>
              </a:lnSpc>
              <a:spcBef>
                <a:spcPts val="439"/>
              </a:spcBef>
              <a:buClr>
                <a:srgbClr val="ff0000"/>
              </a:buClr>
              <a:buSzPct val="65000"/>
              <a:buFont typeface="Lucida Sans"/>
              <a:buAutoNum type="arabicPeriod"/>
            </a:pPr>
            <a:r>
              <a:rPr b="1" lang="el-GR" sz="2200" spc="-1" strike="noStrike">
                <a:solidFill>
                  <a:srgbClr val="ffffff"/>
                </a:solidFill>
                <a:uFill>
                  <a:solidFill>
                    <a:srgbClr val="ffffff"/>
                  </a:solidFill>
                </a:uFill>
                <a:latin typeface="Arial"/>
              </a:rPr>
              <a:t>ΑΝΑΛΟΓΑ ΜΕ ΤΗΝ ΠΙΕΣΗ ΤΟΥ ΑΤΜΟΥ ΣΤΗΝ ΕΞΟΔΟ ΤΟΥ ΑΠΟ ΤΟ ΣΤΡΟΒΙΛΟ.</a:t>
            </a:r>
            <a:endParaRPr b="0" lang="el-GR" sz="2200" spc="-1" strike="noStrike">
              <a:solidFill>
                <a:srgbClr val="000000"/>
              </a:solidFill>
              <a:uFill>
                <a:solidFill>
                  <a:srgbClr val="ffffff"/>
                </a:solidFill>
              </a:uFill>
              <a:latin typeface="Arial"/>
            </a:endParaRPr>
          </a:p>
          <a:p>
            <a:pPr marL="457200" indent="-456840">
              <a:lnSpc>
                <a:spcPct val="100000"/>
              </a:lnSpc>
              <a:spcBef>
                <a:spcPts val="439"/>
              </a:spcBef>
              <a:buClr>
                <a:srgbClr val="ff0000"/>
              </a:buClr>
              <a:buSzPct val="65000"/>
              <a:buFont typeface="Lucida Sans"/>
              <a:buAutoNum type="arabicPeriod"/>
            </a:pPr>
            <a:r>
              <a:rPr b="1" lang="el-GR" sz="2200" spc="-1" strike="noStrike">
                <a:solidFill>
                  <a:srgbClr val="ffffff"/>
                </a:solidFill>
                <a:uFill>
                  <a:solidFill>
                    <a:srgbClr val="ffffff"/>
                  </a:solidFill>
                </a:uFill>
                <a:latin typeface="Arial"/>
              </a:rPr>
              <a:t>ΑΝΑΛΟΓΑ ΜΕ ΤΟΝ ΠΡΟΟΡΙΣΜΟ ΤΟΥΣ ΣΤΑ ΠΛΟΙΑ.   </a:t>
            </a:r>
            <a:br/>
            <a:r>
              <a:rPr b="0" lang="el-GR" sz="1800" spc="-1" strike="noStrike">
                <a:solidFill>
                  <a:srgbClr val="ffffff"/>
                </a:solidFill>
                <a:uFill>
                  <a:solidFill>
                    <a:srgbClr val="ffffff"/>
                  </a:solidFill>
                </a:uFill>
                <a:latin typeface="Arial Black"/>
              </a:rPr>
              <a:t> </a:t>
            </a:r>
            <a:endParaRPr b="0" lang="el-GR" sz="1800" spc="-1" strike="noStrike">
              <a:solidFill>
                <a:srgbClr val="000000"/>
              </a:solidFill>
              <a:uFill>
                <a:solidFill>
                  <a:srgbClr val="ffffff"/>
                </a:solidFill>
              </a:uFill>
              <a:latin typeface="Arial"/>
            </a:endParaRPr>
          </a:p>
          <a:p>
            <a:pPr algn="ctr">
              <a:lnSpc>
                <a:spcPct val="100000"/>
              </a:lnSpc>
              <a:spcBef>
                <a:spcPts val="360"/>
              </a:spcBef>
            </a:pPr>
            <a:br/>
            <a:endParaRPr b="0" lang="el-GR" sz="1800" spc="-1" strike="noStrike">
              <a:solidFill>
                <a:srgbClr val="000000"/>
              </a:solidFill>
              <a:uFill>
                <a:solidFill>
                  <a:srgbClr val="ffffff"/>
                </a:solidFill>
              </a:uFill>
              <a:latin typeface="Arial"/>
            </a:endParaRPr>
          </a:p>
        </p:txBody>
      </p:sp>
    </p:spTree>
  </p:cSld>
</p:sld>
</file>

<file path=ppt/slides/slide7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9"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700" spc="-1" strike="noStrike" u="sng" cap="all">
                <a:solidFill>
                  <a:srgbClr val="000000"/>
                </a:solidFill>
                <a:uFill>
                  <a:solidFill>
                    <a:srgbClr val="ffffff"/>
                  </a:solidFill>
                </a:uFill>
                <a:latin typeface="Arial"/>
              </a:rPr>
              <a:t>ΚΑΤΑΤΑΞΗ ΤΩΝ ΑΤΜΟΣΤΡΟΒΙΛΩΝ</a:t>
            </a:r>
            <a:br/>
            <a:endParaRPr b="0" lang="el-GR" sz="2700" spc="-1" strike="noStrike">
              <a:solidFill>
                <a:srgbClr val="ffffff"/>
              </a:solidFill>
              <a:uFill>
                <a:solidFill>
                  <a:srgbClr val="ffffff"/>
                </a:solidFill>
              </a:uFill>
              <a:latin typeface="Book Antiqua"/>
            </a:endParaRPr>
          </a:p>
        </p:txBody>
      </p:sp>
      <p:sp>
        <p:nvSpPr>
          <p:cNvPr id="430" name="TextShape 2"/>
          <p:cNvSpPr txBox="1"/>
          <p:nvPr/>
        </p:nvSpPr>
        <p:spPr>
          <a:xfrm>
            <a:off x="179640" y="1071720"/>
            <a:ext cx="8784720" cy="5571720"/>
          </a:xfrm>
          <a:prstGeom prst="rect">
            <a:avLst/>
          </a:prstGeom>
          <a:noFill/>
          <a:ln>
            <a:noFill/>
          </a:ln>
        </p:spPr>
        <p:txBody>
          <a:bodyPr lIns="90000" rIns="90000" tIns="45000" bIns="45000"/>
          <a:p>
            <a:pPr marL="457200" indent="-456840" algn="ctr">
              <a:lnSpc>
                <a:spcPct val="100000"/>
              </a:lnSpc>
              <a:spcBef>
                <a:spcPts val="400"/>
              </a:spcBef>
              <a:buClr>
                <a:srgbClr val="ff0000"/>
              </a:buClr>
              <a:buSzPct val="65000"/>
              <a:buFont typeface="Lucida Sans"/>
              <a:buAutoNum type="arabicPeriod"/>
            </a:pPr>
            <a:r>
              <a:rPr b="1" lang="el-GR" sz="2000" spc="-1" strike="noStrike" u="sng">
                <a:solidFill>
                  <a:srgbClr val="ffffff"/>
                </a:solidFill>
                <a:uFill>
                  <a:solidFill>
                    <a:srgbClr val="ffffff"/>
                  </a:solidFill>
                </a:uFill>
                <a:latin typeface="Arial"/>
              </a:rPr>
              <a:t>ΑΝΑΛΟΓΑ ΜΕ ΤΗΝ ΑΡΧΗ ΣΤΗΝ ΟΠΟΙΑ ΣΤΗΡΙΖΕΤΑΙ Η ΛΕΙΤΟΥΡΓΙΑ</a:t>
            </a:r>
            <a:br/>
            <a:r>
              <a:rPr b="0" lang="el-GR" sz="1800" spc="-1" strike="noStrike">
                <a:solidFill>
                  <a:srgbClr val="ffffff"/>
                </a:solidFill>
                <a:uFill>
                  <a:solidFill>
                    <a:srgbClr val="ffffff"/>
                  </a:solidFill>
                </a:uFill>
                <a:latin typeface="Arial Black"/>
              </a:rPr>
              <a:t> </a:t>
            </a:r>
            <a:endParaRPr b="0" lang="el-GR" sz="18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Arial"/>
              </a:rPr>
              <a:t>ΔΙΑΚΡΙΝΟΝΤΑΙ ΣΕ ΣΤΡΟΒΙΛΟΥΣ:</a:t>
            </a: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0000"/>
                </a:solidFill>
                <a:uFill>
                  <a:solidFill>
                    <a:srgbClr val="ffffff"/>
                  </a:solidFill>
                </a:uFill>
                <a:latin typeface="Arial"/>
              </a:rPr>
              <a:t>α) </a:t>
            </a:r>
            <a:r>
              <a:rPr b="1" lang="el-GR" sz="2400" spc="-1" strike="noStrike">
                <a:solidFill>
                  <a:srgbClr val="ffffff"/>
                </a:solidFill>
                <a:uFill>
                  <a:solidFill>
                    <a:srgbClr val="ffffff"/>
                  </a:solidFill>
                </a:uFill>
                <a:latin typeface="Arial"/>
              </a:rPr>
              <a:t>ΔΡΑΣΕΩΣ.</a:t>
            </a: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0000"/>
                </a:solidFill>
                <a:uFill>
                  <a:solidFill>
                    <a:srgbClr val="ffffff"/>
                  </a:solidFill>
                </a:uFill>
                <a:latin typeface="Arial"/>
              </a:rPr>
              <a:t>β) </a:t>
            </a:r>
            <a:r>
              <a:rPr b="1" lang="el-GR" sz="2400" spc="-1" strike="noStrike">
                <a:solidFill>
                  <a:srgbClr val="ffffff"/>
                </a:solidFill>
                <a:uFill>
                  <a:solidFill>
                    <a:srgbClr val="ffffff"/>
                  </a:solidFill>
                </a:uFill>
                <a:latin typeface="Arial"/>
              </a:rPr>
              <a:t>ΑΝΤΙΔΡΑΣΕΩΣ. </a:t>
            </a: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0000"/>
                </a:solidFill>
                <a:uFill>
                  <a:solidFill>
                    <a:srgbClr val="ffffff"/>
                  </a:solidFill>
                </a:uFill>
                <a:latin typeface="Arial"/>
              </a:rPr>
              <a:t>γ) </a:t>
            </a:r>
            <a:r>
              <a:rPr b="1" lang="el-GR" sz="2400" spc="-1" strike="noStrike">
                <a:solidFill>
                  <a:srgbClr val="ffffff"/>
                </a:solidFill>
                <a:uFill>
                  <a:solidFill>
                    <a:srgbClr val="ffffff"/>
                  </a:solidFill>
                </a:uFill>
                <a:latin typeface="Arial"/>
              </a:rPr>
              <a:t>ΜΙΚΤΟΥΣ.</a:t>
            </a:r>
            <a:endParaRPr b="0" lang="el-GR" sz="2400" spc="-1" strike="noStrike">
              <a:solidFill>
                <a:srgbClr val="000000"/>
              </a:solidFill>
              <a:uFill>
                <a:solidFill>
                  <a:srgbClr val="ffffff"/>
                </a:solidFill>
              </a:uFill>
              <a:latin typeface="Arial"/>
            </a:endParaRPr>
          </a:p>
          <a:p>
            <a:pPr>
              <a:lnSpc>
                <a:spcPct val="100000"/>
              </a:lnSpc>
              <a:spcBef>
                <a:spcPts val="479"/>
              </a:spcBef>
            </a:pP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Arial"/>
              </a:rPr>
              <a:t>ΟΙ ΣΤΡΟΒΙΛΟΙ ΔΡΑΣΕΩΣ ΠΑΛΙ ΔΙΑΚΡΙΝΟΝΤΑΙ ΣΕ ΤΡΙΑ ΕΙΔΗ:</a:t>
            </a:r>
            <a:endParaRPr b="0" lang="el-GR" sz="2400" spc="-1" strike="noStrike">
              <a:solidFill>
                <a:srgbClr val="000000"/>
              </a:solidFill>
              <a:uFill>
                <a:solidFill>
                  <a:srgbClr val="ffffff"/>
                </a:solidFill>
              </a:uFill>
              <a:latin typeface="Arial"/>
            </a:endParaRPr>
          </a:p>
          <a:p>
            <a:pPr marL="457200" indent="-456840">
              <a:lnSpc>
                <a:spcPct val="100000"/>
              </a:lnSpc>
              <a:spcBef>
                <a:spcPts val="479"/>
              </a:spcBef>
              <a:buClr>
                <a:srgbClr val="ff0000"/>
              </a:buClr>
              <a:buSzPct val="65000"/>
              <a:buFont typeface="Lucida Sans"/>
              <a:buAutoNum type="arabicParenR"/>
            </a:pPr>
            <a:r>
              <a:rPr b="1" lang="el-GR" sz="2400" spc="-1" strike="noStrike">
                <a:solidFill>
                  <a:srgbClr val="ffffff"/>
                </a:solidFill>
                <a:uFill>
                  <a:solidFill>
                    <a:srgbClr val="ffffff"/>
                  </a:solidFill>
                </a:uFill>
                <a:latin typeface="Arial"/>
              </a:rPr>
              <a:t>ΔΡΑΣΕΩΣ ΜΕ ΔΙΑΒΑΘΜΙΣΗ ΤΗΣ ΤΑΧΥΤΗΤΑΣ.</a:t>
            </a:r>
            <a:endParaRPr b="0" lang="el-GR" sz="2400" spc="-1" strike="noStrike">
              <a:solidFill>
                <a:srgbClr val="000000"/>
              </a:solidFill>
              <a:uFill>
                <a:solidFill>
                  <a:srgbClr val="ffffff"/>
                </a:solidFill>
              </a:uFill>
              <a:latin typeface="Arial"/>
            </a:endParaRPr>
          </a:p>
          <a:p>
            <a:pPr marL="457200" indent="-456840">
              <a:lnSpc>
                <a:spcPct val="100000"/>
              </a:lnSpc>
              <a:spcBef>
                <a:spcPts val="479"/>
              </a:spcBef>
              <a:buClr>
                <a:srgbClr val="ff0000"/>
              </a:buClr>
              <a:buSzPct val="65000"/>
              <a:buFont typeface="Lucida Sans"/>
              <a:buAutoNum type="arabicParenR"/>
            </a:pPr>
            <a:r>
              <a:rPr b="1" lang="el-GR" sz="2400" spc="-1" strike="noStrike">
                <a:solidFill>
                  <a:srgbClr val="ffffff"/>
                </a:solidFill>
                <a:uFill>
                  <a:solidFill>
                    <a:srgbClr val="ffffff"/>
                  </a:solidFill>
                </a:uFill>
                <a:latin typeface="Arial"/>
              </a:rPr>
              <a:t>ΔΡΑΣΕΩΣ ΜΕ ΔΙΑΒΑΘΜΙΣΗ ΤΗΣ ΠΙΕΣΕΩΣ. </a:t>
            </a:r>
            <a:endParaRPr b="0" lang="el-GR" sz="2400" spc="-1" strike="noStrike">
              <a:solidFill>
                <a:srgbClr val="000000"/>
              </a:solidFill>
              <a:uFill>
                <a:solidFill>
                  <a:srgbClr val="ffffff"/>
                </a:solidFill>
              </a:uFill>
              <a:latin typeface="Arial"/>
            </a:endParaRPr>
          </a:p>
          <a:p>
            <a:pPr marL="457200" indent="-456840">
              <a:lnSpc>
                <a:spcPct val="100000"/>
              </a:lnSpc>
              <a:spcBef>
                <a:spcPts val="479"/>
              </a:spcBef>
              <a:buClr>
                <a:srgbClr val="ff0000"/>
              </a:buClr>
              <a:buSzPct val="65000"/>
              <a:buFont typeface="Lucida Sans"/>
              <a:buAutoNum type="arabicParenR"/>
            </a:pPr>
            <a:r>
              <a:rPr b="1" lang="el-GR" sz="2400" spc="-1" strike="noStrike">
                <a:solidFill>
                  <a:srgbClr val="ffffff"/>
                </a:solidFill>
                <a:uFill>
                  <a:solidFill>
                    <a:srgbClr val="ffffff"/>
                  </a:solidFill>
                </a:uFill>
                <a:latin typeface="Arial"/>
              </a:rPr>
              <a:t>ΚΑΙ ΣΥΝΘΕΤΟΥΣ ΜΕ ΔΙΑΒΑΘΜΙΣΗ ΠΙΕΣΕΩΣ ΚΑΙ ΤΑΧΥΤΗΤΑΣ.</a:t>
            </a:r>
            <a:endParaRPr b="0" lang="el-GR" sz="2400" spc="-1" strike="noStrike">
              <a:solidFill>
                <a:srgbClr val="000000"/>
              </a:solidFill>
              <a:uFill>
                <a:solidFill>
                  <a:srgbClr val="ffffff"/>
                </a:solidFill>
              </a:uFill>
              <a:latin typeface="Arial"/>
            </a:endParaRPr>
          </a:p>
          <a:p>
            <a:pPr algn="ctr">
              <a:lnSpc>
                <a:spcPct val="100000"/>
              </a:lnSpc>
              <a:spcBef>
                <a:spcPts val="360"/>
              </a:spcBef>
            </a:pPr>
            <a:endParaRPr b="0" lang="el-GR" sz="2400" spc="-1" strike="noStrike">
              <a:solidFill>
                <a:srgbClr val="000000"/>
              </a:solidFill>
              <a:uFill>
                <a:solidFill>
                  <a:srgbClr val="ffffff"/>
                </a:solidFill>
              </a:uFill>
              <a:latin typeface="Arial"/>
            </a:endParaRPr>
          </a:p>
        </p:txBody>
      </p:sp>
    </p:spTree>
  </p:cSld>
</p:sld>
</file>

<file path=ppt/slides/slide7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1"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700" spc="-1" strike="noStrike" u="sng" cap="all">
                <a:solidFill>
                  <a:srgbClr val="000000"/>
                </a:solidFill>
                <a:uFill>
                  <a:solidFill>
                    <a:srgbClr val="ffffff"/>
                  </a:solidFill>
                </a:uFill>
                <a:latin typeface="Arial"/>
              </a:rPr>
              <a:t>ΚΑΤΑΤΑΞΗ ΤΩΝ ΑΤΜΟΣΤΡΟΒΙΛΩΝ</a:t>
            </a:r>
            <a:br/>
            <a:endParaRPr b="0" lang="el-GR" sz="2700" spc="-1" strike="noStrike">
              <a:solidFill>
                <a:srgbClr val="ffffff"/>
              </a:solidFill>
              <a:uFill>
                <a:solidFill>
                  <a:srgbClr val="ffffff"/>
                </a:solidFill>
              </a:uFill>
              <a:latin typeface="Book Antiqua"/>
            </a:endParaRPr>
          </a:p>
        </p:txBody>
      </p:sp>
      <p:sp>
        <p:nvSpPr>
          <p:cNvPr id="432" name="TextShape 2"/>
          <p:cNvSpPr txBox="1"/>
          <p:nvPr/>
        </p:nvSpPr>
        <p:spPr>
          <a:xfrm>
            <a:off x="179640" y="1071720"/>
            <a:ext cx="8784720" cy="5571720"/>
          </a:xfrm>
          <a:prstGeom prst="rect">
            <a:avLst/>
          </a:prstGeom>
          <a:noFill/>
          <a:ln>
            <a:noFill/>
          </a:ln>
        </p:spPr>
        <p:txBody>
          <a:bodyPr lIns="90000" rIns="90000" tIns="45000" bIns="45000"/>
          <a:p>
            <a:pPr marL="457200" indent="-456840" algn="ctr">
              <a:lnSpc>
                <a:spcPct val="100000"/>
              </a:lnSpc>
              <a:spcBef>
                <a:spcPts val="439"/>
              </a:spcBef>
              <a:buClr>
                <a:srgbClr val="ff0000"/>
              </a:buClr>
              <a:buSzPct val="65000"/>
              <a:buFont typeface="Lucida Sans"/>
              <a:buAutoNum type="arabicPeriod" startAt="2"/>
            </a:pPr>
            <a:r>
              <a:rPr b="1" lang="el-GR" sz="2200" spc="-1" strike="noStrike" u="sng">
                <a:solidFill>
                  <a:srgbClr val="ffffff"/>
                </a:solidFill>
                <a:uFill>
                  <a:solidFill>
                    <a:srgbClr val="ffffff"/>
                  </a:solidFill>
                </a:uFill>
                <a:latin typeface="Arial"/>
              </a:rPr>
              <a:t>ΑΝΑΛΟΓΑ ΜΕ ΤΗ ΘΕΣΗ ΤΟΥ ΑΞΟΝΑ ΤΟΥΣ</a:t>
            </a:r>
            <a:endParaRPr b="0" lang="el-GR" sz="2200" spc="-1" strike="noStrike">
              <a:solidFill>
                <a:srgbClr val="000000"/>
              </a:solidFill>
              <a:uFill>
                <a:solidFill>
                  <a:srgbClr val="ffffff"/>
                </a:solidFill>
              </a:uFill>
              <a:latin typeface="Arial"/>
            </a:endParaRPr>
          </a:p>
          <a:p>
            <a:pPr marL="457200" indent="-456840">
              <a:lnSpc>
                <a:spcPct val="100000"/>
              </a:lnSpc>
              <a:spcBef>
                <a:spcPts val="360"/>
              </a:spcBef>
            </a:pPr>
            <a:br/>
            <a:endParaRPr b="0" lang="el-GR" sz="2200" spc="-1" strike="noStrike">
              <a:solidFill>
                <a:srgbClr val="000000"/>
              </a:solidFill>
              <a:uFill>
                <a:solidFill>
                  <a:srgbClr val="ffffff"/>
                </a:solidFill>
              </a:uFill>
              <a:latin typeface="Arial"/>
            </a:endParaRPr>
          </a:p>
          <a:p>
            <a:pPr marL="457200" indent="-456840">
              <a:lnSpc>
                <a:spcPct val="100000"/>
              </a:lnSpc>
              <a:spcBef>
                <a:spcPts val="720"/>
              </a:spcBef>
            </a:pPr>
            <a:r>
              <a:rPr b="1" lang="el-GR" sz="3600" spc="-1" strike="noStrike">
                <a:solidFill>
                  <a:srgbClr val="ffffff"/>
                </a:solidFill>
                <a:uFill>
                  <a:solidFill>
                    <a:srgbClr val="ffffff"/>
                  </a:solidFill>
                </a:uFill>
                <a:latin typeface="Arial"/>
              </a:rPr>
              <a:t>ΔΙΑΚΡΙΝΟΝΤΑΙ ΣΕ: </a:t>
            </a:r>
            <a:endParaRPr b="0" lang="el-GR" sz="3600" spc="-1" strike="noStrike">
              <a:solidFill>
                <a:srgbClr val="000000"/>
              </a:solidFill>
              <a:uFill>
                <a:solidFill>
                  <a:srgbClr val="ffffff"/>
                </a:solidFill>
              </a:uFill>
              <a:latin typeface="Arial"/>
            </a:endParaRPr>
          </a:p>
          <a:p>
            <a:pPr marL="457200" indent="-456840">
              <a:lnSpc>
                <a:spcPct val="100000"/>
              </a:lnSpc>
              <a:spcBef>
                <a:spcPts val="720"/>
              </a:spcBef>
            </a:pPr>
            <a:endParaRPr b="0" lang="el-GR" sz="3600" spc="-1" strike="noStrike">
              <a:solidFill>
                <a:srgbClr val="000000"/>
              </a:solidFill>
              <a:uFill>
                <a:solidFill>
                  <a:srgbClr val="ffffff"/>
                </a:solidFill>
              </a:uFill>
              <a:latin typeface="Arial"/>
            </a:endParaRPr>
          </a:p>
          <a:p>
            <a:pPr marL="457200" indent="-456840">
              <a:lnSpc>
                <a:spcPct val="100000"/>
              </a:lnSpc>
              <a:spcBef>
                <a:spcPts val="720"/>
              </a:spcBef>
            </a:pPr>
            <a:r>
              <a:rPr b="1" lang="el-GR" sz="3600" spc="-1" strike="noStrike">
                <a:solidFill>
                  <a:srgbClr val="ff0000"/>
                </a:solidFill>
                <a:uFill>
                  <a:solidFill>
                    <a:srgbClr val="ffffff"/>
                  </a:solidFill>
                </a:uFill>
                <a:latin typeface="Arial"/>
              </a:rPr>
              <a:t>α) </a:t>
            </a:r>
            <a:r>
              <a:rPr b="1" lang="el-GR" sz="3600" spc="-1" strike="noStrike">
                <a:solidFill>
                  <a:srgbClr val="ffffff"/>
                </a:solidFill>
                <a:uFill>
                  <a:solidFill>
                    <a:srgbClr val="ffffff"/>
                  </a:solidFill>
                </a:uFill>
                <a:latin typeface="Arial"/>
              </a:rPr>
              <a:t>ΟΡΙΖΟΝΤΙΟΥΣ.</a:t>
            </a:r>
            <a:endParaRPr b="0" lang="el-GR" sz="3600" spc="-1" strike="noStrike">
              <a:solidFill>
                <a:srgbClr val="000000"/>
              </a:solidFill>
              <a:uFill>
                <a:solidFill>
                  <a:srgbClr val="ffffff"/>
                </a:solidFill>
              </a:uFill>
              <a:latin typeface="Arial"/>
            </a:endParaRPr>
          </a:p>
          <a:p>
            <a:pPr marL="457200" indent="-456840">
              <a:lnSpc>
                <a:spcPct val="100000"/>
              </a:lnSpc>
              <a:spcBef>
                <a:spcPts val="720"/>
              </a:spcBef>
            </a:pPr>
            <a:endParaRPr b="0" lang="el-GR" sz="3600" spc="-1" strike="noStrike">
              <a:solidFill>
                <a:srgbClr val="000000"/>
              </a:solidFill>
              <a:uFill>
                <a:solidFill>
                  <a:srgbClr val="ffffff"/>
                </a:solidFill>
              </a:uFill>
              <a:latin typeface="Arial"/>
            </a:endParaRPr>
          </a:p>
          <a:p>
            <a:pPr>
              <a:lnSpc>
                <a:spcPct val="100000"/>
              </a:lnSpc>
              <a:spcBef>
                <a:spcPts val="720"/>
              </a:spcBef>
            </a:pPr>
            <a:r>
              <a:rPr b="1" lang="el-GR" sz="3600" spc="-1" strike="noStrike">
                <a:solidFill>
                  <a:srgbClr val="ff0000"/>
                </a:solidFill>
                <a:uFill>
                  <a:solidFill>
                    <a:srgbClr val="ffffff"/>
                  </a:solidFill>
                </a:uFill>
                <a:latin typeface="Arial"/>
              </a:rPr>
              <a:t>β) </a:t>
            </a:r>
            <a:r>
              <a:rPr b="1" lang="el-GR" sz="3600" spc="-1" strike="noStrike">
                <a:solidFill>
                  <a:srgbClr val="ffffff"/>
                </a:solidFill>
                <a:uFill>
                  <a:solidFill>
                    <a:srgbClr val="ffffff"/>
                  </a:solidFill>
                </a:uFill>
                <a:latin typeface="Arial"/>
              </a:rPr>
              <a:t>ΚΑΤΑΚΟΡΥΦΟΥΣ.</a:t>
            </a:r>
            <a:endParaRPr b="0" lang="el-GR" sz="3600" spc="-1" strike="noStrike">
              <a:solidFill>
                <a:srgbClr val="000000"/>
              </a:solidFill>
              <a:uFill>
                <a:solidFill>
                  <a:srgbClr val="ffffff"/>
                </a:solidFill>
              </a:uFill>
              <a:latin typeface="Arial"/>
            </a:endParaRPr>
          </a:p>
          <a:p>
            <a:pPr algn="ctr">
              <a:lnSpc>
                <a:spcPct val="100000"/>
              </a:lnSpc>
              <a:spcBef>
                <a:spcPts val="360"/>
              </a:spcBef>
            </a:pPr>
            <a:br/>
            <a:endParaRPr b="0" lang="el-GR" sz="3600" spc="-1" strike="noStrike">
              <a:solidFill>
                <a:srgbClr val="000000"/>
              </a:solidFill>
              <a:uFill>
                <a:solidFill>
                  <a:srgbClr val="ffffff"/>
                </a:solidFill>
              </a:uFill>
              <a:latin typeface="Arial"/>
            </a:endParaRPr>
          </a:p>
        </p:txBody>
      </p:sp>
    </p:spTree>
  </p:cSld>
</p:sld>
</file>

<file path=ppt/slides/slide7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3"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700" spc="-1" strike="noStrike" u="sng" cap="all">
                <a:solidFill>
                  <a:srgbClr val="000000"/>
                </a:solidFill>
                <a:uFill>
                  <a:solidFill>
                    <a:srgbClr val="ffffff"/>
                  </a:solidFill>
                </a:uFill>
                <a:latin typeface="Arial"/>
              </a:rPr>
              <a:t>ΚΑΤΑΤΑΞΗ ΤΩΝ ΑΤΜΟΣΤΡΟΒΙΛΩΝ</a:t>
            </a:r>
            <a:br/>
            <a:endParaRPr b="0" lang="el-GR" sz="2700" spc="-1" strike="noStrike">
              <a:solidFill>
                <a:srgbClr val="ffffff"/>
              </a:solidFill>
              <a:uFill>
                <a:solidFill>
                  <a:srgbClr val="ffffff"/>
                </a:solidFill>
              </a:uFill>
              <a:latin typeface="Book Antiqua"/>
            </a:endParaRPr>
          </a:p>
        </p:txBody>
      </p:sp>
      <p:sp>
        <p:nvSpPr>
          <p:cNvPr id="434" name="TextShape 2"/>
          <p:cNvSpPr txBox="1"/>
          <p:nvPr/>
        </p:nvSpPr>
        <p:spPr>
          <a:xfrm>
            <a:off x="179640" y="1071720"/>
            <a:ext cx="8784720" cy="5571720"/>
          </a:xfrm>
          <a:prstGeom prst="rect">
            <a:avLst/>
          </a:prstGeom>
          <a:noFill/>
          <a:ln>
            <a:noFill/>
          </a:ln>
        </p:spPr>
        <p:txBody>
          <a:bodyPr lIns="90000" rIns="90000" tIns="45000" bIns="45000"/>
          <a:p>
            <a:pPr marL="457200" indent="-456840" algn="ctr">
              <a:lnSpc>
                <a:spcPct val="100000"/>
              </a:lnSpc>
              <a:spcBef>
                <a:spcPts val="360"/>
              </a:spcBef>
              <a:buClr>
                <a:srgbClr val="ff0000"/>
              </a:buClr>
              <a:buSzPct val="65000"/>
              <a:buFont typeface="Lucida Sans"/>
              <a:buAutoNum type="arabicPeriod" startAt="3"/>
            </a:pPr>
            <a:r>
              <a:rPr b="1" lang="el-GR" sz="1800" spc="-1" strike="noStrike" u="sng">
                <a:solidFill>
                  <a:srgbClr val="ffffff"/>
                </a:solidFill>
                <a:uFill>
                  <a:solidFill>
                    <a:srgbClr val="ffffff"/>
                  </a:solidFill>
                </a:uFill>
                <a:latin typeface="Arial"/>
              </a:rPr>
              <a:t>ΑΝΑΛΟΓΑ ΜΕ ΤΗ ΔΙΕΥΘΥΝΣΗ ΡΟΗΣ ΤΟΥ ΑΤΜΟΥ ΣΤΟ ΕΣΩΤΕΡΙΚΟ ΤΟΥΣ</a:t>
            </a:r>
            <a:endParaRPr b="0" lang="el-GR" sz="1800" spc="-1" strike="noStrike">
              <a:solidFill>
                <a:srgbClr val="000000"/>
              </a:solidFill>
              <a:uFill>
                <a:solidFill>
                  <a:srgbClr val="ffffff"/>
                </a:solidFill>
              </a:uFill>
              <a:latin typeface="Arial"/>
            </a:endParaRPr>
          </a:p>
          <a:p>
            <a:pPr marL="457200" indent="-456840">
              <a:lnSpc>
                <a:spcPct val="100000"/>
              </a:lnSpc>
              <a:spcBef>
                <a:spcPts val="360"/>
              </a:spcBef>
            </a:pPr>
            <a:r>
              <a:rPr b="1" lang="el-GR" sz="1800" spc="-1" strike="noStrike">
                <a:solidFill>
                  <a:srgbClr val="ffffff"/>
                </a:solidFill>
                <a:uFill>
                  <a:solidFill>
                    <a:srgbClr val="ffffff"/>
                  </a:solidFill>
                </a:uFill>
                <a:latin typeface="Arial"/>
              </a:rPr>
              <a:t>ΚΑΤΑΤΑΣΣΟΝΤΑΙ ΣΕ:</a:t>
            </a:r>
            <a:endParaRPr b="0" lang="el-GR" sz="1800" spc="-1" strike="noStrike">
              <a:solidFill>
                <a:srgbClr val="000000"/>
              </a:solidFill>
              <a:uFill>
                <a:solidFill>
                  <a:srgbClr val="ffffff"/>
                </a:solidFill>
              </a:uFill>
              <a:latin typeface="Arial"/>
            </a:endParaRPr>
          </a:p>
          <a:p>
            <a:pPr marL="343080" indent="-342720">
              <a:lnSpc>
                <a:spcPct val="100000"/>
              </a:lnSpc>
              <a:spcBef>
                <a:spcPts val="360"/>
              </a:spcBef>
              <a:buClr>
                <a:srgbClr val="ff0000"/>
              </a:buClr>
              <a:buSzPct val="65000"/>
              <a:buFont typeface="Lucida Sans"/>
              <a:buAutoNum type="alphaLcParenR"/>
            </a:pPr>
            <a:r>
              <a:rPr b="1" lang="el-GR" sz="1800" spc="-1" strike="noStrike" u="sng">
                <a:solidFill>
                  <a:srgbClr val="ff0000"/>
                </a:solidFill>
                <a:uFill>
                  <a:solidFill>
                    <a:srgbClr val="ffffff"/>
                  </a:solidFill>
                </a:uFill>
                <a:latin typeface="Arial"/>
              </a:rPr>
              <a:t>ΣΤΡΟΒΙΛΟΥΣ ΜΕ ΑΞΟΝΙΚΗ ΡΟΗ</a:t>
            </a:r>
            <a:r>
              <a:rPr b="1" lang="el-GR" sz="1800" spc="-1" strike="noStrike">
                <a:solidFill>
                  <a:srgbClr val="ffffff"/>
                </a:solidFill>
                <a:uFill>
                  <a:solidFill>
                    <a:srgbClr val="ffffff"/>
                  </a:solidFill>
                </a:uFill>
                <a:latin typeface="Arial"/>
              </a:rPr>
              <a:t>, ΟΤΑΝ Ο ΑΤΜΟΣ, ΑΠΟ ΤΗΝ ΕΙΣΟΔΟ ΤΟΥ ΣΤΟ ΣΤΡΟΒΙΛΟ ΕΩΣ ΤΗΝ ΕΞΟΔΟ ΤΟΥ, </a:t>
            </a:r>
            <a:r>
              <a:rPr b="1" lang="el-GR" sz="1800" spc="-1" strike="noStrike">
                <a:solidFill>
                  <a:srgbClr val="ff0000"/>
                </a:solidFill>
                <a:uFill>
                  <a:solidFill>
                    <a:srgbClr val="ffffff"/>
                  </a:solidFill>
                </a:uFill>
                <a:latin typeface="Arial"/>
              </a:rPr>
              <a:t>ΡΕΕΙ ΠΑΡΑΛΛΗΛΑ ΠΡΟΣ ΤΟΝ ΑΞΟΝΑ ΤΟΥ ΣΤΡΟΒΙΛΟΥ</a:t>
            </a:r>
            <a:r>
              <a:rPr b="1" lang="el-GR" sz="1800" spc="-1" strike="noStrike">
                <a:solidFill>
                  <a:srgbClr val="ffffff"/>
                </a:solidFill>
                <a:uFill>
                  <a:solidFill>
                    <a:srgbClr val="ffffff"/>
                  </a:solidFill>
                </a:uFill>
                <a:latin typeface="Arial"/>
              </a:rPr>
              <a:t>.                                                                              ΑΥΤΟΙ ΠΑΛΙ ΥΠΟΔΙΑΙΡΟΥΝΤΑΙ: ΣΕ </a:t>
            </a:r>
            <a:r>
              <a:rPr b="1" lang="el-GR" sz="1800" spc="-1" strike="noStrike">
                <a:solidFill>
                  <a:srgbClr val="ff0000"/>
                </a:solidFill>
                <a:uFill>
                  <a:solidFill>
                    <a:srgbClr val="ffffff"/>
                  </a:solidFill>
                </a:uFill>
                <a:latin typeface="Arial"/>
              </a:rPr>
              <a:t>ΑΠΛΗΣ ΡΟΗΣ</a:t>
            </a:r>
            <a:r>
              <a:rPr b="1" lang="el-GR" sz="1800" spc="-1" strike="noStrike">
                <a:solidFill>
                  <a:srgbClr val="ffffff"/>
                </a:solidFill>
                <a:uFill>
                  <a:solidFill>
                    <a:srgbClr val="ffffff"/>
                  </a:solidFill>
                </a:uFill>
                <a:latin typeface="Arial"/>
              </a:rPr>
              <a:t>, ΟΤΑΝ ΑΥΤΗ ΠΡΑΓΜΑΤΟΠΟΙΕΙΤΑΙ ΚΑΤΑ ΜΙΑ ΔΙΕΥΘΥΝΣΗ ΜΟΝΟ, ΔΗΛΑΔΗ ΑΠΟ ΤΟ ΕΝΑ ΑΚΡΟ ΤΗΣ ΕΙΣΟΔΟΥ ΠΡΟΣ ΤΟ ΑΛΛΟ ΤΗΣ ΕΞΟΔΟΥ ΚΑΙ </a:t>
            </a:r>
            <a:r>
              <a:rPr b="1" lang="el-GR" sz="1800" spc="-1" strike="noStrike">
                <a:solidFill>
                  <a:srgbClr val="ff0000"/>
                </a:solidFill>
                <a:uFill>
                  <a:solidFill>
                    <a:srgbClr val="ffffff"/>
                  </a:solidFill>
                </a:uFill>
                <a:latin typeface="Arial"/>
              </a:rPr>
              <a:t>ΔΙΠΛΗΣ ΡΟΗΣ</a:t>
            </a:r>
            <a:r>
              <a:rPr b="1" lang="el-GR" sz="1800" spc="-1" strike="noStrike">
                <a:solidFill>
                  <a:srgbClr val="ffffff"/>
                </a:solidFill>
                <a:uFill>
                  <a:solidFill>
                    <a:srgbClr val="ffffff"/>
                  </a:solidFill>
                </a:uFill>
                <a:latin typeface="Arial"/>
              </a:rPr>
              <a:t>, ΟΤΑΝ ΠΡΑΓΜΑΤΟΠΟΙΕΙΤΑΙ ΚΑΤΑ ΔΥΟ ΔΙΕΥΘΥΝΣΕΙΣ ΑΝΤΙΘΕΤΕΣ ΜΕΤΑΞΥ ΤΟΥΣ, ΔΗΛΑΔΗ ΟΤΑΝ Ο ΑΤΜΟΣ ΕΙΣΕΡΧΕΤΑΙ ΣΤΟ ΜΕΣΟ ΤΟΥ ΑΞΟΝΑ ΤΟΥ ΣΤΡΟΒΙΛΟΥ ΚΑΙ ΡΕΕΙ ΠΡΟΣ ΤΑ ΔΥΟ ΑΚΡΑ Η ΑΝΤΙΣΤΡΟΦΑ.</a:t>
            </a:r>
            <a:endParaRPr b="0" lang="el-GR" sz="1800" spc="-1" strike="noStrike">
              <a:solidFill>
                <a:srgbClr val="000000"/>
              </a:solidFill>
              <a:uFill>
                <a:solidFill>
                  <a:srgbClr val="ffffff"/>
                </a:solidFill>
              </a:uFill>
              <a:latin typeface="Arial"/>
            </a:endParaRPr>
          </a:p>
          <a:p>
            <a:pPr marL="343080" indent="-342720">
              <a:lnSpc>
                <a:spcPct val="100000"/>
              </a:lnSpc>
              <a:spcBef>
                <a:spcPts val="360"/>
              </a:spcBef>
              <a:buClr>
                <a:srgbClr val="ff0000"/>
              </a:buClr>
              <a:buSzPct val="65000"/>
              <a:buFont typeface="Lucida Sans"/>
              <a:buAutoNum type="alphaLcParenR"/>
            </a:pPr>
            <a:r>
              <a:rPr b="1" lang="el-GR" sz="1800" spc="-1" strike="noStrike" u="sng">
                <a:solidFill>
                  <a:srgbClr val="ff0000"/>
                </a:solidFill>
                <a:uFill>
                  <a:solidFill>
                    <a:srgbClr val="ffffff"/>
                  </a:solidFill>
                </a:uFill>
                <a:latin typeface="Arial"/>
              </a:rPr>
              <a:t>ΣΤΡΟΒΙΛΟΥΣ ΑΚΤΙΝΙΚΗΣ ΡΟΗΣ</a:t>
            </a:r>
            <a:r>
              <a:rPr b="1" lang="el-GR" sz="1800" spc="-1" strike="noStrike">
                <a:solidFill>
                  <a:srgbClr val="ffffff"/>
                </a:solidFill>
                <a:uFill>
                  <a:solidFill>
                    <a:srgbClr val="ffffff"/>
                  </a:solidFill>
                </a:uFill>
                <a:latin typeface="Arial"/>
              </a:rPr>
              <a:t>, ΣΤΟΥΣ ΟΠΟΙΟΥΣ Ο ΑΤΜΟΣ ΡΕΕΙ ΑΚΤΙΝΙΚΑ, ΔΗΛΑΔΗ ΚΑΤΑ ΔΙΕΥΘΥΝΣΗ ΚΑΘΕΤΗ ΠΡΟΣ ΤΟΝ ΑΞΟΝΑ ΤΟΥ ΣΤΡΟΒΙΛΟΥ ΑΠΟ ΤΟ ΚΕΝΤΡΟ ΠΡΟΣ ΤΗΝ ΠΕΡΙΦΕΡΕΙΑ ΤΟΥ η ΑΝΤΙΣΤΡΟΦΑ.</a:t>
            </a:r>
            <a:endParaRPr b="0" lang="el-GR" sz="1800" spc="-1" strike="noStrike">
              <a:solidFill>
                <a:srgbClr val="000000"/>
              </a:solidFill>
              <a:uFill>
                <a:solidFill>
                  <a:srgbClr val="ffffff"/>
                </a:solidFill>
              </a:uFill>
              <a:latin typeface="Arial"/>
            </a:endParaRPr>
          </a:p>
          <a:p>
            <a:pPr marL="343080" indent="-342720">
              <a:lnSpc>
                <a:spcPct val="100000"/>
              </a:lnSpc>
              <a:spcBef>
                <a:spcPts val="360"/>
              </a:spcBef>
              <a:buClr>
                <a:srgbClr val="ff0000"/>
              </a:buClr>
              <a:buSzPct val="65000"/>
              <a:buFont typeface="Lucida Sans"/>
              <a:buAutoNum type="alphaLcParenR"/>
            </a:pPr>
            <a:r>
              <a:rPr b="1" lang="el-GR" sz="1800" spc="-1" strike="noStrike" u="sng">
                <a:solidFill>
                  <a:srgbClr val="ff0000"/>
                </a:solidFill>
                <a:uFill>
                  <a:solidFill>
                    <a:srgbClr val="ffffff"/>
                  </a:solidFill>
                </a:uFill>
                <a:latin typeface="Arial"/>
              </a:rPr>
              <a:t>ΣΤΡΟΒΙΛΟΥΣ ΠΕΡΙΦΕΡΕΙΑΚΗΣ </a:t>
            </a:r>
            <a:r>
              <a:rPr b="1" lang="el-GR" sz="1800" spc="-1" strike="noStrike">
                <a:solidFill>
                  <a:srgbClr val="ffffff"/>
                </a:solidFill>
                <a:uFill>
                  <a:solidFill>
                    <a:srgbClr val="ffffff"/>
                  </a:solidFill>
                </a:uFill>
                <a:latin typeface="Arial"/>
              </a:rPr>
              <a:t>η </a:t>
            </a:r>
            <a:r>
              <a:rPr b="1" lang="el-GR" sz="1800" spc="-1" strike="noStrike" u="sng">
                <a:solidFill>
                  <a:srgbClr val="ff0000"/>
                </a:solidFill>
                <a:uFill>
                  <a:solidFill>
                    <a:srgbClr val="ffffff"/>
                  </a:solidFill>
                </a:uFill>
                <a:latin typeface="Arial"/>
              </a:rPr>
              <a:t>ΕΦΑΠΤΟΜΕΝΙΚΗΣ ΡΟΗΣ</a:t>
            </a:r>
            <a:r>
              <a:rPr b="1" lang="el-GR" sz="1800" spc="-1" strike="noStrike">
                <a:solidFill>
                  <a:srgbClr val="ffffff"/>
                </a:solidFill>
                <a:uFill>
                  <a:solidFill>
                    <a:srgbClr val="ffffff"/>
                  </a:solidFill>
                </a:uFill>
                <a:latin typeface="Arial"/>
              </a:rPr>
              <a:t>, ΟΤΑΝ Η ΡΟΗ ΤΟΥ ΑΤΜΟΥ ΑΚΟΛΟΥΘΕΙ ΤΗ ΔΙΕΥΘΥΝΣΗ ΤΗΣ ΕΦΑΠΤΟΜΕΝΗΣ ΤΗΣ ΠΕΡΙΦΕΡΕΙΑΣ ΤΟΥ ΤΡΟΧΟΥ.</a:t>
            </a:r>
            <a:endParaRPr b="0" lang="el-GR" sz="1800" spc="-1" strike="noStrike">
              <a:solidFill>
                <a:srgbClr val="000000"/>
              </a:solidFill>
              <a:uFill>
                <a:solidFill>
                  <a:srgbClr val="ffffff"/>
                </a:solidFill>
              </a:uFill>
              <a:latin typeface="Arial"/>
            </a:endParaRPr>
          </a:p>
          <a:p>
            <a:pPr marL="457200" indent="-456840">
              <a:lnSpc>
                <a:spcPct val="100000"/>
              </a:lnSpc>
              <a:spcBef>
                <a:spcPts val="360"/>
              </a:spcBef>
            </a:pPr>
            <a:br/>
            <a:endParaRPr b="0" lang="el-GR" sz="1800" spc="-1" strike="noStrike">
              <a:solidFill>
                <a:srgbClr val="000000"/>
              </a:solidFill>
              <a:uFill>
                <a:solidFill>
                  <a:srgbClr val="ffffff"/>
                </a:solidFill>
              </a:uFill>
              <a:latin typeface="Arial"/>
            </a:endParaRPr>
          </a:p>
          <a:p>
            <a:pPr algn="ctr">
              <a:lnSpc>
                <a:spcPct val="100000"/>
              </a:lnSpc>
              <a:spcBef>
                <a:spcPts val="360"/>
              </a:spcBef>
            </a:pPr>
            <a:br/>
            <a:endParaRPr b="0" lang="el-GR" sz="1800" spc="-1" strike="noStrike">
              <a:solidFill>
                <a:srgbClr val="000000"/>
              </a:solidFill>
              <a:uFill>
                <a:solidFill>
                  <a:srgbClr val="ffffff"/>
                </a:solidFill>
              </a:uFill>
              <a:latin typeface="Arial"/>
            </a:endParaRPr>
          </a:p>
        </p:txBody>
      </p:sp>
    </p:spTree>
  </p:cSld>
</p:sld>
</file>

<file path=ppt/slides/slide7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5"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700" spc="-1" strike="noStrike" u="sng" cap="all">
                <a:solidFill>
                  <a:srgbClr val="000000"/>
                </a:solidFill>
                <a:uFill>
                  <a:solidFill>
                    <a:srgbClr val="ffffff"/>
                  </a:solidFill>
                </a:uFill>
                <a:latin typeface="Arial"/>
              </a:rPr>
              <a:t>ΚΑΤΑΤΑΞΗ ΤΩΝ ΑΤΜΟΣΤΡΟΒΙΛΩΝ</a:t>
            </a:r>
            <a:br/>
            <a:endParaRPr b="0" lang="el-GR" sz="2700" spc="-1" strike="noStrike">
              <a:solidFill>
                <a:srgbClr val="ffffff"/>
              </a:solidFill>
              <a:uFill>
                <a:solidFill>
                  <a:srgbClr val="ffffff"/>
                </a:solidFill>
              </a:uFill>
              <a:latin typeface="Book Antiqua"/>
            </a:endParaRPr>
          </a:p>
        </p:txBody>
      </p:sp>
      <p:sp>
        <p:nvSpPr>
          <p:cNvPr id="436" name="TextShape 2"/>
          <p:cNvSpPr txBox="1"/>
          <p:nvPr/>
        </p:nvSpPr>
        <p:spPr>
          <a:xfrm>
            <a:off x="179640" y="1071720"/>
            <a:ext cx="8784720" cy="5571720"/>
          </a:xfrm>
          <a:prstGeom prst="rect">
            <a:avLst/>
          </a:prstGeom>
          <a:noFill/>
          <a:ln>
            <a:noFill/>
          </a:ln>
        </p:spPr>
        <p:txBody>
          <a:bodyPr lIns="90000" rIns="90000" tIns="45000" bIns="45000"/>
          <a:p>
            <a:pPr marL="457200" indent="-456840">
              <a:lnSpc>
                <a:spcPct val="100000"/>
              </a:lnSpc>
              <a:spcBef>
                <a:spcPts val="380"/>
              </a:spcBef>
              <a:buClr>
                <a:srgbClr val="ff0000"/>
              </a:buClr>
              <a:buSzPct val="65000"/>
              <a:buFont typeface="Lucida Sans"/>
              <a:buAutoNum type="arabicPeriod" startAt="4"/>
            </a:pPr>
            <a:r>
              <a:rPr b="1" lang="el-GR" sz="1900" spc="-1" strike="noStrike" u="sng">
                <a:solidFill>
                  <a:srgbClr val="ffffff"/>
                </a:solidFill>
                <a:uFill>
                  <a:solidFill>
                    <a:srgbClr val="ffffff"/>
                  </a:solidFill>
                </a:uFill>
                <a:latin typeface="Arial"/>
              </a:rPr>
              <a:t>ΑΝΑΛΟΓΑ ΜΕ ΤΗΝ ΠΙΕΣΗ ΤΟΥ ΑΤΜΟΥ </a:t>
            </a:r>
            <a:r>
              <a:rPr b="1" i="1" lang="el-GR" sz="1900" spc="-1" strike="noStrike" u="sng">
                <a:solidFill>
                  <a:srgbClr val="ffffff"/>
                </a:solidFill>
                <a:uFill>
                  <a:solidFill>
                    <a:srgbClr val="ffffff"/>
                  </a:solidFill>
                </a:uFill>
                <a:latin typeface="Arial"/>
              </a:rPr>
              <a:t>ΜΕ ΤΟΝ ΟΠΟΙΟ ΛΕΙΤΟΥΡΓΟΥΝ</a:t>
            </a:r>
            <a:endParaRPr b="0" lang="el-GR" sz="1900" spc="-1" strike="noStrike">
              <a:solidFill>
                <a:srgbClr val="000000"/>
              </a:solidFill>
              <a:uFill>
                <a:solidFill>
                  <a:srgbClr val="ffffff"/>
                </a:solidFill>
              </a:uFill>
              <a:latin typeface="Arial"/>
            </a:endParaRPr>
          </a:p>
          <a:p>
            <a:pPr marL="457200" indent="-456840">
              <a:lnSpc>
                <a:spcPct val="100000"/>
              </a:lnSpc>
              <a:spcBef>
                <a:spcPts val="400"/>
              </a:spcBef>
            </a:pPr>
            <a:r>
              <a:rPr b="1" lang="el-GR" sz="2000" spc="-1" strike="noStrike">
                <a:solidFill>
                  <a:srgbClr val="ffffff"/>
                </a:solidFill>
                <a:uFill>
                  <a:solidFill>
                    <a:srgbClr val="ffffff"/>
                  </a:solidFill>
                </a:uFill>
                <a:latin typeface="Arial"/>
              </a:rPr>
              <a:t>ΔΙΑΚΡΙΝΟΝΤΑΙ ΣΕ: </a:t>
            </a:r>
            <a:endParaRPr b="0" lang="el-GR" sz="2000" spc="-1" strike="noStrike">
              <a:solidFill>
                <a:srgbClr val="000000"/>
              </a:solidFill>
              <a:uFill>
                <a:solidFill>
                  <a:srgbClr val="ffffff"/>
                </a:solidFill>
              </a:uFill>
              <a:latin typeface="Arial"/>
            </a:endParaRPr>
          </a:p>
          <a:p>
            <a:pPr marL="457200" indent="-456840">
              <a:lnSpc>
                <a:spcPct val="100000"/>
              </a:lnSpc>
              <a:spcBef>
                <a:spcPts val="400"/>
              </a:spcBef>
            </a:pPr>
            <a:endParaRPr b="0" lang="el-GR" sz="2000" spc="-1" strike="noStrike">
              <a:solidFill>
                <a:srgbClr val="000000"/>
              </a:solidFill>
              <a:uFill>
                <a:solidFill>
                  <a:srgbClr val="ffffff"/>
                </a:solidFill>
              </a:uFill>
              <a:latin typeface="Arial"/>
            </a:endParaRPr>
          </a:p>
          <a:p>
            <a:pPr marL="457200" indent="-456840">
              <a:lnSpc>
                <a:spcPct val="100000"/>
              </a:lnSpc>
              <a:spcBef>
                <a:spcPts val="400"/>
              </a:spcBef>
            </a:pPr>
            <a:r>
              <a:rPr b="1" lang="el-GR" sz="2000" spc="-1" strike="noStrike">
                <a:solidFill>
                  <a:srgbClr val="ff0000"/>
                </a:solidFill>
                <a:uFill>
                  <a:solidFill>
                    <a:srgbClr val="ffffff"/>
                  </a:solidFill>
                </a:uFill>
                <a:latin typeface="Arial"/>
              </a:rPr>
              <a:t>α) ΥΨΗΛΗΣ ΠΙΕΣΕΩΣ </a:t>
            </a:r>
            <a:r>
              <a:rPr b="1" lang="el-GR" sz="2000" spc="-1" strike="noStrike">
                <a:solidFill>
                  <a:srgbClr val="ffffff"/>
                </a:solidFill>
                <a:uFill>
                  <a:solidFill>
                    <a:srgbClr val="ffffff"/>
                  </a:solidFill>
                </a:uFill>
                <a:latin typeface="Arial"/>
              </a:rPr>
              <a:t>(Υ.Π.), ΠΟΥ ΤΡΟΦΟΔΟΤΟΥΝΤΑΙ ΜΕ ΑΤΜΟ</a:t>
            </a:r>
            <a:endParaRPr b="0" lang="el-GR" sz="2000" spc="-1" strike="noStrike">
              <a:solidFill>
                <a:srgbClr val="000000"/>
              </a:solidFill>
              <a:uFill>
                <a:solidFill>
                  <a:srgbClr val="ffffff"/>
                </a:solidFill>
              </a:uFill>
              <a:latin typeface="Arial"/>
            </a:endParaRPr>
          </a:p>
          <a:p>
            <a:pPr marL="457200" indent="-456840">
              <a:lnSpc>
                <a:spcPct val="100000"/>
              </a:lnSpc>
              <a:spcBef>
                <a:spcPts val="400"/>
              </a:spcBef>
            </a:pPr>
            <a:r>
              <a:rPr b="1" lang="el-GR" sz="2000" spc="-1" strike="noStrike">
                <a:solidFill>
                  <a:srgbClr val="ffffff"/>
                </a:solidFill>
                <a:uFill>
                  <a:solidFill>
                    <a:srgbClr val="ffffff"/>
                  </a:solidFill>
                </a:uFill>
                <a:latin typeface="Arial"/>
              </a:rPr>
              <a:t>     </a:t>
            </a:r>
            <a:r>
              <a:rPr b="1" lang="el-GR" sz="2000" spc="-1" strike="noStrike">
                <a:solidFill>
                  <a:srgbClr val="ffffff"/>
                </a:solidFill>
                <a:uFill>
                  <a:solidFill>
                    <a:srgbClr val="ffffff"/>
                  </a:solidFill>
                </a:uFill>
                <a:latin typeface="Arial"/>
              </a:rPr>
              <a:t>ΑΠΕΥΘΕΙΑΣ ΑΠΟ ΤΟ ΛΕΒΗΤΑ.</a:t>
            </a:r>
            <a:endParaRPr b="0" lang="el-GR" sz="20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0000"/>
                </a:solidFill>
                <a:uFill>
                  <a:solidFill>
                    <a:srgbClr val="ffffff"/>
                  </a:solidFill>
                </a:uFill>
                <a:latin typeface="Arial"/>
              </a:rPr>
              <a:t>β) ΜΕΣΗΣ ΠΙΕΣΕΩΣ </a:t>
            </a:r>
            <a:r>
              <a:rPr b="1" lang="el-GR" sz="2000" spc="-1" strike="noStrike">
                <a:solidFill>
                  <a:srgbClr val="ffffff"/>
                </a:solidFill>
                <a:uFill>
                  <a:solidFill>
                    <a:srgbClr val="ffffff"/>
                  </a:solidFill>
                </a:uFill>
                <a:latin typeface="Arial"/>
              </a:rPr>
              <a:t>(Μ.Π.), ΠΟΥ ΛΕΙΤΟΥΡΓΟΥΝ ΜΕ ΤΟΝ ΑΤΜΟ</a:t>
            </a:r>
            <a:endParaRPr b="0" lang="el-GR" sz="20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ffff"/>
                </a:solidFill>
                <a:uFill>
                  <a:solidFill>
                    <a:srgbClr val="ffffff"/>
                  </a:solidFill>
                </a:uFill>
                <a:latin typeface="Arial"/>
              </a:rPr>
              <a:t>     </a:t>
            </a:r>
            <a:r>
              <a:rPr b="1" lang="el-GR" sz="2000" spc="-1" strike="noStrike">
                <a:solidFill>
                  <a:srgbClr val="ffffff"/>
                </a:solidFill>
                <a:uFill>
                  <a:solidFill>
                    <a:srgbClr val="ffffff"/>
                  </a:solidFill>
                </a:uFill>
                <a:latin typeface="Arial"/>
              </a:rPr>
              <a:t>ΕΞΑΓΩΓΗΣ ΤΟΥ ΣΤΡΟΒΙΛΟΥ Υ.Π.</a:t>
            </a:r>
            <a:br/>
            <a:r>
              <a:rPr b="1" lang="el-GR" sz="2000" spc="-1" strike="noStrike">
                <a:solidFill>
                  <a:srgbClr val="ff0000"/>
                </a:solidFill>
                <a:uFill>
                  <a:solidFill>
                    <a:srgbClr val="ffffff"/>
                  </a:solidFill>
                </a:uFill>
                <a:latin typeface="Arial"/>
              </a:rPr>
              <a:t>γ) ΧΑΜΗΛΗΣ ΠΙΕΣΕΩΣ </a:t>
            </a:r>
            <a:r>
              <a:rPr b="1" lang="el-GR" sz="2000" spc="-1" strike="noStrike">
                <a:solidFill>
                  <a:srgbClr val="ffffff"/>
                </a:solidFill>
                <a:uFill>
                  <a:solidFill>
                    <a:srgbClr val="ffffff"/>
                  </a:solidFill>
                </a:uFill>
                <a:latin typeface="Arial"/>
              </a:rPr>
              <a:t>(Χ.Π.), ΠΟΥ ΛΕΙΤΟΥΡΓΟΥΝ ΜΕ ΤΟΝ ΑΤΜΟ</a:t>
            </a:r>
            <a:endParaRPr b="0" lang="el-GR" sz="20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ffff"/>
                </a:solidFill>
                <a:uFill>
                  <a:solidFill>
                    <a:srgbClr val="ffffff"/>
                  </a:solidFill>
                </a:uFill>
                <a:latin typeface="Arial"/>
              </a:rPr>
              <a:t>     </a:t>
            </a:r>
            <a:r>
              <a:rPr b="1" lang="el-GR" sz="2000" spc="-1" strike="noStrike">
                <a:solidFill>
                  <a:srgbClr val="ffffff"/>
                </a:solidFill>
                <a:uFill>
                  <a:solidFill>
                    <a:srgbClr val="ffffff"/>
                  </a:solidFill>
                </a:uFill>
                <a:latin typeface="Arial"/>
              </a:rPr>
              <a:t>ΕΞΑΓΩΓΗΣ ΤΟΥ ΣΤΡΟΒΙΛΟΥ Μ.Π. ΚΑΙ ΕΞΑΓΟΥΝ ΠΡΟΣ ΤΟ ΨΥΓΕΙΟ. </a:t>
            </a:r>
            <a:endParaRPr b="0" lang="el-GR" sz="20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0000"/>
                </a:solidFill>
                <a:uFill>
                  <a:solidFill>
                    <a:srgbClr val="ffffff"/>
                  </a:solidFill>
                </a:uFill>
                <a:latin typeface="Arial"/>
              </a:rPr>
              <a:t>δ) ΣΤΡΟΒΙΛΟΙ ΕΞΑΤΜΙΣΕΩΝ</a:t>
            </a:r>
            <a:r>
              <a:rPr b="1" lang="el-GR" sz="2000" spc="-1" strike="noStrike">
                <a:solidFill>
                  <a:srgbClr val="ffffff"/>
                </a:solidFill>
                <a:uFill>
                  <a:solidFill>
                    <a:srgbClr val="ffffff"/>
                  </a:solidFill>
                </a:uFill>
                <a:latin typeface="Arial"/>
              </a:rPr>
              <a:t>, ΠΟΥ ΛΕΙΤΟΥΡΓΟΥΝ ΜΕ ΤΗΝ ΕΞΑΤΜΙΣΗ</a:t>
            </a:r>
            <a:endParaRPr b="0" lang="el-GR" sz="20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ffff"/>
                </a:solidFill>
                <a:uFill>
                  <a:solidFill>
                    <a:srgbClr val="ffffff"/>
                  </a:solidFill>
                </a:uFill>
                <a:latin typeface="Arial"/>
              </a:rPr>
              <a:t>    </a:t>
            </a:r>
            <a:r>
              <a:rPr b="1" lang="el-GR" sz="2000" spc="-1" strike="noStrike">
                <a:solidFill>
                  <a:srgbClr val="ffffff"/>
                </a:solidFill>
                <a:uFill>
                  <a:solidFill>
                    <a:srgbClr val="ffffff"/>
                  </a:solidFill>
                </a:uFill>
                <a:latin typeface="Arial"/>
              </a:rPr>
              <a:t>ΤΗΣ ΠΑΛΙΝΔΡΟΜΙΚΗΣ ΜΗΧΑΝΗΣ ΚΑΙ ΕΞΑΓΟΥΝ ΠΡΟΣ ΤΟ ΨΥΓΕΙΟ. </a:t>
            </a:r>
            <a:endParaRPr b="0" lang="el-GR" sz="20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ffff"/>
                </a:solidFill>
                <a:uFill>
                  <a:solidFill>
                    <a:srgbClr val="ffffff"/>
                  </a:solidFill>
                </a:uFill>
                <a:latin typeface="Arial"/>
              </a:rPr>
              <a:t>    </a:t>
            </a:r>
            <a:r>
              <a:rPr b="1" lang="el-GR" sz="2000" spc="-1" strike="noStrike">
                <a:solidFill>
                  <a:srgbClr val="ffffff"/>
                </a:solidFill>
                <a:uFill>
                  <a:solidFill>
                    <a:srgbClr val="ffffff"/>
                  </a:solidFill>
                </a:uFill>
                <a:latin typeface="Arial"/>
              </a:rPr>
              <a:t>ΑΥΤΟΙ ΕΚΜΕΤΑΛΛΕΥΟΝΤΑΙ ΚΑΙ ΑΞΙΟΠΟΙΟΥΝ ΤΟ ΥΨΗΛΟ ΑΚΟΜΗ</a:t>
            </a:r>
            <a:endParaRPr b="0" lang="el-GR" sz="20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ffff"/>
                </a:solidFill>
                <a:uFill>
                  <a:solidFill>
                    <a:srgbClr val="ffffff"/>
                  </a:solidFill>
                </a:uFill>
                <a:latin typeface="Arial"/>
              </a:rPr>
              <a:t>    </a:t>
            </a:r>
            <a:r>
              <a:rPr b="1" lang="el-GR" sz="2000" spc="-1" strike="noStrike">
                <a:solidFill>
                  <a:srgbClr val="ffffff"/>
                </a:solidFill>
                <a:uFill>
                  <a:solidFill>
                    <a:srgbClr val="ffffff"/>
                  </a:solidFill>
                </a:uFill>
                <a:latin typeface="Arial"/>
              </a:rPr>
              <a:t>ΘΕΡΜΙΚΟ ΠΕΡΙΕΧΟΜΕΝΟ (ΕΝΘΑΛΠΙΑ) ΤΟΥ ΑΤΜΟΥ ΕΞΑΓΩΓΗΣ ΤΗΣ</a:t>
            </a:r>
            <a:endParaRPr b="0" lang="el-GR" sz="20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ffff"/>
                </a:solidFill>
                <a:uFill>
                  <a:solidFill>
                    <a:srgbClr val="ffffff"/>
                  </a:solidFill>
                </a:uFill>
                <a:latin typeface="Arial"/>
              </a:rPr>
              <a:t>    </a:t>
            </a:r>
            <a:r>
              <a:rPr b="1" lang="el-GR" sz="2000" spc="-1" strike="noStrike">
                <a:solidFill>
                  <a:srgbClr val="ffffff"/>
                </a:solidFill>
                <a:uFill>
                  <a:solidFill>
                    <a:srgbClr val="ffffff"/>
                  </a:solidFill>
                </a:uFill>
                <a:latin typeface="Arial"/>
              </a:rPr>
              <a:t>ΠΑΛΙΝΔΡΟΜΙΚΗΣ ΜΗΧΑΝΗΣ ΛΟΓΩ ΤΗΣ ΑΤΕΛΟΥΣ ΕΚΤΟΝΩΣΕΩΣ </a:t>
            </a:r>
            <a:endParaRPr b="0" lang="el-GR" sz="20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ffff"/>
                </a:solidFill>
                <a:uFill>
                  <a:solidFill>
                    <a:srgbClr val="ffffff"/>
                  </a:solidFill>
                </a:uFill>
                <a:latin typeface="Arial"/>
              </a:rPr>
              <a:t>    </a:t>
            </a:r>
            <a:r>
              <a:rPr b="1" lang="el-GR" sz="2000" spc="-1" strike="noStrike">
                <a:solidFill>
                  <a:srgbClr val="ffffff"/>
                </a:solidFill>
                <a:uFill>
                  <a:solidFill>
                    <a:srgbClr val="ffffff"/>
                  </a:solidFill>
                </a:uFill>
                <a:latin typeface="Arial"/>
              </a:rPr>
              <a:t>Σ‘ΑΥΤΗΝ.</a:t>
            </a:r>
            <a:endParaRPr b="0" lang="el-GR" sz="2000" spc="-1" strike="noStrike">
              <a:solidFill>
                <a:srgbClr val="000000"/>
              </a:solidFill>
              <a:uFill>
                <a:solidFill>
                  <a:srgbClr val="ffffff"/>
                </a:solidFill>
              </a:uFill>
              <a:latin typeface="Arial"/>
            </a:endParaRPr>
          </a:p>
          <a:p>
            <a:pPr marL="457200" indent="-456840">
              <a:lnSpc>
                <a:spcPct val="100000"/>
              </a:lnSpc>
              <a:spcBef>
                <a:spcPts val="360"/>
              </a:spcBef>
            </a:pPr>
            <a:br/>
            <a:endParaRPr b="0" lang="el-GR" sz="2000" spc="-1" strike="noStrike">
              <a:solidFill>
                <a:srgbClr val="000000"/>
              </a:solidFill>
              <a:uFill>
                <a:solidFill>
                  <a:srgbClr val="ffffff"/>
                </a:solidFill>
              </a:uFill>
              <a:latin typeface="Arial"/>
            </a:endParaRPr>
          </a:p>
          <a:p>
            <a:pPr algn="ctr">
              <a:lnSpc>
                <a:spcPct val="100000"/>
              </a:lnSpc>
              <a:spcBef>
                <a:spcPts val="360"/>
              </a:spcBef>
            </a:pPr>
            <a:br/>
            <a:endParaRPr b="0" lang="el-GR" sz="2000" spc="-1" strike="noStrike">
              <a:solidFill>
                <a:srgbClr val="000000"/>
              </a:solidFill>
              <a:uFill>
                <a:solidFill>
                  <a:srgbClr val="ffffff"/>
                </a:solidFill>
              </a:uFill>
              <a:latin typeface="Arial"/>
            </a:endParaRPr>
          </a:p>
        </p:txBody>
      </p:sp>
    </p:spTree>
  </p:cSld>
</p:sld>
</file>

<file path=ppt/slides/slide7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7"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700" spc="-1" strike="noStrike" u="sng" cap="all">
                <a:solidFill>
                  <a:srgbClr val="000000"/>
                </a:solidFill>
                <a:uFill>
                  <a:solidFill>
                    <a:srgbClr val="ffffff"/>
                  </a:solidFill>
                </a:uFill>
                <a:latin typeface="Arial"/>
              </a:rPr>
              <a:t>ΚΑΤΑΤΑΞΗ ΤΩΝ ΑΤΜΟΣΤΡΟΒΙΛΩΝ</a:t>
            </a:r>
            <a:br/>
            <a:endParaRPr b="0" lang="el-GR" sz="2700" spc="-1" strike="noStrike">
              <a:solidFill>
                <a:srgbClr val="ffffff"/>
              </a:solidFill>
              <a:uFill>
                <a:solidFill>
                  <a:srgbClr val="ffffff"/>
                </a:solidFill>
              </a:uFill>
              <a:latin typeface="Book Antiqua"/>
            </a:endParaRPr>
          </a:p>
        </p:txBody>
      </p:sp>
      <p:sp>
        <p:nvSpPr>
          <p:cNvPr id="438" name="TextShape 2"/>
          <p:cNvSpPr txBox="1"/>
          <p:nvPr/>
        </p:nvSpPr>
        <p:spPr>
          <a:xfrm>
            <a:off x="179640" y="1071720"/>
            <a:ext cx="8784720" cy="2933280"/>
          </a:xfrm>
          <a:prstGeom prst="rect">
            <a:avLst/>
          </a:prstGeom>
          <a:noFill/>
          <a:ln>
            <a:noFill/>
          </a:ln>
        </p:spPr>
        <p:txBody>
          <a:bodyPr lIns="90000" rIns="90000" tIns="45000" bIns="45000"/>
          <a:p>
            <a:pPr marL="457200" indent="-456840">
              <a:lnSpc>
                <a:spcPct val="100000"/>
              </a:lnSpc>
              <a:spcBef>
                <a:spcPts val="380"/>
              </a:spcBef>
              <a:buClr>
                <a:srgbClr val="ff0000"/>
              </a:buClr>
              <a:buSzPct val="65000"/>
              <a:buFont typeface="Lucida Sans"/>
              <a:buAutoNum type="arabicPeriod" startAt="4"/>
            </a:pPr>
            <a:r>
              <a:rPr b="1" lang="el-GR" sz="1900" spc="-1" strike="noStrike" u="sng">
                <a:solidFill>
                  <a:srgbClr val="ffffff"/>
                </a:solidFill>
                <a:uFill>
                  <a:solidFill>
                    <a:srgbClr val="ffffff"/>
                  </a:solidFill>
                </a:uFill>
                <a:latin typeface="Arial"/>
              </a:rPr>
              <a:t>ΑΝΑΛΟΓΑ ΜΕ ΤΗΝ ΠΙΕΣΗ ΤΟΥ ΑΤΜΟΥ ΜΕ ΤΟΝ ΟΠΟΙΟ ΛΕΙΤΟΥΡΓΟΥΝ</a:t>
            </a:r>
            <a:endParaRPr b="0" lang="el-GR" sz="1900" spc="-1" strike="noStrike">
              <a:solidFill>
                <a:srgbClr val="000000"/>
              </a:solidFill>
              <a:uFill>
                <a:solidFill>
                  <a:srgbClr val="ffffff"/>
                </a:solidFill>
              </a:uFill>
              <a:latin typeface="Arial"/>
            </a:endParaRPr>
          </a:p>
          <a:p>
            <a:pPr>
              <a:lnSpc>
                <a:spcPct val="100000"/>
              </a:lnSpc>
              <a:spcBef>
                <a:spcPts val="340"/>
              </a:spcBef>
            </a:pPr>
            <a:r>
              <a:rPr b="1" lang="el-GR" sz="1700" spc="-1" strike="noStrike">
                <a:solidFill>
                  <a:srgbClr val="ffffff"/>
                </a:solidFill>
                <a:uFill>
                  <a:solidFill>
                    <a:srgbClr val="ffffff"/>
                  </a:solidFill>
                </a:uFill>
                <a:latin typeface="Arial"/>
              </a:rPr>
              <a:t>ΟΤΑΝ ΣΕ ΜΙΑ ΕΓΚΑΤΑΣΤΑΣΗ ΥΠΑΡΧΟΥΝ ΔΥΟ ΜΟΝΟ ΣΤΡΟΒΙΛΟΙ ΜΕ ΔΙΑΔΟΧΙΚΗ ΕΝΕΡΓΕΙΑ ΤΟΥ ΑΤΜΟΥ, ΤΟΤΕ Ο ΕΝΑΣ ΧΑΡΑΚΤΗΡΙΖΕΤΑΙ ΩΣ Υ.Π. ΚΑΙ Ο ΔΕΥΤΕΡΟΣ Χ.Π. </a:t>
            </a:r>
            <a:endParaRPr b="0" lang="el-GR" sz="1700" spc="-1" strike="noStrike">
              <a:solidFill>
                <a:srgbClr val="000000"/>
              </a:solidFill>
              <a:uFill>
                <a:solidFill>
                  <a:srgbClr val="ffffff"/>
                </a:solidFill>
              </a:uFill>
              <a:latin typeface="Arial"/>
            </a:endParaRPr>
          </a:p>
          <a:p>
            <a:pPr>
              <a:lnSpc>
                <a:spcPct val="100000"/>
              </a:lnSpc>
              <a:spcBef>
                <a:spcPts val="340"/>
              </a:spcBef>
            </a:pPr>
            <a:r>
              <a:rPr b="1" lang="el-GR" sz="1700" spc="-1" strike="noStrike">
                <a:solidFill>
                  <a:srgbClr val="ffffff"/>
                </a:solidFill>
                <a:uFill>
                  <a:solidFill>
                    <a:srgbClr val="ffffff"/>
                  </a:solidFill>
                </a:uFill>
                <a:latin typeface="Arial"/>
              </a:rPr>
              <a:t>ΣΕ ΜΙΑ ΝΑΥΤΙΚΗ ΕΓΚΑΤΑΣΤΑΣΗ ΜΠΟΡΕΙ ΟΙ ΣΤΡΟΒΙΛΟΙ Υ.Π. — Μ.Π. — Χ.Π. ΝΑ ΕΧΟΥΝ ΤΟΥΣ ΑΞΟΝΕΣ ΤΟΥΣ ΕΝΩΜΕΝΟΥΣ ΣΕ ΜΙΑ ΕΥΘΕΙΑ η ΟΠΩΣ ΛΕΜΕ, ΚΑΤΑ ΤΟ ΣΥΣΤΗΜΑ </a:t>
            </a:r>
            <a:r>
              <a:rPr b="1" lang="el-GR" sz="1700" spc="-1" strike="noStrike">
                <a:solidFill>
                  <a:srgbClr val="ff0000"/>
                </a:solidFill>
                <a:uFill>
                  <a:solidFill>
                    <a:srgbClr val="ffffff"/>
                  </a:solidFill>
                </a:uFill>
                <a:latin typeface="Arial"/>
              </a:rPr>
              <a:t>TANDEM</a:t>
            </a:r>
            <a:r>
              <a:rPr b="1" lang="el-GR" sz="1700" spc="-1" strike="noStrike">
                <a:solidFill>
                  <a:srgbClr val="ffffff"/>
                </a:solidFill>
                <a:uFill>
                  <a:solidFill>
                    <a:srgbClr val="ffffff"/>
                  </a:solidFill>
                </a:uFill>
                <a:latin typeface="Arial"/>
              </a:rPr>
              <a:t>. </a:t>
            </a:r>
            <a:endParaRPr b="0" lang="el-GR" sz="1700" spc="-1" strike="noStrike">
              <a:solidFill>
                <a:srgbClr val="000000"/>
              </a:solidFill>
              <a:uFill>
                <a:solidFill>
                  <a:srgbClr val="ffffff"/>
                </a:solidFill>
              </a:uFill>
              <a:latin typeface="Arial"/>
            </a:endParaRPr>
          </a:p>
          <a:p>
            <a:pPr>
              <a:lnSpc>
                <a:spcPct val="100000"/>
              </a:lnSpc>
              <a:spcBef>
                <a:spcPts val="340"/>
              </a:spcBef>
            </a:pPr>
            <a:r>
              <a:rPr b="1" lang="el-GR" sz="1700" spc="-1" strike="noStrike">
                <a:solidFill>
                  <a:srgbClr val="ffffff"/>
                </a:solidFill>
                <a:uFill>
                  <a:solidFill>
                    <a:srgbClr val="ffffff"/>
                  </a:solidFill>
                </a:uFill>
                <a:latin typeface="Arial"/>
              </a:rPr>
              <a:t>ΜΠΟΡΕΙ ΕΠΙΣΗΣ ΝΑ ΕΧΟΥΝ ΤΟΥΣ ΑΞΟΝΕΣ ΤΟΥΣ ΠΑΡΑΛΛΗΛΟΥΣ ΚΑΙ ΣΥΝΔΕΜΕΝΟΥΣ ΜΕΤΑΞΥ ΤΟΥΣ ΜΕ ΟΔΟΝΤΩΤΟΥΣ ΤΡΟΧΟΥΣ ΣΤΟΝ ΚΟΙΝΟ ΕΛΙΚΟΦΟΡΟ ΑΞΟΝΑ, ΠΟΥ ΠΕΡΙΣΤΡΕΦΕΙ ΤΗΝ ΕΛΙΚΑ.</a:t>
            </a:r>
            <a:endParaRPr b="0" lang="el-GR" sz="1700" spc="-1" strike="noStrike">
              <a:solidFill>
                <a:srgbClr val="000000"/>
              </a:solidFill>
              <a:uFill>
                <a:solidFill>
                  <a:srgbClr val="ffffff"/>
                </a:solidFill>
              </a:uFill>
              <a:latin typeface="Arial"/>
            </a:endParaRPr>
          </a:p>
          <a:p>
            <a:pPr marL="457200" indent="-456840">
              <a:lnSpc>
                <a:spcPct val="100000"/>
              </a:lnSpc>
              <a:spcBef>
                <a:spcPts val="360"/>
              </a:spcBef>
            </a:pPr>
            <a:br/>
            <a:endParaRPr b="0" lang="el-GR" sz="1700" spc="-1" strike="noStrike">
              <a:solidFill>
                <a:srgbClr val="000000"/>
              </a:solidFill>
              <a:uFill>
                <a:solidFill>
                  <a:srgbClr val="ffffff"/>
                </a:solidFill>
              </a:uFill>
              <a:latin typeface="Arial"/>
            </a:endParaRPr>
          </a:p>
          <a:p>
            <a:pPr algn="ctr">
              <a:lnSpc>
                <a:spcPct val="100000"/>
              </a:lnSpc>
              <a:spcBef>
                <a:spcPts val="360"/>
              </a:spcBef>
            </a:pPr>
            <a:br/>
            <a:endParaRPr b="0" lang="el-GR" sz="1700" spc="-1" strike="noStrike">
              <a:solidFill>
                <a:srgbClr val="000000"/>
              </a:solidFill>
              <a:uFill>
                <a:solidFill>
                  <a:srgbClr val="ffffff"/>
                </a:solidFill>
              </a:uFill>
              <a:latin typeface="Arial"/>
            </a:endParaRPr>
          </a:p>
        </p:txBody>
      </p:sp>
      <p:pic>
        <p:nvPicPr>
          <p:cNvPr id="439" name="Picture 2" descr=""/>
          <p:cNvPicPr/>
          <p:nvPr/>
        </p:nvPicPr>
        <p:blipFill>
          <a:blip r:embed="rId1"/>
          <a:stretch/>
        </p:blipFill>
        <p:spPr>
          <a:xfrm>
            <a:off x="179640" y="4005000"/>
            <a:ext cx="4464000" cy="2592000"/>
          </a:xfrm>
          <a:prstGeom prst="rect">
            <a:avLst/>
          </a:prstGeom>
          <a:ln>
            <a:noFill/>
          </a:ln>
        </p:spPr>
      </p:pic>
      <p:pic>
        <p:nvPicPr>
          <p:cNvPr id="440" name="Picture 3" descr=""/>
          <p:cNvPicPr/>
          <p:nvPr/>
        </p:nvPicPr>
        <p:blipFill>
          <a:blip r:embed="rId2"/>
          <a:stretch/>
        </p:blipFill>
        <p:spPr>
          <a:xfrm>
            <a:off x="4716000" y="4581000"/>
            <a:ext cx="4248000" cy="1223640"/>
          </a:xfrm>
          <a:prstGeom prst="rect">
            <a:avLst/>
          </a:prstGeom>
          <a:ln>
            <a:noFill/>
          </a:ln>
        </p:spPr>
      </p:pic>
    </p:spTree>
  </p:cSld>
</p:sld>
</file>

<file path=ppt/slides/slide7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1"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700" spc="-1" strike="noStrike" u="sng" cap="all">
                <a:solidFill>
                  <a:srgbClr val="000000"/>
                </a:solidFill>
                <a:uFill>
                  <a:solidFill>
                    <a:srgbClr val="ffffff"/>
                  </a:solidFill>
                </a:uFill>
                <a:latin typeface="Arial"/>
              </a:rPr>
              <a:t>ΚΑΤΑΤΑΞΗ ΤΩΝ ΑΤΜΟΣΤΡΟΒΙΛΩΝ</a:t>
            </a:r>
            <a:br/>
            <a:endParaRPr b="0" lang="el-GR" sz="2700" spc="-1" strike="noStrike">
              <a:solidFill>
                <a:srgbClr val="ffffff"/>
              </a:solidFill>
              <a:uFill>
                <a:solidFill>
                  <a:srgbClr val="ffffff"/>
                </a:solidFill>
              </a:uFill>
              <a:latin typeface="Book Antiqua"/>
            </a:endParaRPr>
          </a:p>
        </p:txBody>
      </p:sp>
      <p:sp>
        <p:nvSpPr>
          <p:cNvPr id="442" name="TextShape 2"/>
          <p:cNvSpPr txBox="1"/>
          <p:nvPr/>
        </p:nvSpPr>
        <p:spPr>
          <a:xfrm>
            <a:off x="179640" y="1071720"/>
            <a:ext cx="8784720" cy="2573280"/>
          </a:xfrm>
          <a:prstGeom prst="rect">
            <a:avLst/>
          </a:prstGeom>
          <a:noFill/>
          <a:ln>
            <a:noFill/>
          </a:ln>
        </p:spPr>
        <p:txBody>
          <a:bodyPr lIns="90000" rIns="90000" tIns="45000" bIns="45000"/>
          <a:p>
            <a:pPr>
              <a:lnSpc>
                <a:spcPct val="100000"/>
              </a:lnSpc>
              <a:spcBef>
                <a:spcPts val="320"/>
              </a:spcBef>
            </a:pPr>
            <a:r>
              <a:rPr b="1" lang="el-GR" sz="1600" spc="-1" strike="noStrike">
                <a:solidFill>
                  <a:srgbClr val="ffffff"/>
                </a:solidFill>
                <a:uFill>
                  <a:solidFill>
                    <a:srgbClr val="ffffff"/>
                  </a:solidFill>
                </a:uFill>
                <a:latin typeface="Arial"/>
              </a:rPr>
              <a:t>ΣΤΟ ΣΧΗΜΑ (16.1γ του βιβλίου) ΔΙΑΚΡΙΝΟΥΜΕ ΕΠΙΣΗΣ ΟΤΙ ΣΤΟ ΠΡΥΜΝΑΙΟ ΑΚΡΟ ΤΟΥ ΣΤΡΟΒΙΛΟΥ ΔΙΠΛΗΣ ΡΟΗΣ ΤΗΣ Χ.Π. ΕΙΝΑΙ ΠΡΟΣΑΡΜΟΣΜΕΝΟΣ Ο ΣΤΡΟΒΙΛΟΣ ΤΟΥ </a:t>
            </a:r>
            <a:r>
              <a:rPr b="1" lang="el-GR" sz="1600" spc="-1" strike="noStrike">
                <a:solidFill>
                  <a:srgbClr val="ff0000"/>
                </a:solidFill>
                <a:uFill>
                  <a:solidFill>
                    <a:srgbClr val="ffffff"/>
                  </a:solidFill>
                </a:uFill>
                <a:latin typeface="Arial"/>
              </a:rPr>
              <a:t>ΑΝΑΠΟΔΑ</a:t>
            </a:r>
            <a:r>
              <a:rPr b="1" lang="el-GR" sz="1600" spc="-1" strike="noStrike">
                <a:solidFill>
                  <a:srgbClr val="ffffff"/>
                </a:solidFill>
                <a:uFill>
                  <a:solidFill>
                    <a:srgbClr val="ffffff"/>
                  </a:solidFill>
                </a:uFill>
                <a:latin typeface="Arial"/>
              </a:rPr>
              <a:t> (ΜΕ ΠΤΕΡΥΓΩΣΗ ΑΝΤΙΘΕΤΗΣ ΦΟΡΑΣ ΑΠΟ ΑΥΤΗΝ ΤΟΥ ΠΡΟΣΩ) ΓΙΑ ΤΗΝ ΑΝΑΠΟΔΙΣΗ ΤΟΥ ΠΛΟΙΟΥ. ΣΤΟ ΙΔΙΟ ΣΧΗΜΑ ΦΑΙΝΕΤΑΙ ΕΠΙΣΗΣ Ο </a:t>
            </a:r>
            <a:r>
              <a:rPr b="1" lang="el-GR" sz="1600" spc="-1" strike="noStrike">
                <a:solidFill>
                  <a:srgbClr val="ff0000"/>
                </a:solidFill>
                <a:uFill>
                  <a:solidFill>
                    <a:srgbClr val="ffffff"/>
                  </a:solidFill>
                </a:uFill>
                <a:latin typeface="Arial"/>
              </a:rPr>
              <a:t>ΩΣΤΙΚΟΣ ΤΡΙΒΕΑΣ </a:t>
            </a:r>
            <a:r>
              <a:rPr b="1" lang="el-GR" sz="1600" spc="-1" strike="noStrike">
                <a:solidFill>
                  <a:srgbClr val="ffffff"/>
                </a:solidFill>
                <a:uFill>
                  <a:solidFill>
                    <a:srgbClr val="ffffff"/>
                  </a:solidFill>
                </a:uFill>
                <a:latin typeface="Arial"/>
              </a:rPr>
              <a:t>ΚΑΙ ΤΟ </a:t>
            </a:r>
            <a:r>
              <a:rPr b="1" lang="el-GR" sz="1600" spc="-1" strike="noStrike">
                <a:solidFill>
                  <a:srgbClr val="ff0000"/>
                </a:solidFill>
                <a:uFill>
                  <a:solidFill>
                    <a:srgbClr val="ffffff"/>
                  </a:solidFill>
                </a:uFill>
                <a:latin typeface="Arial"/>
              </a:rPr>
              <a:t>ΨΥΓΕΙΟ</a:t>
            </a:r>
            <a:r>
              <a:rPr b="1" lang="el-GR" sz="1600" spc="-1" strike="noStrike">
                <a:solidFill>
                  <a:srgbClr val="ffffff"/>
                </a:solidFill>
                <a:uFill>
                  <a:solidFill>
                    <a:srgbClr val="ffffff"/>
                  </a:solidFill>
                </a:uFill>
                <a:latin typeface="Arial"/>
              </a:rPr>
              <a:t> ΚΡΕΜΑΣΤΟ ΚΑΤΩ ΑΠΟ ΤΟ ΣΤΡΟΒΙΛΟ Χ.Π. ΑΞΙΟΣΗΜΕΙΩΤΟ ΕΔΩ ΕΙΝΑΙ ΟΤΙ ΜΕ ΤΟΥΣ ΟΔΟΝΤΩΤΟΥΣ ΤΡΟΧΟΥΣ (ΜΙΚΡΗΣ ΚΑΙ ΜΕΓΑΛΗΣ ΔΙΑΜΕΤΡΟΥ) ή</a:t>
            </a:r>
            <a:r>
              <a:rPr b="1" i="1" lang="el-GR" sz="1600" spc="-1" strike="noStrike">
                <a:solidFill>
                  <a:srgbClr val="ffffff"/>
                </a:solidFill>
                <a:uFill>
                  <a:solidFill>
                    <a:srgbClr val="ffffff"/>
                  </a:solidFill>
                </a:uFill>
                <a:latin typeface="Arial"/>
              </a:rPr>
              <a:t> </a:t>
            </a:r>
            <a:r>
              <a:rPr b="1" lang="el-GR" sz="1600" spc="-1" strike="noStrike">
                <a:solidFill>
                  <a:srgbClr val="ff0000"/>
                </a:solidFill>
                <a:uFill>
                  <a:solidFill>
                    <a:srgbClr val="ffffff"/>
                  </a:solidFill>
                </a:uFill>
                <a:latin typeface="Arial"/>
              </a:rPr>
              <a:t>ΜΕΙΩΤΗΡΕΣ ΣΤΡΟΦΩΝ</a:t>
            </a:r>
            <a:r>
              <a:rPr b="1" lang="el-GR" sz="1600" spc="-1" strike="noStrike">
                <a:solidFill>
                  <a:srgbClr val="ffffff"/>
                </a:solidFill>
                <a:uFill>
                  <a:solidFill>
                    <a:srgbClr val="ffffff"/>
                  </a:solidFill>
                </a:uFill>
                <a:latin typeface="Arial"/>
              </a:rPr>
              <a:t> ΕΠΙΤΥΓΧΑΝΕΤΑΙ Η ΕΛΑΤΤΩΣΗ ΤΗΣ ΤΑΧΥΤΗΤΑΣ ΠΕΡΙΣΤΡΟΦΗΣ ΤΟΥ ΕΛΙΚΟΦΟΡΟΥ ΑΞΟΝΑ. ΕΤΣΙ ΔΙΑΤΗΡΕΙΤΑΙ ΥΨΗΛΟΣ ΑΡΙΘΜΟΣ ΣΤΡΟΦΩΝ ΤΩΝ ΣΤΡΟΒΙΛΩΝ, ΠΟΥ ΧΡΕΙΑΖΕΤΑΙ ΓΙΑ ΤΗΝ ΥΨΗΛΗ ΤΟΥΣ ΑΠΟΔΟΣΗ, ΚΑΙ ΧΑΜΗΛΟΣ ΤΗΣ ΕΛΙΚΑΣ, ΠΟΥ ΠΑΛΙ ΧΡΕΙΑΖΕΤΑΙ ΓΙΑ ΤΗΝ ΥΨΗΛΗ ΑΠΟΔΟΣΗ ΤΗΣ.</a:t>
            </a:r>
            <a:endParaRPr b="0" lang="el-GR" sz="1600" spc="-1" strike="noStrike">
              <a:solidFill>
                <a:srgbClr val="000000"/>
              </a:solidFill>
              <a:uFill>
                <a:solidFill>
                  <a:srgbClr val="ffffff"/>
                </a:solidFill>
              </a:uFill>
              <a:latin typeface="Arial"/>
            </a:endParaRPr>
          </a:p>
          <a:p>
            <a:pPr marL="457200" indent="-456840">
              <a:lnSpc>
                <a:spcPct val="100000"/>
              </a:lnSpc>
              <a:spcBef>
                <a:spcPts val="360"/>
              </a:spcBef>
            </a:pPr>
            <a:br/>
            <a:endParaRPr b="0" lang="el-GR" sz="1600" spc="-1" strike="noStrike">
              <a:solidFill>
                <a:srgbClr val="000000"/>
              </a:solidFill>
              <a:uFill>
                <a:solidFill>
                  <a:srgbClr val="ffffff"/>
                </a:solidFill>
              </a:uFill>
              <a:latin typeface="Arial"/>
            </a:endParaRPr>
          </a:p>
          <a:p>
            <a:pPr algn="ctr">
              <a:lnSpc>
                <a:spcPct val="100000"/>
              </a:lnSpc>
              <a:spcBef>
                <a:spcPts val="360"/>
              </a:spcBef>
            </a:pPr>
            <a:br/>
            <a:endParaRPr b="0" lang="el-GR" sz="1600" spc="-1" strike="noStrike">
              <a:solidFill>
                <a:srgbClr val="000000"/>
              </a:solidFill>
              <a:uFill>
                <a:solidFill>
                  <a:srgbClr val="ffffff"/>
                </a:solidFill>
              </a:uFill>
              <a:latin typeface="Arial"/>
            </a:endParaRPr>
          </a:p>
        </p:txBody>
      </p:sp>
      <p:pic>
        <p:nvPicPr>
          <p:cNvPr id="443" name="Picture 2" descr=""/>
          <p:cNvPicPr/>
          <p:nvPr/>
        </p:nvPicPr>
        <p:blipFill>
          <a:blip r:embed="rId1"/>
          <a:stretch/>
        </p:blipFill>
        <p:spPr>
          <a:xfrm>
            <a:off x="2428920" y="3683880"/>
            <a:ext cx="4480560" cy="2929680"/>
          </a:xfrm>
          <a:prstGeom prst="rect">
            <a:avLst/>
          </a:prstGeom>
          <a:ln>
            <a:noFill/>
          </a:ln>
        </p:spPr>
      </p:pic>
      <p:sp>
        <p:nvSpPr>
          <p:cNvPr id="444" name="CustomShape 3"/>
          <p:cNvSpPr/>
          <p:nvPr/>
        </p:nvSpPr>
        <p:spPr>
          <a:xfrm>
            <a:off x="1389240" y="3789000"/>
            <a:ext cx="1785960" cy="33372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600" spc="-1" strike="noStrike">
                <a:solidFill>
                  <a:srgbClr val="ff0000"/>
                </a:solidFill>
                <a:uFill>
                  <a:solidFill>
                    <a:srgbClr val="ffffff"/>
                  </a:solidFill>
                </a:uFill>
                <a:latin typeface="Book Antiqua"/>
              </a:rPr>
              <a:t>ΑΤΜΟΣ ΠΡΟΣΩ</a:t>
            </a:r>
            <a:endParaRPr b="0" lang="el-GR" sz="1600" spc="-1" strike="noStrike">
              <a:solidFill>
                <a:srgbClr val="000000"/>
              </a:solidFill>
              <a:uFill>
                <a:solidFill>
                  <a:srgbClr val="ffffff"/>
                </a:solidFill>
              </a:uFill>
              <a:latin typeface="Arial"/>
            </a:endParaRPr>
          </a:p>
        </p:txBody>
      </p:sp>
      <p:sp>
        <p:nvSpPr>
          <p:cNvPr id="445" name="CustomShape 4"/>
          <p:cNvSpPr/>
          <p:nvPr/>
        </p:nvSpPr>
        <p:spPr>
          <a:xfrm>
            <a:off x="3089160" y="6286680"/>
            <a:ext cx="2142720" cy="33372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600" spc="-1" strike="noStrike">
                <a:solidFill>
                  <a:srgbClr val="ff0000"/>
                </a:solidFill>
                <a:uFill>
                  <a:solidFill>
                    <a:srgbClr val="ffffff"/>
                  </a:solidFill>
                </a:uFill>
                <a:latin typeface="Book Antiqua"/>
              </a:rPr>
              <a:t>ΑΤΜΟΣ ΑΝΑΠΟΔΑ</a:t>
            </a:r>
            <a:endParaRPr b="0" lang="el-GR" sz="1600" spc="-1" strike="noStrike">
              <a:solidFill>
                <a:srgbClr val="000000"/>
              </a:solidFill>
              <a:uFill>
                <a:solidFill>
                  <a:srgbClr val="ffffff"/>
                </a:solidFill>
              </a:uFill>
              <a:latin typeface="Arial"/>
            </a:endParaRPr>
          </a:p>
        </p:txBody>
      </p:sp>
      <p:sp>
        <p:nvSpPr>
          <p:cNvPr id="446" name="Line 5"/>
          <p:cNvSpPr/>
          <p:nvPr/>
        </p:nvSpPr>
        <p:spPr>
          <a:xfrm>
            <a:off x="3995640" y="6309000"/>
            <a:ext cx="360" cy="144000"/>
          </a:xfrm>
          <a:prstGeom prst="line">
            <a:avLst/>
          </a:prstGeom>
          <a:ln>
            <a:solidFill>
              <a:schemeClr val="tx1"/>
            </a:solidFill>
            <a:round/>
          </a:ln>
        </p:spPr>
        <p:style>
          <a:lnRef idx="1">
            <a:schemeClr val="accent1"/>
          </a:lnRef>
          <a:fillRef idx="0">
            <a:schemeClr val="accent1"/>
          </a:fillRef>
          <a:effectRef idx="0">
            <a:schemeClr val="accent1"/>
          </a:effectRef>
          <a:fontRef idx="minor"/>
        </p:style>
      </p:sp>
      <p:sp>
        <p:nvSpPr>
          <p:cNvPr id="447" name="CustomShape 6"/>
          <p:cNvSpPr/>
          <p:nvPr/>
        </p:nvSpPr>
        <p:spPr>
          <a:xfrm>
            <a:off x="2051640" y="6143760"/>
            <a:ext cx="1016280" cy="33372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600" spc="-1" strike="noStrike">
                <a:solidFill>
                  <a:srgbClr val="ff0000"/>
                </a:solidFill>
                <a:uFill>
                  <a:solidFill>
                    <a:srgbClr val="ffffff"/>
                  </a:solidFill>
                </a:uFill>
                <a:latin typeface="Book Antiqua"/>
              </a:rPr>
              <a:t>ΨΥΓΕΙΟ</a:t>
            </a:r>
            <a:endParaRPr b="0" lang="el-GR" sz="1600" spc="-1" strike="noStrike">
              <a:solidFill>
                <a:srgbClr val="000000"/>
              </a:solidFill>
              <a:uFill>
                <a:solidFill>
                  <a:srgbClr val="ffffff"/>
                </a:solidFill>
              </a:uFill>
              <a:latin typeface="Arial"/>
            </a:endParaRPr>
          </a:p>
        </p:txBody>
      </p:sp>
      <p:sp>
        <p:nvSpPr>
          <p:cNvPr id="448" name="CustomShape 7"/>
          <p:cNvSpPr/>
          <p:nvPr/>
        </p:nvSpPr>
        <p:spPr>
          <a:xfrm>
            <a:off x="3601800" y="3643200"/>
            <a:ext cx="1891080" cy="33372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600" spc="-1" strike="noStrike">
                <a:solidFill>
                  <a:srgbClr val="ff0000"/>
                </a:solidFill>
                <a:uFill>
                  <a:solidFill>
                    <a:srgbClr val="ffffff"/>
                  </a:solidFill>
                </a:uFill>
                <a:latin typeface="Book Antiqua"/>
              </a:rPr>
              <a:t>ΣΤΡΟΒΙΛΟΣ Υ.Π.</a:t>
            </a:r>
            <a:endParaRPr b="0" lang="el-GR" sz="1600" spc="-1" strike="noStrike">
              <a:solidFill>
                <a:srgbClr val="000000"/>
              </a:solidFill>
              <a:uFill>
                <a:solidFill>
                  <a:srgbClr val="ffffff"/>
                </a:solidFill>
              </a:uFill>
              <a:latin typeface="Arial"/>
            </a:endParaRPr>
          </a:p>
        </p:txBody>
      </p:sp>
      <p:sp>
        <p:nvSpPr>
          <p:cNvPr id="449" name="Line 8"/>
          <p:cNvSpPr/>
          <p:nvPr/>
        </p:nvSpPr>
        <p:spPr>
          <a:xfrm flipH="1">
            <a:off x="2483640" y="5949000"/>
            <a:ext cx="360000" cy="360"/>
          </a:xfrm>
          <a:prstGeom prst="line">
            <a:avLst/>
          </a:prstGeom>
          <a:ln>
            <a:solidFill>
              <a:schemeClr val="tx1"/>
            </a:solidFill>
            <a:round/>
          </a:ln>
        </p:spPr>
        <p:style>
          <a:lnRef idx="1">
            <a:schemeClr val="accent1"/>
          </a:lnRef>
          <a:fillRef idx="0">
            <a:schemeClr val="accent1"/>
          </a:fillRef>
          <a:effectRef idx="0">
            <a:schemeClr val="accent1"/>
          </a:effectRef>
          <a:fontRef idx="minor"/>
        </p:style>
      </p:sp>
      <p:sp>
        <p:nvSpPr>
          <p:cNvPr id="450" name="CustomShape 9"/>
          <p:cNvSpPr/>
          <p:nvPr/>
        </p:nvSpPr>
        <p:spPr>
          <a:xfrm>
            <a:off x="1040760" y="5643720"/>
            <a:ext cx="1869840" cy="5770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600" spc="-1" strike="noStrike">
                <a:solidFill>
                  <a:srgbClr val="ff0000"/>
                </a:solidFill>
                <a:uFill>
                  <a:solidFill>
                    <a:srgbClr val="ffffff"/>
                  </a:solidFill>
                </a:uFill>
                <a:latin typeface="Book Antiqua"/>
              </a:rPr>
              <a:t>ΤΡΙΒΕΑΣ</a:t>
            </a:r>
            <a:endParaRPr b="0" lang="el-GR" sz="1600" spc="-1" strike="noStrike">
              <a:solidFill>
                <a:srgbClr val="000000"/>
              </a:solidFill>
              <a:uFill>
                <a:solidFill>
                  <a:srgbClr val="ffffff"/>
                </a:solidFill>
              </a:uFill>
              <a:latin typeface="Arial"/>
            </a:endParaRPr>
          </a:p>
          <a:p>
            <a:pPr>
              <a:lnSpc>
                <a:spcPct val="100000"/>
              </a:lnSpc>
            </a:pPr>
            <a:r>
              <a:rPr b="1" lang="el-GR" sz="1600" spc="-1" strike="noStrike">
                <a:solidFill>
                  <a:srgbClr val="ff0000"/>
                </a:solidFill>
                <a:uFill>
                  <a:solidFill>
                    <a:srgbClr val="ffffff"/>
                  </a:solidFill>
                </a:uFill>
                <a:latin typeface="Book Antiqua"/>
              </a:rPr>
              <a:t>ΙΣΟΡΡΟΠΗΣΕΩΣ</a:t>
            </a:r>
            <a:endParaRPr b="0" lang="el-GR" sz="1600" spc="-1" strike="noStrike">
              <a:solidFill>
                <a:srgbClr val="000000"/>
              </a:solidFill>
              <a:uFill>
                <a:solidFill>
                  <a:srgbClr val="ffffff"/>
                </a:solidFill>
              </a:uFill>
              <a:latin typeface="Arial"/>
            </a:endParaRPr>
          </a:p>
        </p:txBody>
      </p:sp>
      <p:sp>
        <p:nvSpPr>
          <p:cNvPr id="451" name="Line 10"/>
          <p:cNvSpPr/>
          <p:nvPr/>
        </p:nvSpPr>
        <p:spPr>
          <a:xfrm>
            <a:off x="4716000" y="6165000"/>
            <a:ext cx="432000" cy="360"/>
          </a:xfrm>
          <a:prstGeom prst="line">
            <a:avLst/>
          </a:prstGeom>
          <a:ln>
            <a:solidFill>
              <a:schemeClr val="tx1"/>
            </a:solidFill>
            <a:round/>
          </a:ln>
        </p:spPr>
        <p:style>
          <a:lnRef idx="1">
            <a:schemeClr val="accent1"/>
          </a:lnRef>
          <a:fillRef idx="0">
            <a:schemeClr val="accent1"/>
          </a:fillRef>
          <a:effectRef idx="0">
            <a:schemeClr val="accent1"/>
          </a:effectRef>
          <a:fontRef idx="minor"/>
        </p:style>
      </p:sp>
      <p:sp>
        <p:nvSpPr>
          <p:cNvPr id="452" name="CustomShape 11"/>
          <p:cNvSpPr/>
          <p:nvPr/>
        </p:nvSpPr>
        <p:spPr>
          <a:xfrm>
            <a:off x="4328640" y="6072120"/>
            <a:ext cx="2580120" cy="33372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600" spc="-1" strike="noStrike">
                <a:solidFill>
                  <a:srgbClr val="ff0000"/>
                </a:solidFill>
                <a:uFill>
                  <a:solidFill>
                    <a:srgbClr val="ffffff"/>
                  </a:solidFill>
                </a:uFill>
                <a:latin typeface="Book Antiqua"/>
              </a:rPr>
              <a:t>ΣΤΡΟΒΙΛΟΣ ΑΝΑΠΟΔΑ</a:t>
            </a:r>
            <a:endParaRPr b="0" lang="el-GR" sz="1600" spc="-1" strike="noStrike">
              <a:solidFill>
                <a:srgbClr val="000000"/>
              </a:solidFill>
              <a:uFill>
                <a:solidFill>
                  <a:srgbClr val="ffffff"/>
                </a:solidFill>
              </a:uFill>
              <a:latin typeface="Arial"/>
            </a:endParaRPr>
          </a:p>
        </p:txBody>
      </p:sp>
      <p:sp>
        <p:nvSpPr>
          <p:cNvPr id="453" name="CustomShape 12"/>
          <p:cNvSpPr/>
          <p:nvPr/>
        </p:nvSpPr>
        <p:spPr>
          <a:xfrm>
            <a:off x="6085800" y="4437000"/>
            <a:ext cx="2089080" cy="33372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600" spc="-1" strike="noStrike">
                <a:solidFill>
                  <a:srgbClr val="ff0000"/>
                </a:solidFill>
                <a:uFill>
                  <a:solidFill>
                    <a:srgbClr val="ffffff"/>
                  </a:solidFill>
                </a:uFill>
                <a:latin typeface="Book Antiqua"/>
              </a:rPr>
              <a:t>ΩΣΤΙΚΟΣ ΤΡΙΒΕΑΣ</a:t>
            </a:r>
            <a:endParaRPr b="0" lang="el-GR" sz="1600" spc="-1" strike="noStrike">
              <a:solidFill>
                <a:srgbClr val="000000"/>
              </a:solidFill>
              <a:uFill>
                <a:solidFill>
                  <a:srgbClr val="ffffff"/>
                </a:solidFill>
              </a:uFill>
              <a:latin typeface="Arial"/>
            </a:endParaRPr>
          </a:p>
        </p:txBody>
      </p:sp>
      <p:sp>
        <p:nvSpPr>
          <p:cNvPr id="454" name="CustomShape 13"/>
          <p:cNvSpPr/>
          <p:nvPr/>
        </p:nvSpPr>
        <p:spPr>
          <a:xfrm>
            <a:off x="5745600" y="5214960"/>
            <a:ext cx="2628720" cy="33372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600" spc="-1" strike="noStrike">
                <a:solidFill>
                  <a:srgbClr val="ff0000"/>
                </a:solidFill>
                <a:uFill>
                  <a:solidFill>
                    <a:srgbClr val="ffffff"/>
                  </a:solidFill>
                </a:uFill>
                <a:latin typeface="Book Antiqua"/>
              </a:rPr>
              <a:t>ΕΛΙΚΟΦΟΡΟΣ ΑΞΟΝΑΣ</a:t>
            </a:r>
            <a:endParaRPr b="0" lang="el-GR" sz="1600" spc="-1" strike="noStrike">
              <a:solidFill>
                <a:srgbClr val="000000"/>
              </a:solidFill>
              <a:uFill>
                <a:solidFill>
                  <a:srgbClr val="ffffff"/>
                </a:solidFill>
              </a:uFill>
              <a:latin typeface="Arial"/>
            </a:endParaRPr>
          </a:p>
        </p:txBody>
      </p:sp>
      <p:sp>
        <p:nvSpPr>
          <p:cNvPr id="455" name="CustomShape 14"/>
          <p:cNvSpPr/>
          <p:nvPr/>
        </p:nvSpPr>
        <p:spPr>
          <a:xfrm>
            <a:off x="4212000" y="5786280"/>
            <a:ext cx="1543680" cy="33372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600" spc="-1" strike="noStrike">
                <a:solidFill>
                  <a:srgbClr val="ff0000"/>
                </a:solidFill>
                <a:uFill>
                  <a:solidFill>
                    <a:srgbClr val="ffffff"/>
                  </a:solidFill>
                </a:uFill>
                <a:latin typeface="Book Antiqua"/>
              </a:rPr>
              <a:t>ΣΥΝΔΕΣΜΟΣ</a:t>
            </a:r>
            <a:endParaRPr b="0" lang="el-GR" sz="1600" spc="-1" strike="noStrike">
              <a:solidFill>
                <a:srgbClr val="000000"/>
              </a:solidFill>
              <a:uFill>
                <a:solidFill>
                  <a:srgbClr val="ffffff"/>
                </a:solidFill>
              </a:uFill>
              <a:latin typeface="Arial"/>
            </a:endParaRPr>
          </a:p>
        </p:txBody>
      </p:sp>
      <p:sp>
        <p:nvSpPr>
          <p:cNvPr id="456" name="CustomShape 15"/>
          <p:cNvSpPr/>
          <p:nvPr/>
        </p:nvSpPr>
        <p:spPr>
          <a:xfrm>
            <a:off x="5270400" y="3857760"/>
            <a:ext cx="2436840" cy="33372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600" spc="-1" strike="noStrike">
                <a:solidFill>
                  <a:srgbClr val="ff0000"/>
                </a:solidFill>
                <a:uFill>
                  <a:solidFill>
                    <a:srgbClr val="ffffff"/>
                  </a:solidFill>
                </a:uFill>
                <a:latin typeface="Book Antiqua"/>
              </a:rPr>
              <a:t>ΜΙΚΡΟΣ ΤΡΟΧΟΣ Υ.Π.</a:t>
            </a:r>
            <a:endParaRPr b="0" lang="el-GR" sz="1600" spc="-1" strike="noStrike">
              <a:solidFill>
                <a:srgbClr val="000000"/>
              </a:solidFill>
              <a:uFill>
                <a:solidFill>
                  <a:srgbClr val="ffffff"/>
                </a:solidFill>
              </a:uFill>
              <a:latin typeface="Arial"/>
            </a:endParaRPr>
          </a:p>
        </p:txBody>
      </p:sp>
      <p:sp>
        <p:nvSpPr>
          <p:cNvPr id="457" name="Line 16"/>
          <p:cNvSpPr/>
          <p:nvPr/>
        </p:nvSpPr>
        <p:spPr>
          <a:xfrm flipV="1">
            <a:off x="5580000" y="4005000"/>
            <a:ext cx="216000" cy="216000"/>
          </a:xfrm>
          <a:prstGeom prst="line">
            <a:avLst/>
          </a:prstGeom>
          <a:ln>
            <a:solidFill>
              <a:schemeClr val="tx1"/>
            </a:solidFill>
            <a:round/>
          </a:ln>
        </p:spPr>
        <p:style>
          <a:lnRef idx="1">
            <a:schemeClr val="accent1"/>
          </a:lnRef>
          <a:fillRef idx="0">
            <a:schemeClr val="accent1"/>
          </a:fillRef>
          <a:effectRef idx="0">
            <a:schemeClr val="accent1"/>
          </a:effectRef>
          <a:fontRef idx="minor"/>
        </p:style>
      </p:sp>
      <p:sp>
        <p:nvSpPr>
          <p:cNvPr id="458" name="Line 17"/>
          <p:cNvSpPr/>
          <p:nvPr/>
        </p:nvSpPr>
        <p:spPr>
          <a:xfrm flipV="1">
            <a:off x="5724000" y="4221000"/>
            <a:ext cx="576000" cy="360000"/>
          </a:xfrm>
          <a:prstGeom prst="line">
            <a:avLst/>
          </a:prstGeom>
          <a:ln>
            <a:solidFill>
              <a:schemeClr val="tx1"/>
            </a:solidFill>
            <a:round/>
          </a:ln>
        </p:spPr>
        <p:style>
          <a:lnRef idx="1">
            <a:schemeClr val="accent1"/>
          </a:lnRef>
          <a:fillRef idx="0">
            <a:schemeClr val="accent1"/>
          </a:fillRef>
          <a:effectRef idx="0">
            <a:schemeClr val="accent1"/>
          </a:effectRef>
          <a:fontRef idx="minor"/>
        </p:style>
      </p:sp>
      <p:sp>
        <p:nvSpPr>
          <p:cNvPr id="459" name="CustomShape 18"/>
          <p:cNvSpPr/>
          <p:nvPr/>
        </p:nvSpPr>
        <p:spPr>
          <a:xfrm>
            <a:off x="5405760" y="4214880"/>
            <a:ext cx="1831680" cy="33372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600" spc="-1" strike="noStrike">
                <a:solidFill>
                  <a:srgbClr val="ff0000"/>
                </a:solidFill>
                <a:uFill>
                  <a:solidFill>
                    <a:srgbClr val="ffffff"/>
                  </a:solidFill>
                </a:uFill>
                <a:latin typeface="Book Antiqua"/>
              </a:rPr>
              <a:t>ΜΕΓΑΣ ΤΡΟΧΟΣ</a:t>
            </a:r>
            <a:endParaRPr b="0" lang="el-GR" sz="1600" spc="-1" strike="noStrike">
              <a:solidFill>
                <a:srgbClr val="000000"/>
              </a:solidFill>
              <a:uFill>
                <a:solidFill>
                  <a:srgbClr val="ffffff"/>
                </a:solidFill>
              </a:uFill>
              <a:latin typeface="Arial"/>
            </a:endParaRPr>
          </a:p>
        </p:txBody>
      </p:sp>
      <p:sp>
        <p:nvSpPr>
          <p:cNvPr id="460" name="Line 19"/>
          <p:cNvSpPr/>
          <p:nvPr/>
        </p:nvSpPr>
        <p:spPr>
          <a:xfrm>
            <a:off x="5796000" y="5805000"/>
            <a:ext cx="720000" cy="72000"/>
          </a:xfrm>
          <a:prstGeom prst="line">
            <a:avLst/>
          </a:prstGeom>
          <a:ln>
            <a:solidFill>
              <a:schemeClr val="tx1"/>
            </a:solidFill>
            <a:round/>
          </a:ln>
        </p:spPr>
        <p:style>
          <a:lnRef idx="1">
            <a:schemeClr val="accent1"/>
          </a:lnRef>
          <a:fillRef idx="0">
            <a:schemeClr val="accent1"/>
          </a:fillRef>
          <a:effectRef idx="0">
            <a:schemeClr val="accent1"/>
          </a:effectRef>
          <a:fontRef idx="minor"/>
        </p:style>
      </p:sp>
      <p:sp>
        <p:nvSpPr>
          <p:cNvPr id="461" name="CustomShape 20"/>
          <p:cNvSpPr/>
          <p:nvPr/>
        </p:nvSpPr>
        <p:spPr>
          <a:xfrm>
            <a:off x="5582160" y="5643720"/>
            <a:ext cx="2413800" cy="33372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600" spc="-1" strike="noStrike">
                <a:solidFill>
                  <a:srgbClr val="ff0000"/>
                </a:solidFill>
                <a:uFill>
                  <a:solidFill>
                    <a:srgbClr val="ffffff"/>
                  </a:solidFill>
                </a:uFill>
                <a:latin typeface="Book Antiqua"/>
              </a:rPr>
              <a:t>ΜΙΚΡΟΣ ΤΡΟΧΟΣ Χ.Π.</a:t>
            </a:r>
            <a:endParaRPr b="0" lang="el-GR" sz="1600" spc="-1" strike="noStrike">
              <a:solidFill>
                <a:srgbClr val="000000"/>
              </a:solidFill>
              <a:uFill>
                <a:solidFill>
                  <a:srgbClr val="ffffff"/>
                </a:solidFill>
              </a:uFill>
              <a:latin typeface="Arial"/>
            </a:endParaRPr>
          </a:p>
        </p:txBody>
      </p:sp>
    </p:spTree>
  </p:cSld>
</p:sld>
</file>

<file path=ppt/slides/slide7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2"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700" spc="-1" strike="noStrike" u="sng" cap="all">
                <a:solidFill>
                  <a:srgbClr val="000000"/>
                </a:solidFill>
                <a:uFill>
                  <a:solidFill>
                    <a:srgbClr val="ffffff"/>
                  </a:solidFill>
                </a:uFill>
                <a:latin typeface="Arial"/>
              </a:rPr>
              <a:t>ΚΑΤΑΤΑΞΗ ΤΩΝ ΑΤΜΟΣΤΡΟΒΙΛΩΝ</a:t>
            </a:r>
            <a:br/>
            <a:endParaRPr b="0" lang="el-GR" sz="2700" spc="-1" strike="noStrike">
              <a:solidFill>
                <a:srgbClr val="ffffff"/>
              </a:solidFill>
              <a:uFill>
                <a:solidFill>
                  <a:srgbClr val="ffffff"/>
                </a:solidFill>
              </a:uFill>
              <a:latin typeface="Book Antiqua"/>
            </a:endParaRPr>
          </a:p>
        </p:txBody>
      </p:sp>
      <p:sp>
        <p:nvSpPr>
          <p:cNvPr id="463" name="TextShape 2"/>
          <p:cNvSpPr txBox="1"/>
          <p:nvPr/>
        </p:nvSpPr>
        <p:spPr>
          <a:xfrm>
            <a:off x="179640" y="1071720"/>
            <a:ext cx="8784720" cy="5571720"/>
          </a:xfrm>
          <a:prstGeom prst="rect">
            <a:avLst/>
          </a:prstGeom>
          <a:noFill/>
          <a:ln>
            <a:noFill/>
          </a:ln>
        </p:spPr>
        <p:txBody>
          <a:bodyPr lIns="90000" rIns="90000" tIns="45000" bIns="45000"/>
          <a:p>
            <a:pPr marL="457200" indent="-456840">
              <a:lnSpc>
                <a:spcPct val="100000"/>
              </a:lnSpc>
              <a:spcBef>
                <a:spcPts val="340"/>
              </a:spcBef>
              <a:buClr>
                <a:srgbClr val="ff0000"/>
              </a:buClr>
              <a:buSzPct val="65000"/>
              <a:buFont typeface="Lucida Sans"/>
              <a:buAutoNum type="arabicPeriod" startAt="5"/>
            </a:pPr>
            <a:r>
              <a:rPr b="1" lang="el-GR" sz="1700" spc="-1" strike="noStrike" u="sng">
                <a:solidFill>
                  <a:srgbClr val="ffffff"/>
                </a:solidFill>
                <a:uFill>
                  <a:solidFill>
                    <a:srgbClr val="ffffff"/>
                  </a:solidFill>
                </a:uFill>
                <a:latin typeface="Arial"/>
              </a:rPr>
              <a:t>ΑΝΑΛΟΓΑ ΜΕ ΤΗΝ ΠΙΕΣΗ ΤΟΥ ΑΤΜΟΥ </a:t>
            </a:r>
            <a:r>
              <a:rPr b="1" i="1" lang="el-GR" sz="1700" spc="-1" strike="noStrike" u="sng">
                <a:solidFill>
                  <a:srgbClr val="ffffff"/>
                </a:solidFill>
                <a:uFill>
                  <a:solidFill>
                    <a:srgbClr val="ffffff"/>
                  </a:solidFill>
                </a:uFill>
                <a:latin typeface="Arial"/>
              </a:rPr>
              <a:t>ΣΤΗΝ ΕΞΟΔΟ ΤΟΥ ΑΠΟ ΤΟ ΣΤΡΟΒΙΛΟ</a:t>
            </a:r>
            <a:endParaRPr b="0" lang="el-GR" sz="1700" spc="-1" strike="noStrike">
              <a:solidFill>
                <a:srgbClr val="000000"/>
              </a:solidFill>
              <a:uFill>
                <a:solidFill>
                  <a:srgbClr val="ffffff"/>
                </a:solidFill>
              </a:uFill>
              <a:latin typeface="Arial"/>
            </a:endParaRPr>
          </a:p>
          <a:p>
            <a:pPr marL="457200" indent="-456840">
              <a:lnSpc>
                <a:spcPct val="100000"/>
              </a:lnSpc>
              <a:spcBef>
                <a:spcPts val="561"/>
              </a:spcBef>
            </a:pPr>
            <a:r>
              <a:rPr b="1" lang="el-GR" sz="2800" spc="-1" strike="noStrike">
                <a:solidFill>
                  <a:srgbClr val="ffffff"/>
                </a:solidFill>
                <a:uFill>
                  <a:solidFill>
                    <a:srgbClr val="ffffff"/>
                  </a:solidFill>
                </a:uFill>
                <a:latin typeface="Arial"/>
              </a:rPr>
              <a:t>ΔΙΑΚΡΙΝΟΝΤΑΙ ΣΕ:</a:t>
            </a:r>
            <a:endParaRPr b="0" lang="el-GR" sz="2800" spc="-1" strike="noStrike">
              <a:solidFill>
                <a:srgbClr val="000000"/>
              </a:solidFill>
              <a:uFill>
                <a:solidFill>
                  <a:srgbClr val="ffffff"/>
                </a:solidFill>
              </a:uFill>
              <a:latin typeface="Arial"/>
            </a:endParaRPr>
          </a:p>
          <a:p>
            <a:pPr marL="457200" indent="-456840">
              <a:lnSpc>
                <a:spcPct val="100000"/>
              </a:lnSpc>
              <a:spcBef>
                <a:spcPts val="561"/>
              </a:spcBef>
            </a:pPr>
            <a:endParaRPr b="0" lang="el-GR" sz="2800" spc="-1" strike="noStrike">
              <a:solidFill>
                <a:srgbClr val="000000"/>
              </a:solidFill>
              <a:uFill>
                <a:solidFill>
                  <a:srgbClr val="ffffff"/>
                </a:solidFill>
              </a:uFill>
              <a:latin typeface="Arial"/>
            </a:endParaRPr>
          </a:p>
          <a:p>
            <a:pPr>
              <a:lnSpc>
                <a:spcPct val="100000"/>
              </a:lnSpc>
            </a:pPr>
            <a:r>
              <a:rPr b="1" lang="el-GR" sz="2700" spc="-1" strike="noStrike">
                <a:solidFill>
                  <a:srgbClr val="ff0000"/>
                </a:solidFill>
                <a:uFill>
                  <a:solidFill>
                    <a:srgbClr val="ffffff"/>
                  </a:solidFill>
                </a:uFill>
                <a:latin typeface="Arial"/>
              </a:rPr>
              <a:t>α) </a:t>
            </a:r>
            <a:r>
              <a:rPr b="1" lang="el-GR" sz="2700" spc="-1" strike="noStrike">
                <a:solidFill>
                  <a:srgbClr val="ffffff"/>
                </a:solidFill>
                <a:uFill>
                  <a:solidFill>
                    <a:srgbClr val="ffffff"/>
                  </a:solidFill>
                </a:uFill>
                <a:latin typeface="Arial"/>
              </a:rPr>
              <a:t>ΣΤΡΟΒΙΛΟΥΣ ΜΕ </a:t>
            </a:r>
            <a:r>
              <a:rPr b="1" lang="el-GR" sz="2700" spc="-1" strike="noStrike">
                <a:solidFill>
                  <a:srgbClr val="ff0000"/>
                </a:solidFill>
                <a:uFill>
                  <a:solidFill>
                    <a:srgbClr val="ffffff"/>
                  </a:solidFill>
                </a:uFill>
                <a:latin typeface="Arial"/>
              </a:rPr>
              <a:t>ΕΛΕΥΘΕΡΗ ΕΞΑΤΜΙΣΗ</a:t>
            </a:r>
            <a:r>
              <a:rPr b="1" lang="el-GR" sz="2700" spc="-1" strike="noStrike">
                <a:solidFill>
                  <a:srgbClr val="ffffff"/>
                </a:solidFill>
                <a:uFill>
                  <a:solidFill>
                    <a:srgbClr val="ffffff"/>
                  </a:solidFill>
                </a:uFill>
                <a:latin typeface="Arial"/>
              </a:rPr>
              <a:t>,</a:t>
            </a:r>
            <a:endParaRPr b="0" lang="el-GR" sz="2700" spc="-1" strike="noStrike">
              <a:solidFill>
                <a:srgbClr val="000000"/>
              </a:solidFill>
              <a:uFill>
                <a:solidFill>
                  <a:srgbClr val="ffffff"/>
                </a:solidFill>
              </a:uFill>
              <a:latin typeface="Arial"/>
            </a:endParaRPr>
          </a:p>
          <a:p>
            <a:pPr>
              <a:lnSpc>
                <a:spcPct val="100000"/>
              </a:lnSpc>
            </a:pPr>
            <a:r>
              <a:rPr b="1" lang="el-GR" sz="2700" spc="-1" strike="noStrike">
                <a:solidFill>
                  <a:srgbClr val="ffffff"/>
                </a:solidFill>
                <a:uFill>
                  <a:solidFill>
                    <a:srgbClr val="ffffff"/>
                  </a:solidFill>
                </a:uFill>
                <a:latin typeface="Arial"/>
              </a:rPr>
              <a:t>     </a:t>
            </a:r>
            <a:r>
              <a:rPr b="1" lang="el-GR" sz="2700" spc="-1" strike="noStrike">
                <a:solidFill>
                  <a:srgbClr val="ffffff"/>
                </a:solidFill>
                <a:uFill>
                  <a:solidFill>
                    <a:srgbClr val="ffffff"/>
                  </a:solidFill>
                </a:uFill>
                <a:latin typeface="Arial"/>
              </a:rPr>
              <a:t>ΠΟΥ ΕΞΑΓΟΥΝ ΣΤΗΝ ΑΤΜΟΣΦΑΙΡΑ.</a:t>
            </a:r>
            <a:endParaRPr b="0" lang="el-GR" sz="2700" spc="-1" strike="noStrike">
              <a:solidFill>
                <a:srgbClr val="000000"/>
              </a:solidFill>
              <a:uFill>
                <a:solidFill>
                  <a:srgbClr val="ffffff"/>
                </a:solidFill>
              </a:uFill>
              <a:latin typeface="Arial"/>
            </a:endParaRPr>
          </a:p>
          <a:p>
            <a:pPr>
              <a:lnSpc>
                <a:spcPct val="100000"/>
              </a:lnSpc>
            </a:pPr>
            <a:r>
              <a:rPr b="1" lang="el-GR" sz="2700" spc="-1" strike="noStrike">
                <a:solidFill>
                  <a:srgbClr val="ffffff"/>
                </a:solidFill>
                <a:uFill>
                  <a:solidFill>
                    <a:srgbClr val="ffffff"/>
                  </a:solidFill>
                </a:uFill>
                <a:latin typeface="Arial"/>
              </a:rPr>
              <a:t> </a:t>
            </a:r>
            <a:endParaRPr b="0" lang="el-GR" sz="2700" spc="-1" strike="noStrike">
              <a:solidFill>
                <a:srgbClr val="000000"/>
              </a:solidFill>
              <a:uFill>
                <a:solidFill>
                  <a:srgbClr val="ffffff"/>
                </a:solidFill>
              </a:uFill>
              <a:latin typeface="Arial"/>
            </a:endParaRPr>
          </a:p>
          <a:p>
            <a:pPr>
              <a:lnSpc>
                <a:spcPct val="100000"/>
              </a:lnSpc>
            </a:pPr>
            <a:r>
              <a:rPr b="1" lang="el-GR" sz="2700" spc="-1" strike="noStrike">
                <a:solidFill>
                  <a:srgbClr val="ff0000"/>
                </a:solidFill>
                <a:uFill>
                  <a:solidFill>
                    <a:srgbClr val="ffffff"/>
                  </a:solidFill>
                </a:uFill>
                <a:latin typeface="Arial"/>
              </a:rPr>
              <a:t>β) </a:t>
            </a:r>
            <a:r>
              <a:rPr b="1" lang="el-GR" sz="2700" spc="-1" strike="noStrike">
                <a:solidFill>
                  <a:srgbClr val="ffffff"/>
                </a:solidFill>
                <a:uFill>
                  <a:solidFill>
                    <a:srgbClr val="ffffff"/>
                  </a:solidFill>
                </a:uFill>
                <a:latin typeface="Arial"/>
              </a:rPr>
              <a:t>ΣΤΡΟΒΙΛΟΥΣ </a:t>
            </a:r>
            <a:r>
              <a:rPr b="1" lang="el-GR" sz="2700" spc="-1" strike="noStrike">
                <a:solidFill>
                  <a:srgbClr val="ff0000"/>
                </a:solidFill>
                <a:uFill>
                  <a:solidFill>
                    <a:srgbClr val="ffffff"/>
                  </a:solidFill>
                </a:uFill>
                <a:latin typeface="Arial"/>
              </a:rPr>
              <a:t>ΑΝΤΙΘΛΙΨΕΩΣ</a:t>
            </a:r>
            <a:r>
              <a:rPr b="1" lang="el-GR" sz="2700" spc="-1" strike="noStrike">
                <a:solidFill>
                  <a:srgbClr val="ffffff"/>
                </a:solidFill>
                <a:uFill>
                  <a:solidFill>
                    <a:srgbClr val="ffffff"/>
                  </a:solidFill>
                </a:uFill>
                <a:latin typeface="Arial"/>
              </a:rPr>
              <a:t>, ΠΟΥ</a:t>
            </a:r>
            <a:endParaRPr b="0" lang="el-GR" sz="2700" spc="-1" strike="noStrike">
              <a:solidFill>
                <a:srgbClr val="000000"/>
              </a:solidFill>
              <a:uFill>
                <a:solidFill>
                  <a:srgbClr val="ffffff"/>
                </a:solidFill>
              </a:uFill>
              <a:latin typeface="Arial"/>
            </a:endParaRPr>
          </a:p>
          <a:p>
            <a:pPr>
              <a:lnSpc>
                <a:spcPct val="100000"/>
              </a:lnSpc>
            </a:pPr>
            <a:r>
              <a:rPr b="1" lang="el-GR" sz="2700" spc="-1" strike="noStrike">
                <a:solidFill>
                  <a:srgbClr val="ffffff"/>
                </a:solidFill>
                <a:uFill>
                  <a:solidFill>
                    <a:srgbClr val="ffffff"/>
                  </a:solidFill>
                </a:uFill>
                <a:latin typeface="Arial"/>
              </a:rPr>
              <a:t>     </a:t>
            </a:r>
            <a:r>
              <a:rPr b="1" lang="el-GR" sz="2700" spc="-1" strike="noStrike">
                <a:solidFill>
                  <a:srgbClr val="ffffff"/>
                </a:solidFill>
                <a:uFill>
                  <a:solidFill>
                    <a:srgbClr val="ffffff"/>
                  </a:solidFill>
                </a:uFill>
                <a:latin typeface="Arial"/>
              </a:rPr>
              <a:t>ΕΞΑΓΟΥΝ ΤΟΝ ΑΤΜΟ ΣΕ ΔΙΚΤΥΟ ΠΟΥ</a:t>
            </a:r>
            <a:endParaRPr b="0" lang="el-GR" sz="2700" spc="-1" strike="noStrike">
              <a:solidFill>
                <a:srgbClr val="000000"/>
              </a:solidFill>
              <a:uFill>
                <a:solidFill>
                  <a:srgbClr val="ffffff"/>
                </a:solidFill>
              </a:uFill>
              <a:latin typeface="Arial"/>
            </a:endParaRPr>
          </a:p>
          <a:p>
            <a:pPr>
              <a:lnSpc>
                <a:spcPct val="100000"/>
              </a:lnSpc>
            </a:pPr>
            <a:r>
              <a:rPr b="1" lang="el-GR" sz="2700" spc="-1" strike="noStrike">
                <a:solidFill>
                  <a:srgbClr val="ffffff"/>
                </a:solidFill>
                <a:uFill>
                  <a:solidFill>
                    <a:srgbClr val="ffffff"/>
                  </a:solidFill>
                </a:uFill>
                <a:latin typeface="Arial"/>
              </a:rPr>
              <a:t>     </a:t>
            </a:r>
            <a:r>
              <a:rPr b="1" lang="el-GR" sz="2700" spc="-1" strike="noStrike">
                <a:solidFill>
                  <a:srgbClr val="ffffff"/>
                </a:solidFill>
                <a:uFill>
                  <a:solidFill>
                    <a:srgbClr val="ffffff"/>
                  </a:solidFill>
                </a:uFill>
                <a:latin typeface="Arial"/>
              </a:rPr>
              <a:t>ΕΞΥΠΗΡΕΤΕΙ ΔΙΑΦΟΡΕΣ ΣΥΣΚΕΥΕΣ,</a:t>
            </a:r>
            <a:endParaRPr b="0" lang="el-GR" sz="2700" spc="-1" strike="noStrike">
              <a:solidFill>
                <a:srgbClr val="000000"/>
              </a:solidFill>
              <a:uFill>
                <a:solidFill>
                  <a:srgbClr val="ffffff"/>
                </a:solidFill>
              </a:uFill>
              <a:latin typeface="Arial"/>
            </a:endParaRPr>
          </a:p>
          <a:p>
            <a:pPr>
              <a:lnSpc>
                <a:spcPct val="100000"/>
              </a:lnSpc>
            </a:pPr>
            <a:r>
              <a:rPr b="1" lang="el-GR" sz="2700" spc="-1" strike="noStrike">
                <a:solidFill>
                  <a:srgbClr val="ffffff"/>
                </a:solidFill>
                <a:uFill>
                  <a:solidFill>
                    <a:srgbClr val="ffffff"/>
                  </a:solidFill>
                </a:uFill>
                <a:latin typeface="Arial"/>
              </a:rPr>
              <a:t>     </a:t>
            </a:r>
            <a:r>
              <a:rPr b="1" lang="el-GR" sz="2700" spc="-1" strike="noStrike">
                <a:solidFill>
                  <a:srgbClr val="ffffff"/>
                </a:solidFill>
                <a:uFill>
                  <a:solidFill>
                    <a:srgbClr val="ffffff"/>
                  </a:solidFill>
                </a:uFill>
                <a:latin typeface="Arial"/>
              </a:rPr>
              <a:t>ΟΠΩΣ Π.Χ. ΤΑ ΘΕΡΜΑΝΤΙΚΑ ΣΩΜΑΤΑ. </a:t>
            </a:r>
            <a:endParaRPr b="0" lang="el-GR" sz="2700" spc="-1" strike="noStrike">
              <a:solidFill>
                <a:srgbClr val="000000"/>
              </a:solidFill>
              <a:uFill>
                <a:solidFill>
                  <a:srgbClr val="ffffff"/>
                </a:solidFill>
              </a:uFill>
              <a:latin typeface="Arial"/>
            </a:endParaRPr>
          </a:p>
          <a:p>
            <a:pPr>
              <a:lnSpc>
                <a:spcPct val="100000"/>
              </a:lnSpc>
            </a:pPr>
            <a:endParaRPr b="0" lang="el-GR" sz="2700" spc="-1" strike="noStrike">
              <a:solidFill>
                <a:srgbClr val="000000"/>
              </a:solidFill>
              <a:uFill>
                <a:solidFill>
                  <a:srgbClr val="ffffff"/>
                </a:solidFill>
              </a:uFill>
              <a:latin typeface="Arial"/>
            </a:endParaRPr>
          </a:p>
          <a:p>
            <a:pPr>
              <a:lnSpc>
                <a:spcPct val="100000"/>
              </a:lnSpc>
            </a:pPr>
            <a:r>
              <a:rPr b="1" lang="el-GR" sz="2700" spc="-1" strike="noStrike">
                <a:solidFill>
                  <a:srgbClr val="ff0000"/>
                </a:solidFill>
                <a:uFill>
                  <a:solidFill>
                    <a:srgbClr val="ffffff"/>
                  </a:solidFill>
                </a:uFill>
                <a:latin typeface="Arial"/>
              </a:rPr>
              <a:t>γ) </a:t>
            </a:r>
            <a:r>
              <a:rPr b="1" lang="el-GR" sz="2700" spc="-1" strike="noStrike">
                <a:solidFill>
                  <a:srgbClr val="ffffff"/>
                </a:solidFill>
                <a:uFill>
                  <a:solidFill>
                    <a:srgbClr val="ffffff"/>
                  </a:solidFill>
                </a:uFill>
                <a:latin typeface="Arial"/>
              </a:rPr>
              <a:t>ΣΤΡΟΒΙΛΟΥΣ </a:t>
            </a:r>
            <a:r>
              <a:rPr b="1" lang="el-GR" sz="2700" spc="-1" strike="noStrike">
                <a:solidFill>
                  <a:srgbClr val="ff0000"/>
                </a:solidFill>
                <a:uFill>
                  <a:solidFill>
                    <a:srgbClr val="ffffff"/>
                  </a:solidFill>
                </a:uFill>
                <a:latin typeface="Arial"/>
              </a:rPr>
              <a:t>ΚΕΝΟΥ</a:t>
            </a:r>
            <a:r>
              <a:rPr b="1" lang="el-GR" sz="2700" spc="-1" strike="noStrike">
                <a:solidFill>
                  <a:srgbClr val="ffffff"/>
                </a:solidFill>
                <a:uFill>
                  <a:solidFill>
                    <a:srgbClr val="ffffff"/>
                  </a:solidFill>
                </a:uFill>
                <a:latin typeface="Arial"/>
              </a:rPr>
              <a:t>, ΠΟΥ ΕΞΑΓΟΥΝ</a:t>
            </a:r>
            <a:endParaRPr b="0" lang="el-GR" sz="2700" spc="-1" strike="noStrike">
              <a:solidFill>
                <a:srgbClr val="000000"/>
              </a:solidFill>
              <a:uFill>
                <a:solidFill>
                  <a:srgbClr val="ffffff"/>
                </a:solidFill>
              </a:uFill>
              <a:latin typeface="Arial"/>
            </a:endParaRPr>
          </a:p>
          <a:p>
            <a:pPr>
              <a:lnSpc>
                <a:spcPct val="100000"/>
              </a:lnSpc>
            </a:pPr>
            <a:r>
              <a:rPr b="1" lang="el-GR" sz="2700" spc="-1" strike="noStrike">
                <a:solidFill>
                  <a:srgbClr val="ffffff"/>
                </a:solidFill>
                <a:uFill>
                  <a:solidFill>
                    <a:srgbClr val="ffffff"/>
                  </a:solidFill>
                </a:uFill>
                <a:latin typeface="Arial"/>
              </a:rPr>
              <a:t>     </a:t>
            </a:r>
            <a:r>
              <a:rPr b="1" lang="el-GR" sz="2700" spc="-1" strike="noStrike">
                <a:solidFill>
                  <a:srgbClr val="ffffff"/>
                </a:solidFill>
                <a:uFill>
                  <a:solidFill>
                    <a:srgbClr val="ffffff"/>
                  </a:solidFill>
                </a:uFill>
                <a:latin typeface="Arial"/>
              </a:rPr>
              <a:t>ΠΡΟΣ ΤΟ ΣΥΜΠΥΚΝΩΤΗ Η ΨΥΓΕΙΟ.</a:t>
            </a:r>
            <a:endParaRPr b="0" lang="el-GR" sz="2700" spc="-1" strike="noStrike">
              <a:solidFill>
                <a:srgbClr val="000000"/>
              </a:solidFill>
              <a:uFill>
                <a:solidFill>
                  <a:srgbClr val="ffffff"/>
                </a:solidFill>
              </a:uFill>
              <a:latin typeface="Arial"/>
            </a:endParaRPr>
          </a:p>
          <a:p>
            <a:pPr marL="457200" indent="-456840">
              <a:lnSpc>
                <a:spcPct val="100000"/>
              </a:lnSpc>
              <a:spcBef>
                <a:spcPts val="360"/>
              </a:spcBef>
            </a:pPr>
            <a:endParaRPr b="0" lang="el-GR" sz="2700" spc="-1" strike="noStrike">
              <a:solidFill>
                <a:srgbClr val="000000"/>
              </a:solidFill>
              <a:uFill>
                <a:solidFill>
                  <a:srgbClr val="ffffff"/>
                </a:solidFill>
              </a:uFill>
              <a:latin typeface="Arial"/>
            </a:endParaRPr>
          </a:p>
          <a:p>
            <a:pPr algn="ctr">
              <a:lnSpc>
                <a:spcPct val="100000"/>
              </a:lnSpc>
              <a:spcBef>
                <a:spcPts val="360"/>
              </a:spcBef>
            </a:pPr>
            <a:br/>
            <a:endParaRPr b="0" lang="el-GR" sz="2700" spc="-1" strike="noStrike">
              <a:solidFill>
                <a:srgbClr val="000000"/>
              </a:solidFill>
              <a:uFill>
                <a:solidFill>
                  <a:srgbClr val="ffffff"/>
                </a:solidFill>
              </a:uFill>
              <a:latin typeface="Arial"/>
            </a:endParaRPr>
          </a:p>
        </p:txBody>
      </p:sp>
    </p:spTree>
  </p:cSld>
</p:sld>
</file>

<file path=ppt/slides/slide8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4"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700" spc="-1" strike="noStrike" u="sng" cap="all">
                <a:solidFill>
                  <a:srgbClr val="000000"/>
                </a:solidFill>
                <a:uFill>
                  <a:solidFill>
                    <a:srgbClr val="ffffff"/>
                  </a:solidFill>
                </a:uFill>
                <a:latin typeface="Arial"/>
              </a:rPr>
              <a:t>ΚΑΤΑΤΑΞΗ ΤΩΝ ΑΤΜΟΣΤΡΟΒΙΛΩΝ</a:t>
            </a:r>
            <a:br/>
            <a:endParaRPr b="0" lang="el-GR" sz="2700" spc="-1" strike="noStrike">
              <a:solidFill>
                <a:srgbClr val="ffffff"/>
              </a:solidFill>
              <a:uFill>
                <a:solidFill>
                  <a:srgbClr val="ffffff"/>
                </a:solidFill>
              </a:uFill>
              <a:latin typeface="Book Antiqua"/>
            </a:endParaRPr>
          </a:p>
        </p:txBody>
      </p:sp>
      <p:sp>
        <p:nvSpPr>
          <p:cNvPr id="465" name="TextShape 2"/>
          <p:cNvSpPr txBox="1"/>
          <p:nvPr/>
        </p:nvSpPr>
        <p:spPr>
          <a:xfrm>
            <a:off x="179640" y="1071720"/>
            <a:ext cx="8784720" cy="5571720"/>
          </a:xfrm>
          <a:prstGeom prst="rect">
            <a:avLst/>
          </a:prstGeom>
          <a:noFill/>
          <a:ln>
            <a:noFill/>
          </a:ln>
        </p:spPr>
        <p:txBody>
          <a:bodyPr lIns="90000" rIns="90000" tIns="45000" bIns="45000"/>
          <a:p>
            <a:pPr marL="457200" indent="-456840" algn="ctr">
              <a:lnSpc>
                <a:spcPct val="100000"/>
              </a:lnSpc>
              <a:spcBef>
                <a:spcPts val="439"/>
              </a:spcBef>
              <a:buClr>
                <a:srgbClr val="ff0000"/>
              </a:buClr>
              <a:buSzPct val="65000"/>
              <a:buFont typeface="Lucida Sans"/>
              <a:buAutoNum type="arabicPeriod" startAt="6"/>
            </a:pPr>
            <a:r>
              <a:rPr b="1" lang="el-GR" sz="2200" spc="-1" strike="noStrike" u="sng">
                <a:solidFill>
                  <a:srgbClr val="ffffff"/>
                </a:solidFill>
                <a:uFill>
                  <a:solidFill>
                    <a:srgbClr val="ffffff"/>
                  </a:solidFill>
                </a:uFill>
                <a:latin typeface="Arial"/>
              </a:rPr>
              <a:t>ΑΝΑΛΟΓΑ ΜΕ ΤΟΝ ΠΡΟΟΡΙΣΜΟ ΤΟΥΣ ΣΤΑ ΠΛΟΙΑ</a:t>
            </a:r>
            <a:endParaRPr b="0" lang="el-GR" sz="2200" spc="-1" strike="noStrike">
              <a:solidFill>
                <a:srgbClr val="000000"/>
              </a:solidFill>
              <a:uFill>
                <a:solidFill>
                  <a:srgbClr val="ffffff"/>
                </a:solidFill>
              </a:uFill>
              <a:latin typeface="Arial"/>
            </a:endParaRPr>
          </a:p>
          <a:p>
            <a:pPr marL="457200" indent="-456840">
              <a:lnSpc>
                <a:spcPct val="100000"/>
              </a:lnSpc>
              <a:spcBef>
                <a:spcPts val="561"/>
              </a:spcBef>
            </a:pPr>
            <a:r>
              <a:rPr b="1" lang="el-GR" sz="2800" spc="-1" strike="noStrike">
                <a:solidFill>
                  <a:srgbClr val="ffffff"/>
                </a:solidFill>
                <a:uFill>
                  <a:solidFill>
                    <a:srgbClr val="ffffff"/>
                  </a:solidFill>
                </a:uFill>
                <a:latin typeface="Arial"/>
              </a:rPr>
              <a:t>ΔΙΑΚΡΙΝΟΝΤΑΙ ΣΕ:</a:t>
            </a:r>
            <a:endParaRPr b="0" lang="el-GR" sz="2800" spc="-1" strike="noStrike">
              <a:solidFill>
                <a:srgbClr val="000000"/>
              </a:solidFill>
              <a:uFill>
                <a:solidFill>
                  <a:srgbClr val="ffffff"/>
                </a:solidFill>
              </a:uFill>
              <a:latin typeface="Arial"/>
            </a:endParaRPr>
          </a:p>
          <a:p>
            <a:pPr marL="457200" indent="-456840">
              <a:lnSpc>
                <a:spcPct val="100000"/>
              </a:lnSpc>
              <a:spcBef>
                <a:spcPts val="561"/>
              </a:spcBef>
            </a:pPr>
            <a:endParaRPr b="0" lang="el-GR" sz="2800" spc="-1" strike="noStrike">
              <a:solidFill>
                <a:srgbClr val="000000"/>
              </a:solidFill>
              <a:uFill>
                <a:solidFill>
                  <a:srgbClr val="ffffff"/>
                </a:solidFill>
              </a:uFill>
              <a:latin typeface="Arial"/>
            </a:endParaRPr>
          </a:p>
          <a:p>
            <a:pPr>
              <a:lnSpc>
                <a:spcPct val="100000"/>
              </a:lnSpc>
            </a:pPr>
            <a:r>
              <a:rPr b="1" lang="el-GR" sz="2800" spc="-1" strike="noStrike">
                <a:solidFill>
                  <a:srgbClr val="ff0000"/>
                </a:solidFill>
                <a:uFill>
                  <a:solidFill>
                    <a:srgbClr val="ffffff"/>
                  </a:solidFill>
                </a:uFill>
                <a:latin typeface="Arial"/>
              </a:rPr>
              <a:t>α) ΚΥΡΙΟΥΣ </a:t>
            </a:r>
            <a:r>
              <a:rPr b="1" lang="el-GR" sz="2800" spc="-1" strike="noStrike">
                <a:solidFill>
                  <a:srgbClr val="ffffff"/>
                </a:solidFill>
                <a:uFill>
                  <a:solidFill>
                    <a:srgbClr val="ffffff"/>
                  </a:solidFill>
                </a:uFill>
                <a:latin typeface="Arial"/>
              </a:rPr>
              <a:t>ή </a:t>
            </a:r>
            <a:r>
              <a:rPr b="1" lang="el-GR" sz="2800" spc="-1" strike="noStrike">
                <a:solidFill>
                  <a:srgbClr val="ff0000"/>
                </a:solidFill>
                <a:uFill>
                  <a:solidFill>
                    <a:srgbClr val="ffffff"/>
                  </a:solidFill>
                </a:uFill>
                <a:latin typeface="Arial"/>
              </a:rPr>
              <a:t>ΠΡΟΩΣΤΗΡΙΟΥΣ</a:t>
            </a:r>
            <a:r>
              <a:rPr b="1" lang="el-GR" sz="2800" spc="-1" strike="noStrike">
                <a:solidFill>
                  <a:srgbClr val="ffffff"/>
                </a:solidFill>
                <a:uFill>
                  <a:solidFill>
                    <a:srgbClr val="ffffff"/>
                  </a:solidFill>
                </a:uFill>
                <a:latin typeface="Arial"/>
              </a:rPr>
              <a:t>, ΠΟΥ</a:t>
            </a:r>
            <a:endParaRPr b="0" lang="el-GR" sz="2800" spc="-1" strike="noStrike">
              <a:solidFill>
                <a:srgbClr val="000000"/>
              </a:solidFill>
              <a:uFill>
                <a:solidFill>
                  <a:srgbClr val="ffffff"/>
                </a:solidFill>
              </a:uFill>
              <a:latin typeface="Arial"/>
            </a:endParaRPr>
          </a:p>
          <a:p>
            <a:pPr>
              <a:lnSpc>
                <a:spcPct val="100000"/>
              </a:lnSpc>
            </a:pPr>
            <a:r>
              <a:rPr b="1" lang="el-GR" sz="2800" spc="-1" strike="noStrike">
                <a:solidFill>
                  <a:srgbClr val="ffffff"/>
                </a:solidFill>
                <a:uFill>
                  <a:solidFill>
                    <a:srgbClr val="ffffff"/>
                  </a:solidFill>
                </a:uFill>
                <a:latin typeface="Arial"/>
              </a:rPr>
              <a:t>    </a:t>
            </a:r>
            <a:r>
              <a:rPr b="1" lang="el-GR" sz="2800" spc="-1" strike="noStrike">
                <a:solidFill>
                  <a:srgbClr val="ffffff"/>
                </a:solidFill>
                <a:uFill>
                  <a:solidFill>
                    <a:srgbClr val="ffffff"/>
                  </a:solidFill>
                </a:uFill>
                <a:latin typeface="Arial"/>
              </a:rPr>
              <a:t>ΧΡΗΣΙΜΟΠΟΙΟΥΝΤΑΙ ΓΙΑ ΤΗΝ ΠΡΟΩΣΗ ΤΟΥ</a:t>
            </a:r>
            <a:endParaRPr b="0" lang="el-GR" sz="2800" spc="-1" strike="noStrike">
              <a:solidFill>
                <a:srgbClr val="000000"/>
              </a:solidFill>
              <a:uFill>
                <a:solidFill>
                  <a:srgbClr val="ffffff"/>
                </a:solidFill>
              </a:uFill>
              <a:latin typeface="Arial"/>
            </a:endParaRPr>
          </a:p>
          <a:p>
            <a:pPr>
              <a:lnSpc>
                <a:spcPct val="100000"/>
              </a:lnSpc>
            </a:pPr>
            <a:r>
              <a:rPr b="1" lang="el-GR" sz="2800" spc="-1" strike="noStrike">
                <a:solidFill>
                  <a:srgbClr val="ffffff"/>
                </a:solidFill>
                <a:uFill>
                  <a:solidFill>
                    <a:srgbClr val="ffffff"/>
                  </a:solidFill>
                </a:uFill>
                <a:latin typeface="Arial"/>
              </a:rPr>
              <a:t>    </a:t>
            </a:r>
            <a:r>
              <a:rPr b="1" lang="el-GR" sz="2800" spc="-1" strike="noStrike">
                <a:solidFill>
                  <a:srgbClr val="ffffff"/>
                </a:solidFill>
                <a:uFill>
                  <a:solidFill>
                    <a:srgbClr val="ffffff"/>
                  </a:solidFill>
                </a:uFill>
                <a:latin typeface="Arial"/>
              </a:rPr>
              <a:t>ΠΛΟΙΟΥ.</a:t>
            </a:r>
            <a:endParaRPr b="0" lang="el-GR" sz="2800" spc="-1" strike="noStrike">
              <a:solidFill>
                <a:srgbClr val="000000"/>
              </a:solidFill>
              <a:uFill>
                <a:solidFill>
                  <a:srgbClr val="ffffff"/>
                </a:solidFill>
              </a:uFill>
              <a:latin typeface="Arial"/>
            </a:endParaRPr>
          </a:p>
          <a:p>
            <a:pPr>
              <a:lnSpc>
                <a:spcPct val="100000"/>
              </a:lnSpc>
            </a:pPr>
            <a:endParaRPr b="0" lang="el-GR" sz="2800" spc="-1" strike="noStrike">
              <a:solidFill>
                <a:srgbClr val="000000"/>
              </a:solidFill>
              <a:uFill>
                <a:solidFill>
                  <a:srgbClr val="ffffff"/>
                </a:solidFill>
              </a:uFill>
              <a:latin typeface="Arial"/>
            </a:endParaRPr>
          </a:p>
          <a:p>
            <a:pPr>
              <a:lnSpc>
                <a:spcPct val="100000"/>
              </a:lnSpc>
            </a:pPr>
            <a:r>
              <a:rPr b="1" lang="el-GR" sz="2800" spc="-1" strike="noStrike">
                <a:solidFill>
                  <a:srgbClr val="ff0000"/>
                </a:solidFill>
                <a:uFill>
                  <a:solidFill>
                    <a:srgbClr val="ffffff"/>
                  </a:solidFill>
                </a:uFill>
                <a:latin typeface="Arial"/>
              </a:rPr>
              <a:t>β) ΒΟΗΘΗΤΙΚΟΥΣ</a:t>
            </a:r>
            <a:r>
              <a:rPr b="1" lang="el-GR" sz="2800" spc="-1" strike="noStrike">
                <a:solidFill>
                  <a:srgbClr val="ffffff"/>
                </a:solidFill>
                <a:uFill>
                  <a:solidFill>
                    <a:srgbClr val="ffffff"/>
                  </a:solidFill>
                </a:uFill>
                <a:latin typeface="Arial"/>
              </a:rPr>
              <a:t>, ΠΟΥ ΚΙΝΟΥΝ ΤΑ ΔΙΑΦΟΡΑ</a:t>
            </a:r>
            <a:endParaRPr b="0" lang="el-GR" sz="2800" spc="-1" strike="noStrike">
              <a:solidFill>
                <a:srgbClr val="000000"/>
              </a:solidFill>
              <a:uFill>
                <a:solidFill>
                  <a:srgbClr val="ffffff"/>
                </a:solidFill>
              </a:uFill>
              <a:latin typeface="Arial"/>
            </a:endParaRPr>
          </a:p>
          <a:p>
            <a:pPr>
              <a:lnSpc>
                <a:spcPct val="100000"/>
              </a:lnSpc>
            </a:pPr>
            <a:r>
              <a:rPr b="1" lang="el-GR" sz="2800" spc="-1" strike="noStrike">
                <a:solidFill>
                  <a:srgbClr val="ffffff"/>
                </a:solidFill>
                <a:uFill>
                  <a:solidFill>
                    <a:srgbClr val="ffffff"/>
                  </a:solidFill>
                </a:uFill>
                <a:latin typeface="Arial"/>
              </a:rPr>
              <a:t>    </a:t>
            </a:r>
            <a:r>
              <a:rPr b="1" lang="el-GR" sz="2800" spc="-1" strike="noStrike">
                <a:solidFill>
                  <a:srgbClr val="ffffff"/>
                </a:solidFill>
                <a:uFill>
                  <a:solidFill>
                    <a:srgbClr val="ffffff"/>
                  </a:solidFill>
                </a:uFill>
                <a:latin typeface="Arial"/>
              </a:rPr>
              <a:t>ΜΗΧΑΝΗΜΑΤΑ ΤΟΥ ΠΛΟΙΟΥ, ΑΝΤΛΙΕΣ,</a:t>
            </a:r>
            <a:endParaRPr b="0" lang="el-GR" sz="2800" spc="-1" strike="noStrike">
              <a:solidFill>
                <a:srgbClr val="000000"/>
              </a:solidFill>
              <a:uFill>
                <a:solidFill>
                  <a:srgbClr val="ffffff"/>
                </a:solidFill>
              </a:uFill>
              <a:latin typeface="Arial"/>
            </a:endParaRPr>
          </a:p>
          <a:p>
            <a:pPr>
              <a:lnSpc>
                <a:spcPct val="100000"/>
              </a:lnSpc>
            </a:pPr>
            <a:r>
              <a:rPr b="1" lang="el-GR" sz="2800" spc="-1" strike="noStrike">
                <a:solidFill>
                  <a:srgbClr val="ffffff"/>
                </a:solidFill>
                <a:uFill>
                  <a:solidFill>
                    <a:srgbClr val="ffffff"/>
                  </a:solidFill>
                </a:uFill>
                <a:latin typeface="Arial"/>
              </a:rPr>
              <a:t>    </a:t>
            </a:r>
            <a:r>
              <a:rPr b="1" lang="el-GR" sz="2800" spc="-1" strike="noStrike">
                <a:solidFill>
                  <a:srgbClr val="ffffff"/>
                </a:solidFill>
                <a:uFill>
                  <a:solidFill>
                    <a:srgbClr val="ffffff"/>
                  </a:solidFill>
                </a:uFill>
                <a:latin typeface="Arial"/>
              </a:rPr>
              <a:t>ΑΕΡΟΣΥΜΠΙΕΣΤΕΣ, ΗΛΕΚΤΡΟΓΕΝΝΗΤΡΙΕΣ,</a:t>
            </a:r>
            <a:endParaRPr b="0" lang="el-GR" sz="2800" spc="-1" strike="noStrike">
              <a:solidFill>
                <a:srgbClr val="000000"/>
              </a:solidFill>
              <a:uFill>
                <a:solidFill>
                  <a:srgbClr val="ffffff"/>
                </a:solidFill>
              </a:uFill>
              <a:latin typeface="Arial"/>
            </a:endParaRPr>
          </a:p>
          <a:p>
            <a:pPr>
              <a:lnSpc>
                <a:spcPct val="100000"/>
              </a:lnSpc>
            </a:pPr>
            <a:r>
              <a:rPr b="1" lang="el-GR" sz="2800" spc="-1" strike="noStrike">
                <a:solidFill>
                  <a:srgbClr val="ffffff"/>
                </a:solidFill>
                <a:uFill>
                  <a:solidFill>
                    <a:srgbClr val="ffffff"/>
                  </a:solidFill>
                </a:uFill>
                <a:latin typeface="Arial"/>
              </a:rPr>
              <a:t>    </a:t>
            </a:r>
            <a:r>
              <a:rPr b="1" lang="el-GR" sz="2800" spc="-1" strike="noStrike">
                <a:solidFill>
                  <a:srgbClr val="ffffff"/>
                </a:solidFill>
                <a:uFill>
                  <a:solidFill>
                    <a:srgbClr val="ffffff"/>
                  </a:solidFill>
                </a:uFill>
                <a:latin typeface="Arial"/>
              </a:rPr>
              <a:t>ΑΝΕΜΙΣΤΗΡΕΣ ΚΛΠ.</a:t>
            </a:r>
            <a:br/>
            <a:endParaRPr b="0" lang="el-GR" sz="2800" spc="-1" strike="noStrike">
              <a:solidFill>
                <a:srgbClr val="000000"/>
              </a:solidFill>
              <a:uFill>
                <a:solidFill>
                  <a:srgbClr val="ffffff"/>
                </a:solidFill>
              </a:uFill>
              <a:latin typeface="Arial"/>
            </a:endParaRPr>
          </a:p>
        </p:txBody>
      </p:sp>
    </p:spTree>
  </p:cSld>
</p:sld>
</file>

<file path=ppt/slides/slide8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6"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ffff00"/>
                </a:solidFill>
                <a:uFill>
                  <a:solidFill>
                    <a:srgbClr val="ffffff"/>
                  </a:solidFill>
                </a:uFill>
                <a:latin typeface="Arial"/>
              </a:rPr>
              <a:t>ΑΤΜΟΣΤΡΟΒΙΛΟΙ ΔΡΑΣΕΩΣ </a:t>
            </a:r>
            <a:br/>
            <a:r>
              <a:rPr b="1" lang="el-GR" sz="2200" spc="-1" strike="noStrike" u="sng" cap="all">
                <a:solidFill>
                  <a:srgbClr val="ffff00"/>
                </a:solidFill>
                <a:uFill>
                  <a:solidFill>
                    <a:srgbClr val="ffffff"/>
                  </a:solidFill>
                </a:uFill>
                <a:latin typeface="Arial"/>
              </a:rPr>
              <a:t>ΔΙΑΓΡΑΜΜΑ ΠΙΕΣΕΩΝ — ΤΑΧΥΤΗΤΩΝ</a:t>
            </a:r>
            <a:br/>
            <a:endParaRPr b="0" lang="el-GR" sz="2200" spc="-1" strike="noStrike">
              <a:solidFill>
                <a:srgbClr val="ffffff"/>
              </a:solidFill>
              <a:uFill>
                <a:solidFill>
                  <a:srgbClr val="ffffff"/>
                </a:solidFill>
              </a:uFill>
              <a:latin typeface="Book Antiqua"/>
            </a:endParaRPr>
          </a:p>
        </p:txBody>
      </p:sp>
      <p:sp>
        <p:nvSpPr>
          <p:cNvPr id="467" name="TextShape 2"/>
          <p:cNvSpPr txBox="1"/>
          <p:nvPr/>
        </p:nvSpPr>
        <p:spPr>
          <a:xfrm>
            <a:off x="142920" y="1714320"/>
            <a:ext cx="8784720" cy="3142800"/>
          </a:xfrm>
          <a:prstGeom prst="rect">
            <a:avLst/>
          </a:prstGeom>
          <a:noFill/>
          <a:ln>
            <a:noFill/>
          </a:ln>
        </p:spPr>
        <p:txBody>
          <a:bodyPr lIns="90000" rIns="90000" tIns="45000" bIns="45000"/>
          <a:p>
            <a:pPr>
              <a:lnSpc>
                <a:spcPct val="100000"/>
              </a:lnSpc>
              <a:spcBef>
                <a:spcPts val="400"/>
              </a:spcBef>
            </a:pPr>
            <a:r>
              <a:rPr b="1" lang="el-GR" sz="2000" spc="-1" strike="noStrike">
                <a:solidFill>
                  <a:srgbClr val="ffffff"/>
                </a:solidFill>
                <a:uFill>
                  <a:solidFill>
                    <a:srgbClr val="ffffff"/>
                  </a:solidFill>
                </a:uFill>
                <a:latin typeface="Arial"/>
              </a:rPr>
              <a:t>ΓΙΑ ΤΗΝ ΠΕΡΙΓΡΑΦΗ ΚΑΙ ΤΗ ΜΕΛΕΤΗ ΓΙΑ ΤΟΥΣ ΔΙΑΦΟΡΟΥΣ ΑΝΤΙΠΡΟΣΩΠΕΥΤΙΚΟΥΣ ΣΤΡΟΒΙΛΟΥΣ ΔΡΑΣΕΩΣ ΧΡΗΣΙΜΟΠΟΙΟΥΜΕ ΤΟ ΛΕΓΟΜΕΝΟ ΔΙΑΓΡΑΜΜΑ </a:t>
            </a:r>
            <a:r>
              <a:rPr b="1" lang="el-GR" sz="2000" spc="-1" strike="noStrike">
                <a:solidFill>
                  <a:srgbClr val="ff0000"/>
                </a:solidFill>
                <a:uFill>
                  <a:solidFill>
                    <a:srgbClr val="ffffff"/>
                  </a:solidFill>
                </a:uFill>
                <a:latin typeface="Arial"/>
              </a:rPr>
              <a:t>ΠΙΕΣΕΩΣ-ΤΑΧΥΤΗΤΑΣ</a:t>
            </a:r>
            <a:r>
              <a:rPr b="1" lang="el-GR" sz="2000" spc="-1" strike="noStrike">
                <a:solidFill>
                  <a:srgbClr val="ffffff"/>
                </a:solidFill>
                <a:uFill>
                  <a:solidFill>
                    <a:srgbClr val="ffffff"/>
                  </a:solidFill>
                </a:uFill>
                <a:latin typeface="Arial"/>
              </a:rPr>
              <a:t>. </a:t>
            </a:r>
            <a:endParaRPr b="0" lang="el-GR" sz="20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ffff"/>
                </a:solidFill>
                <a:uFill>
                  <a:solidFill>
                    <a:srgbClr val="ffffff"/>
                  </a:solidFill>
                </a:uFill>
                <a:latin typeface="Arial"/>
              </a:rPr>
              <a:t>ΑΥΤΟ ΕΙΝΑΙ ΚΑΤΙ ΑΝΑΛΟΓΟ ΠΡΟΣ ΤΟ ΔΥΝΑΜΟΔΕΙΚΤΙΚΟ ΔΙΑΓΡΑΜΜΟ ΤΗΣ ΠΑΛΙΝΔΡΟΜΙΚΗΣ ΑΤΜΟΜΗΧΑΝΗΣ, ΕΧΕΙ ΟΜΩΣ ΘΕΩΡΗΤΙΚΗ ΜΟΝΟ ΑΞΙΑ, ΓΙΑΤΙ ΔΕΝ ΥΠΑΡΧΕΙ ΟΡΓΑΝΟ ΑΝΑΛΟΓΟ ΠΡΟΣ ΤΟ ΔΥΝΑΜΟΔΕΙΚΤΗ ΤΗΣ ΠΑΛΙΝΔΡΟΜΙΚΗΣ ΜΗΧΑΝΗΣ, ΠΟΥ ΝΑ ΜΑΣ ΔΙΝΕΙ ΤΟ ΔΙΑΓΡΑΜΜΑ ΠΙΕΣΕΩΣ-ΤΑΧΥΤΗΤΑΣ ΚΑΤΑ ΤΗ ΛΕΙΤΟΥΡΓΙΑ ΤΟΥ ΣΤΡΟΒΙΛΟΥ.</a:t>
            </a:r>
            <a:endParaRPr b="0" lang="el-GR" sz="2000" spc="-1" strike="noStrike">
              <a:solidFill>
                <a:srgbClr val="000000"/>
              </a:solidFill>
              <a:uFill>
                <a:solidFill>
                  <a:srgbClr val="ffffff"/>
                </a:solidFill>
              </a:uFill>
              <a:latin typeface="Arial"/>
            </a:endParaRPr>
          </a:p>
          <a:p>
            <a:pPr>
              <a:lnSpc>
                <a:spcPct val="100000"/>
              </a:lnSpc>
              <a:spcBef>
                <a:spcPts val="360"/>
              </a:spcBef>
            </a:pPr>
            <a:br/>
            <a:endParaRPr b="0" lang="el-GR" sz="2000" spc="-1" strike="noStrike">
              <a:solidFill>
                <a:srgbClr val="000000"/>
              </a:solidFill>
              <a:uFill>
                <a:solidFill>
                  <a:srgbClr val="ffffff"/>
                </a:solidFill>
              </a:uFill>
              <a:latin typeface="Arial"/>
            </a:endParaRPr>
          </a:p>
        </p:txBody>
      </p:sp>
    </p:spTree>
  </p:cSld>
</p:sld>
</file>

<file path=ppt/slides/slide8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8"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ΑΤΜΟΣΤΡΟΒΙΛΟΙ ΔΡΑΣΕΩΣ </a:t>
            </a:r>
            <a:br/>
            <a:r>
              <a:rPr b="1" lang="el-GR" sz="2200" spc="-1" strike="noStrike" u="sng" cap="all">
                <a:solidFill>
                  <a:srgbClr val="000000"/>
                </a:solidFill>
                <a:uFill>
                  <a:solidFill>
                    <a:srgbClr val="ffffff"/>
                  </a:solidFill>
                </a:uFill>
                <a:latin typeface="Arial"/>
              </a:rPr>
              <a:t>ΔΙΑΓΡΑΜΜΑ ΠΙΕΣΕΩΝ — ΤΑΧΥΤΗΤΩΝ</a:t>
            </a:r>
            <a:br/>
            <a:endParaRPr b="0" lang="el-GR" sz="2200" spc="-1" strike="noStrike">
              <a:solidFill>
                <a:srgbClr val="ffffff"/>
              </a:solidFill>
              <a:uFill>
                <a:solidFill>
                  <a:srgbClr val="ffffff"/>
                </a:solidFill>
              </a:uFill>
              <a:latin typeface="Book Antiqua"/>
            </a:endParaRPr>
          </a:p>
        </p:txBody>
      </p:sp>
      <p:sp>
        <p:nvSpPr>
          <p:cNvPr id="469" name="TextShape 2"/>
          <p:cNvSpPr txBox="1"/>
          <p:nvPr/>
        </p:nvSpPr>
        <p:spPr>
          <a:xfrm>
            <a:off x="179640" y="1071720"/>
            <a:ext cx="4392000" cy="5571720"/>
          </a:xfrm>
          <a:prstGeom prst="rect">
            <a:avLst/>
          </a:prstGeom>
          <a:noFill/>
          <a:ln>
            <a:noFill/>
          </a:ln>
        </p:spPr>
        <p:txBody>
          <a:bodyPr lIns="90000" rIns="90000" tIns="45000" bIns="45000"/>
          <a:p>
            <a:pPr>
              <a:lnSpc>
                <a:spcPct val="100000"/>
              </a:lnSpc>
              <a:spcBef>
                <a:spcPts val="400"/>
              </a:spcBef>
            </a:pPr>
            <a:r>
              <a:rPr b="1" lang="el-GR" sz="2000" spc="-1" strike="noStrike">
                <a:solidFill>
                  <a:srgbClr val="ffffff"/>
                </a:solidFill>
                <a:uFill>
                  <a:solidFill>
                    <a:srgbClr val="ffffff"/>
                  </a:solidFill>
                </a:uFill>
                <a:latin typeface="Arial"/>
              </a:rPr>
              <a:t>ΓΙΑ ΝΑ ΧΑΡΑΞΟΜΕ ΤΟ ΔΙΑΓΡΑΜΜΑ </a:t>
            </a:r>
            <a:r>
              <a:rPr b="1" lang="el-GR" sz="2000" spc="-1" strike="noStrike">
                <a:solidFill>
                  <a:srgbClr val="ff0000"/>
                </a:solidFill>
                <a:uFill>
                  <a:solidFill>
                    <a:srgbClr val="ffffff"/>
                  </a:solidFill>
                </a:uFill>
                <a:latin typeface="Arial"/>
              </a:rPr>
              <a:t>p-c </a:t>
            </a:r>
            <a:r>
              <a:rPr b="1" lang="el-GR" sz="2000" spc="-1" strike="noStrike">
                <a:solidFill>
                  <a:srgbClr val="ffffff"/>
                </a:solidFill>
                <a:uFill>
                  <a:solidFill>
                    <a:srgbClr val="ffffff"/>
                  </a:solidFill>
                </a:uFill>
                <a:latin typeface="Arial"/>
              </a:rPr>
              <a:t>ΧΡΗΣΙΜΟΠΟΙΟΥΜΕ ΤΗ ΜΕΘΟΔΟ ΤΟΥ ΣΧΗΜΑΤΟΣ ΠΟΥ ΕΙΚΟΝΙΖΕΙ ΑΠΛΟ ΣΤΡΟΒΙΛΟ ΔΡΑΣΕΩΣ ΣΕ ΗΜΙΤΟΜΗ </a:t>
            </a:r>
            <a:r>
              <a:rPr b="1" lang="el-GR" sz="2000" spc="-1" strike="noStrike">
                <a:solidFill>
                  <a:srgbClr val="ff0000"/>
                </a:solidFill>
                <a:uFill>
                  <a:solidFill>
                    <a:srgbClr val="ffffff"/>
                  </a:solidFill>
                </a:uFill>
                <a:latin typeface="Arial"/>
              </a:rPr>
              <a:t>(I) </a:t>
            </a:r>
            <a:r>
              <a:rPr b="1" lang="el-GR" sz="2000" spc="-1" strike="noStrike">
                <a:solidFill>
                  <a:srgbClr val="ffffff"/>
                </a:solidFill>
                <a:uFill>
                  <a:solidFill>
                    <a:srgbClr val="ffffff"/>
                  </a:solidFill>
                </a:uFill>
                <a:latin typeface="Arial"/>
              </a:rPr>
              <a:t>ΚΑΙ ΚΑΤΟΨΗ </a:t>
            </a:r>
            <a:r>
              <a:rPr b="1" lang="el-GR" sz="2000" spc="-1" strike="noStrike">
                <a:solidFill>
                  <a:srgbClr val="ff0000"/>
                </a:solidFill>
                <a:uFill>
                  <a:solidFill>
                    <a:srgbClr val="ffffff"/>
                  </a:solidFill>
                </a:uFill>
                <a:latin typeface="Arial"/>
              </a:rPr>
              <a:t>(ΙΙ)</a:t>
            </a:r>
            <a:r>
              <a:rPr b="1" lang="el-GR" sz="2000" spc="-1" strike="noStrike">
                <a:solidFill>
                  <a:srgbClr val="ffffff"/>
                </a:solidFill>
                <a:uFill>
                  <a:solidFill>
                    <a:srgbClr val="ffffff"/>
                  </a:solidFill>
                </a:uFill>
                <a:latin typeface="Arial"/>
              </a:rPr>
              <a:t>. ΚΑΤΩ ΑΠΟ ΑΥΤΕΣ ΧΑΡΑΖΟΜΕ ΤΗΝ ΚΑΜΠΥΛΗ ΜΕΤΑΒΟΛΩΝ ΤΗΣ ΠΙΕΣΕΩΣ </a:t>
            </a:r>
            <a:r>
              <a:rPr b="1" lang="el-GR" sz="2000" spc="-1" strike="noStrike">
                <a:solidFill>
                  <a:srgbClr val="ff0000"/>
                </a:solidFill>
                <a:uFill>
                  <a:solidFill>
                    <a:srgbClr val="ffffff"/>
                  </a:solidFill>
                </a:uFill>
                <a:latin typeface="Arial"/>
              </a:rPr>
              <a:t>(ΙΙΙ) </a:t>
            </a:r>
            <a:r>
              <a:rPr b="1" lang="el-GR" sz="2000" spc="-1" strike="noStrike">
                <a:solidFill>
                  <a:srgbClr val="ffffff"/>
                </a:solidFill>
                <a:uFill>
                  <a:solidFill>
                    <a:srgbClr val="ffffff"/>
                  </a:solidFill>
                </a:uFill>
                <a:latin typeface="Arial"/>
              </a:rPr>
              <a:t>ΚΑΙ ΤΗΝ ΚΑΜΠΥΛΗ ΤΗΣ ΜΕΤΑΒΟΛΗΣ ΤΗΣ ΤΑΧΥΤΗΤΑΣ</a:t>
            </a:r>
            <a:r>
              <a:rPr b="1" lang="el-GR" sz="2000" spc="-1" strike="noStrike">
                <a:solidFill>
                  <a:srgbClr val="ff0000"/>
                </a:solidFill>
                <a:uFill>
                  <a:solidFill>
                    <a:srgbClr val="ffffff"/>
                  </a:solidFill>
                </a:uFill>
                <a:latin typeface="Arial"/>
              </a:rPr>
              <a:t> (ΙV) </a:t>
            </a:r>
            <a:r>
              <a:rPr b="1" lang="el-GR" sz="2000" spc="-1" strike="noStrike">
                <a:solidFill>
                  <a:srgbClr val="ffffff"/>
                </a:solidFill>
                <a:uFill>
                  <a:solidFill>
                    <a:srgbClr val="ffffff"/>
                  </a:solidFill>
                </a:uFill>
                <a:latin typeface="Arial"/>
              </a:rPr>
              <a:t>ΚΑΤΑ ΜΗΚΟΣ ΤΗΣ ΦΛΕΒΑΣ ΤΟΥ ΑΤΜΟΥ, ΠΟΥ ΡΕΕΙ ΑΠΟ ΤΗΝ ΕΙΣΟΔΟ ΠΡΟΣ ΤΗΝ ΕΞΟΔΟ.</a:t>
            </a:r>
            <a:endParaRPr b="0" lang="el-GR" sz="20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ffff"/>
                </a:solidFill>
                <a:uFill>
                  <a:solidFill>
                    <a:srgbClr val="ffffff"/>
                  </a:solidFill>
                </a:uFill>
                <a:latin typeface="Arial"/>
              </a:rPr>
              <a:t>ΔΙΑΚΡΙΝΟΝΤΑΙ ΣΤΟ ΣΧΗΜΑ ΤΟ ΚΕΛΥΦΟΣ ΜΕ ΤΟ ΑΚΡΟΦΥΣΙΟ ΚΑΙ Ο ΤΡΟΧΟΣ ΜΕ ΤΑ ΠΤΕΡΥΓΙΑ. </a:t>
            </a:r>
            <a:br/>
            <a:endParaRPr b="0" lang="el-GR" sz="2000" spc="-1" strike="noStrike">
              <a:solidFill>
                <a:srgbClr val="000000"/>
              </a:solidFill>
              <a:uFill>
                <a:solidFill>
                  <a:srgbClr val="ffffff"/>
                </a:solidFill>
              </a:uFill>
              <a:latin typeface="Arial"/>
            </a:endParaRPr>
          </a:p>
        </p:txBody>
      </p:sp>
      <p:pic>
        <p:nvPicPr>
          <p:cNvPr id="470" name="Picture 3" descr=""/>
          <p:cNvPicPr/>
          <p:nvPr/>
        </p:nvPicPr>
        <p:blipFill>
          <a:blip r:embed="rId1"/>
          <a:stretch/>
        </p:blipFill>
        <p:spPr>
          <a:xfrm>
            <a:off x="4572000" y="1052640"/>
            <a:ext cx="3142800" cy="5544360"/>
          </a:xfrm>
          <a:prstGeom prst="rect">
            <a:avLst/>
          </a:prstGeom>
          <a:ln>
            <a:noFill/>
          </a:ln>
        </p:spPr>
      </p:pic>
      <p:sp>
        <p:nvSpPr>
          <p:cNvPr id="471" name="CustomShape 3"/>
          <p:cNvSpPr/>
          <p:nvPr/>
        </p:nvSpPr>
        <p:spPr>
          <a:xfrm>
            <a:off x="4992480" y="1484640"/>
            <a:ext cx="268200" cy="3646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800" spc="-1" strike="noStrike">
                <a:solidFill>
                  <a:srgbClr val="ff0000"/>
                </a:solidFill>
                <a:uFill>
                  <a:solidFill>
                    <a:srgbClr val="ffffff"/>
                  </a:solidFill>
                </a:uFill>
                <a:latin typeface="Book Antiqua"/>
              </a:rPr>
              <a:t>I</a:t>
            </a:r>
            <a:endParaRPr b="0" lang="el-GR" sz="1800" spc="-1" strike="noStrike">
              <a:solidFill>
                <a:srgbClr val="000000"/>
              </a:solidFill>
              <a:uFill>
                <a:solidFill>
                  <a:srgbClr val="ffffff"/>
                </a:solidFill>
              </a:uFill>
              <a:latin typeface="Arial"/>
            </a:endParaRPr>
          </a:p>
        </p:txBody>
      </p:sp>
      <p:sp>
        <p:nvSpPr>
          <p:cNvPr id="472" name="CustomShape 4"/>
          <p:cNvSpPr/>
          <p:nvPr/>
        </p:nvSpPr>
        <p:spPr>
          <a:xfrm>
            <a:off x="4978800" y="3213000"/>
            <a:ext cx="356400" cy="3646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800" spc="-1" strike="noStrike">
                <a:solidFill>
                  <a:srgbClr val="ff0000"/>
                </a:solidFill>
                <a:uFill>
                  <a:solidFill>
                    <a:srgbClr val="ffffff"/>
                  </a:solidFill>
                </a:uFill>
                <a:latin typeface="Book Antiqua"/>
              </a:rPr>
              <a:t>II</a:t>
            </a:r>
            <a:endParaRPr b="0" lang="el-GR" sz="1800" spc="-1" strike="noStrike">
              <a:solidFill>
                <a:srgbClr val="000000"/>
              </a:solidFill>
              <a:uFill>
                <a:solidFill>
                  <a:srgbClr val="ffffff"/>
                </a:solidFill>
              </a:uFill>
              <a:latin typeface="Arial"/>
            </a:endParaRPr>
          </a:p>
        </p:txBody>
      </p:sp>
      <p:sp>
        <p:nvSpPr>
          <p:cNvPr id="473" name="CustomShape 5"/>
          <p:cNvSpPr/>
          <p:nvPr/>
        </p:nvSpPr>
        <p:spPr>
          <a:xfrm>
            <a:off x="4821120" y="4437000"/>
            <a:ext cx="444960" cy="3646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800" spc="-1" strike="noStrike">
                <a:solidFill>
                  <a:srgbClr val="ff0000"/>
                </a:solidFill>
                <a:uFill>
                  <a:solidFill>
                    <a:srgbClr val="ffffff"/>
                  </a:solidFill>
                </a:uFill>
                <a:latin typeface="Book Antiqua"/>
              </a:rPr>
              <a:t>III</a:t>
            </a:r>
            <a:endParaRPr b="0" lang="el-GR" sz="1800" spc="-1" strike="noStrike">
              <a:solidFill>
                <a:srgbClr val="000000"/>
              </a:solidFill>
              <a:uFill>
                <a:solidFill>
                  <a:srgbClr val="ffffff"/>
                </a:solidFill>
              </a:uFill>
              <a:latin typeface="Arial"/>
            </a:endParaRPr>
          </a:p>
        </p:txBody>
      </p:sp>
      <p:sp>
        <p:nvSpPr>
          <p:cNvPr id="474" name="CustomShape 6"/>
          <p:cNvSpPr/>
          <p:nvPr/>
        </p:nvSpPr>
        <p:spPr>
          <a:xfrm>
            <a:off x="4827600" y="5661360"/>
            <a:ext cx="446400" cy="3646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800" spc="-1" strike="noStrike">
                <a:solidFill>
                  <a:srgbClr val="ff0000"/>
                </a:solidFill>
                <a:uFill>
                  <a:solidFill>
                    <a:srgbClr val="ffffff"/>
                  </a:solidFill>
                </a:uFill>
                <a:latin typeface="Book Antiqua"/>
              </a:rPr>
              <a:t>IV</a:t>
            </a:r>
            <a:endParaRPr b="0" lang="el-GR" sz="1800" spc="-1" strike="noStrike">
              <a:solidFill>
                <a:srgbClr val="000000"/>
              </a:solidFill>
              <a:uFill>
                <a:solidFill>
                  <a:srgbClr val="ffffff"/>
                </a:solidFill>
              </a:uFill>
              <a:latin typeface="Arial"/>
            </a:endParaRPr>
          </a:p>
        </p:txBody>
      </p:sp>
      <p:sp>
        <p:nvSpPr>
          <p:cNvPr id="475" name="CustomShape 7"/>
          <p:cNvSpPr/>
          <p:nvPr/>
        </p:nvSpPr>
        <p:spPr>
          <a:xfrm>
            <a:off x="6995160" y="2643120"/>
            <a:ext cx="938520" cy="3034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400" spc="-1" strike="noStrike">
                <a:solidFill>
                  <a:srgbClr val="ff0000"/>
                </a:solidFill>
                <a:uFill>
                  <a:solidFill>
                    <a:srgbClr val="ffffff"/>
                  </a:solidFill>
                </a:uFill>
                <a:latin typeface="Book Antiqua"/>
              </a:rPr>
              <a:t>ΤΡΟΧΟΣ</a:t>
            </a:r>
            <a:endParaRPr b="0" lang="el-GR" sz="1400" spc="-1" strike="noStrike">
              <a:solidFill>
                <a:srgbClr val="000000"/>
              </a:solidFill>
              <a:uFill>
                <a:solidFill>
                  <a:srgbClr val="ffffff"/>
                </a:solidFill>
              </a:uFill>
              <a:latin typeface="Arial"/>
            </a:endParaRPr>
          </a:p>
        </p:txBody>
      </p:sp>
      <p:sp>
        <p:nvSpPr>
          <p:cNvPr id="476" name="CustomShape 8"/>
          <p:cNvSpPr/>
          <p:nvPr/>
        </p:nvSpPr>
        <p:spPr>
          <a:xfrm>
            <a:off x="6962760" y="3286080"/>
            <a:ext cx="1112400" cy="3034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400" spc="-1" strike="noStrike">
                <a:solidFill>
                  <a:srgbClr val="ff0000"/>
                </a:solidFill>
                <a:uFill>
                  <a:solidFill>
                    <a:srgbClr val="ffffff"/>
                  </a:solidFill>
                </a:uFill>
                <a:latin typeface="Book Antiqua"/>
              </a:rPr>
              <a:t>ΠΤΕΡΥΓΙΑ</a:t>
            </a:r>
            <a:endParaRPr b="0" lang="el-GR" sz="1400" spc="-1" strike="noStrike">
              <a:solidFill>
                <a:srgbClr val="000000"/>
              </a:solidFill>
              <a:uFill>
                <a:solidFill>
                  <a:srgbClr val="ffffff"/>
                </a:solidFill>
              </a:uFill>
              <a:latin typeface="Arial"/>
            </a:endParaRPr>
          </a:p>
        </p:txBody>
      </p:sp>
      <p:sp>
        <p:nvSpPr>
          <p:cNvPr id="477" name="CustomShape 9"/>
          <p:cNvSpPr/>
          <p:nvPr/>
        </p:nvSpPr>
        <p:spPr>
          <a:xfrm>
            <a:off x="6814080" y="3786120"/>
            <a:ext cx="2322360" cy="45540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200" spc="-1" strike="noStrike">
                <a:solidFill>
                  <a:srgbClr val="00b050"/>
                </a:solidFill>
                <a:uFill>
                  <a:solidFill>
                    <a:srgbClr val="ffffff"/>
                  </a:solidFill>
                </a:uFill>
                <a:latin typeface="Book Antiqua"/>
              </a:rPr>
              <a:t>ΑΠΟΛΥΤΗ ΠΙΕΣΗ ΛΕΒΗΤΑ</a:t>
            </a:r>
            <a:endParaRPr b="0" lang="el-GR" sz="1200" spc="-1" strike="noStrike">
              <a:solidFill>
                <a:srgbClr val="000000"/>
              </a:solidFill>
              <a:uFill>
                <a:solidFill>
                  <a:srgbClr val="ffffff"/>
                </a:solidFill>
              </a:uFill>
              <a:latin typeface="Arial"/>
            </a:endParaRPr>
          </a:p>
          <a:p>
            <a:pPr>
              <a:lnSpc>
                <a:spcPct val="100000"/>
              </a:lnSpc>
            </a:pPr>
            <a:r>
              <a:rPr b="1" lang="el-GR" sz="1200" spc="-1" strike="noStrike">
                <a:solidFill>
                  <a:srgbClr val="00b050"/>
                </a:solidFill>
                <a:uFill>
                  <a:solidFill>
                    <a:srgbClr val="ffffff"/>
                  </a:solidFill>
                </a:uFill>
                <a:latin typeface="Book Antiqua"/>
              </a:rPr>
              <a:t>ΕΙΣΟΔΟΥ ΣΤΟ ΑΚΡΟΦΥΣΙΟ</a:t>
            </a:r>
            <a:endParaRPr b="0" lang="el-GR" sz="1200" spc="-1" strike="noStrike">
              <a:solidFill>
                <a:srgbClr val="000000"/>
              </a:solidFill>
              <a:uFill>
                <a:solidFill>
                  <a:srgbClr val="ffffff"/>
                </a:solidFill>
              </a:uFill>
              <a:latin typeface="Arial"/>
            </a:endParaRPr>
          </a:p>
        </p:txBody>
      </p:sp>
      <p:sp>
        <p:nvSpPr>
          <p:cNvPr id="478" name="CustomShape 10"/>
          <p:cNvSpPr/>
          <p:nvPr/>
        </p:nvSpPr>
        <p:spPr>
          <a:xfrm>
            <a:off x="6779160" y="4293000"/>
            <a:ext cx="2271960" cy="48600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200" spc="-1" strike="noStrike">
                <a:solidFill>
                  <a:srgbClr val="00b050"/>
                </a:solidFill>
                <a:uFill>
                  <a:solidFill>
                    <a:srgbClr val="ffffff"/>
                  </a:solidFill>
                </a:uFill>
                <a:latin typeface="Book Antiqua"/>
              </a:rPr>
              <a:t>ΑΠΟΛΥΤΗ ΠΙΕΣΗ ΕΞΟΔΟΥ</a:t>
            </a:r>
            <a:endParaRPr b="0" lang="el-GR" sz="1200" spc="-1" strike="noStrike">
              <a:solidFill>
                <a:srgbClr val="000000"/>
              </a:solidFill>
              <a:uFill>
                <a:solidFill>
                  <a:srgbClr val="ffffff"/>
                </a:solidFill>
              </a:uFill>
              <a:latin typeface="Arial"/>
            </a:endParaRPr>
          </a:p>
          <a:p>
            <a:pPr>
              <a:lnSpc>
                <a:spcPct val="100000"/>
              </a:lnSpc>
            </a:pPr>
            <a:r>
              <a:rPr b="1" lang="el-GR" sz="1200" spc="-1" strike="noStrike">
                <a:solidFill>
                  <a:srgbClr val="00b050"/>
                </a:solidFill>
                <a:uFill>
                  <a:solidFill>
                    <a:srgbClr val="ffffff"/>
                  </a:solidFill>
                </a:uFill>
                <a:latin typeface="Book Antiqua"/>
              </a:rPr>
              <a:t>ΑΠΟ ΤΟ ΑΚΡΟΦΥΣΙΟ</a:t>
            </a:r>
            <a:r>
              <a:rPr b="1" lang="el-GR" sz="1400" spc="-1" strike="noStrike">
                <a:solidFill>
                  <a:srgbClr val="00b050"/>
                </a:solidFill>
                <a:uFill>
                  <a:solidFill>
                    <a:srgbClr val="ffffff"/>
                  </a:solidFill>
                </a:uFill>
                <a:latin typeface="Book Antiqua"/>
              </a:rPr>
              <a:t> </a:t>
            </a:r>
            <a:endParaRPr b="0" lang="el-GR" sz="1400" spc="-1" strike="noStrike">
              <a:solidFill>
                <a:srgbClr val="000000"/>
              </a:solidFill>
              <a:uFill>
                <a:solidFill>
                  <a:srgbClr val="ffffff"/>
                </a:solidFill>
              </a:uFill>
              <a:latin typeface="Arial"/>
            </a:endParaRPr>
          </a:p>
        </p:txBody>
      </p:sp>
      <p:sp>
        <p:nvSpPr>
          <p:cNvPr id="479" name="CustomShape 11"/>
          <p:cNvSpPr/>
          <p:nvPr/>
        </p:nvSpPr>
        <p:spPr>
          <a:xfrm>
            <a:off x="6754680" y="4797000"/>
            <a:ext cx="2345400" cy="2728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200" spc="-1" strike="noStrike">
                <a:solidFill>
                  <a:srgbClr val="ff0000"/>
                </a:solidFill>
                <a:uFill>
                  <a:solidFill>
                    <a:srgbClr val="ffffff"/>
                  </a:solidFill>
                </a:uFill>
                <a:latin typeface="Book Antiqua"/>
              </a:rPr>
              <a:t>ΑΠΟΛΥΤΗ ΠΙΕΣΗ ΨΥΓΕΙΟΥ</a:t>
            </a:r>
            <a:endParaRPr b="0" lang="el-GR" sz="1200" spc="-1" strike="noStrike">
              <a:solidFill>
                <a:srgbClr val="000000"/>
              </a:solidFill>
              <a:uFill>
                <a:solidFill>
                  <a:srgbClr val="ffffff"/>
                </a:solidFill>
              </a:uFill>
              <a:latin typeface="Arial"/>
            </a:endParaRPr>
          </a:p>
        </p:txBody>
      </p:sp>
      <p:sp>
        <p:nvSpPr>
          <p:cNvPr id="480" name="CustomShape 12"/>
          <p:cNvSpPr/>
          <p:nvPr/>
        </p:nvSpPr>
        <p:spPr>
          <a:xfrm>
            <a:off x="6701760" y="5229360"/>
            <a:ext cx="2659320" cy="45540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200" spc="-1" strike="noStrike">
                <a:solidFill>
                  <a:srgbClr val="00b050"/>
                </a:solidFill>
                <a:uFill>
                  <a:solidFill>
                    <a:srgbClr val="ffffff"/>
                  </a:solidFill>
                </a:uFill>
                <a:latin typeface="Book Antiqua"/>
              </a:rPr>
              <a:t>ΑΠΟΛΥΤΗ ΤΑΧΥΤΗΤΑ ΕΞΟΔΟΥ</a:t>
            </a:r>
            <a:endParaRPr b="0" lang="el-GR" sz="1200" spc="-1" strike="noStrike">
              <a:solidFill>
                <a:srgbClr val="000000"/>
              </a:solidFill>
              <a:uFill>
                <a:solidFill>
                  <a:srgbClr val="ffffff"/>
                </a:solidFill>
              </a:uFill>
              <a:latin typeface="Arial"/>
            </a:endParaRPr>
          </a:p>
          <a:p>
            <a:pPr>
              <a:lnSpc>
                <a:spcPct val="100000"/>
              </a:lnSpc>
            </a:pPr>
            <a:r>
              <a:rPr b="1" lang="el-GR" sz="1200" spc="-1" strike="noStrike">
                <a:solidFill>
                  <a:srgbClr val="00b050"/>
                </a:solidFill>
                <a:uFill>
                  <a:solidFill>
                    <a:srgbClr val="ffffff"/>
                  </a:solidFill>
                </a:uFill>
                <a:latin typeface="Book Antiqua"/>
              </a:rPr>
              <a:t>ΑΠΟ ΤΟ ΑΚΡΟΦΥΣΙΟ</a:t>
            </a:r>
            <a:endParaRPr b="0" lang="el-GR" sz="1200" spc="-1" strike="noStrike">
              <a:solidFill>
                <a:srgbClr val="000000"/>
              </a:solidFill>
              <a:uFill>
                <a:solidFill>
                  <a:srgbClr val="ffffff"/>
                </a:solidFill>
              </a:uFill>
              <a:latin typeface="Arial"/>
            </a:endParaRPr>
          </a:p>
        </p:txBody>
      </p:sp>
      <p:sp>
        <p:nvSpPr>
          <p:cNvPr id="481" name="CustomShape 13"/>
          <p:cNvSpPr/>
          <p:nvPr/>
        </p:nvSpPr>
        <p:spPr>
          <a:xfrm>
            <a:off x="6701760" y="5733360"/>
            <a:ext cx="2659320" cy="45540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200" spc="-1" strike="noStrike">
                <a:solidFill>
                  <a:srgbClr val="ff0000"/>
                </a:solidFill>
                <a:uFill>
                  <a:solidFill>
                    <a:srgbClr val="ffffff"/>
                  </a:solidFill>
                </a:uFill>
                <a:latin typeface="Book Antiqua"/>
              </a:rPr>
              <a:t>ΑΠΟΛΥΤΗ ΤΑΧΥΤΗΤΑ ΕΞΟΔΟΥ</a:t>
            </a:r>
            <a:endParaRPr b="0" lang="el-GR" sz="1200" spc="-1" strike="noStrike">
              <a:solidFill>
                <a:srgbClr val="000000"/>
              </a:solidFill>
              <a:uFill>
                <a:solidFill>
                  <a:srgbClr val="ffffff"/>
                </a:solidFill>
              </a:uFill>
              <a:latin typeface="Arial"/>
            </a:endParaRPr>
          </a:p>
          <a:p>
            <a:pPr>
              <a:lnSpc>
                <a:spcPct val="100000"/>
              </a:lnSpc>
            </a:pPr>
            <a:r>
              <a:rPr b="1" lang="el-GR" sz="1200" spc="-1" strike="noStrike">
                <a:solidFill>
                  <a:srgbClr val="ff0000"/>
                </a:solidFill>
                <a:uFill>
                  <a:solidFill>
                    <a:srgbClr val="ffffff"/>
                  </a:solidFill>
                </a:uFill>
                <a:latin typeface="Book Antiqua"/>
              </a:rPr>
              <a:t>ΑΠΟ ΤΑ ΠΤΕΡΥΓΙΑ</a:t>
            </a:r>
            <a:endParaRPr b="0" lang="el-GR" sz="1200" spc="-1" strike="noStrike">
              <a:solidFill>
                <a:srgbClr val="000000"/>
              </a:solidFill>
              <a:uFill>
                <a:solidFill>
                  <a:srgbClr val="ffffff"/>
                </a:solidFill>
              </a:uFill>
              <a:latin typeface="Arial"/>
            </a:endParaRPr>
          </a:p>
        </p:txBody>
      </p:sp>
      <p:sp>
        <p:nvSpPr>
          <p:cNvPr id="482" name="CustomShape 14"/>
          <p:cNvSpPr/>
          <p:nvPr/>
        </p:nvSpPr>
        <p:spPr>
          <a:xfrm>
            <a:off x="6705720" y="6215040"/>
            <a:ext cx="2714040" cy="45540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200" spc="-1" strike="noStrike">
                <a:solidFill>
                  <a:srgbClr val="00b050"/>
                </a:solidFill>
                <a:uFill>
                  <a:solidFill>
                    <a:srgbClr val="ffffff"/>
                  </a:solidFill>
                </a:uFill>
                <a:latin typeface="Book Antiqua"/>
              </a:rPr>
              <a:t>ΑΠΟΛΥΤΗ ΤΑΧΥΤΗΤΑ ΕΙΣΟΔΟΥ</a:t>
            </a:r>
            <a:endParaRPr b="0" lang="el-GR" sz="1200" spc="-1" strike="noStrike">
              <a:solidFill>
                <a:srgbClr val="000000"/>
              </a:solidFill>
              <a:uFill>
                <a:solidFill>
                  <a:srgbClr val="ffffff"/>
                </a:solidFill>
              </a:uFill>
              <a:latin typeface="Arial"/>
            </a:endParaRPr>
          </a:p>
          <a:p>
            <a:pPr>
              <a:lnSpc>
                <a:spcPct val="100000"/>
              </a:lnSpc>
            </a:pPr>
            <a:r>
              <a:rPr b="1" lang="el-GR" sz="1200" spc="-1" strike="noStrike">
                <a:solidFill>
                  <a:srgbClr val="00b050"/>
                </a:solidFill>
                <a:uFill>
                  <a:solidFill>
                    <a:srgbClr val="ffffff"/>
                  </a:solidFill>
                </a:uFill>
                <a:latin typeface="Book Antiqua"/>
              </a:rPr>
              <a:t>ΣΤΟ ΑΚΡΟΦΥΣΙΟ</a:t>
            </a:r>
            <a:endParaRPr b="0" lang="el-GR" sz="1200" spc="-1" strike="noStrike">
              <a:solidFill>
                <a:srgbClr val="000000"/>
              </a:solidFill>
              <a:uFill>
                <a:solidFill>
                  <a:srgbClr val="ffffff"/>
                </a:solidFill>
              </a:uFill>
              <a:latin typeface="Arial"/>
            </a:endParaRPr>
          </a:p>
        </p:txBody>
      </p:sp>
    </p:spTree>
  </p:cSld>
</p:sld>
</file>

<file path=ppt/slides/slide8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3"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ΑΤΜΟΣΤΡΟΒΙΛΟΙ ΔΡΑΣΕΩΣ </a:t>
            </a:r>
            <a:br/>
            <a:r>
              <a:rPr b="1" lang="el-GR" sz="2200" spc="-1" strike="noStrike" u="sng" cap="all">
                <a:solidFill>
                  <a:srgbClr val="000000"/>
                </a:solidFill>
                <a:uFill>
                  <a:solidFill>
                    <a:srgbClr val="ffffff"/>
                  </a:solidFill>
                </a:uFill>
                <a:latin typeface="Arial"/>
              </a:rPr>
              <a:t>ΔΙΑΓΡΑΜΜΑ ΠΙΕΣΕΩΝ — ΤΑΧΥΤΗΤΩΝ</a:t>
            </a:r>
            <a:br/>
            <a:endParaRPr b="0" lang="el-GR" sz="2200" spc="-1" strike="noStrike">
              <a:solidFill>
                <a:srgbClr val="ffffff"/>
              </a:solidFill>
              <a:uFill>
                <a:solidFill>
                  <a:srgbClr val="ffffff"/>
                </a:solidFill>
              </a:uFill>
              <a:latin typeface="Book Antiqua"/>
            </a:endParaRPr>
          </a:p>
        </p:txBody>
      </p:sp>
      <p:sp>
        <p:nvSpPr>
          <p:cNvPr id="484" name="TextShape 2"/>
          <p:cNvSpPr txBox="1"/>
          <p:nvPr/>
        </p:nvSpPr>
        <p:spPr>
          <a:xfrm>
            <a:off x="179640" y="1071720"/>
            <a:ext cx="8784720" cy="5571720"/>
          </a:xfrm>
          <a:prstGeom prst="rect">
            <a:avLst/>
          </a:prstGeom>
          <a:noFill/>
          <a:ln>
            <a:noFill/>
          </a:ln>
        </p:spPr>
        <p:txBody>
          <a:bodyPr lIns="90000" rIns="90000" tIns="45000" bIns="45000"/>
          <a:p>
            <a:pPr marL="216000" indent="-215640">
              <a:lnSpc>
                <a:spcPct val="100000"/>
              </a:lnSpc>
              <a:spcBef>
                <a:spcPts val="519"/>
              </a:spcBef>
              <a:buClr>
                <a:srgbClr val="ff0000"/>
              </a:buClr>
              <a:buSzPct val="65000"/>
              <a:buFont typeface="Wingdings" charset="2"/>
              <a:buChar char=""/>
            </a:pPr>
            <a:r>
              <a:rPr b="1" lang="el-GR" sz="2600" spc="-1" strike="noStrike">
                <a:solidFill>
                  <a:srgbClr val="ffffff"/>
                </a:solidFill>
                <a:uFill>
                  <a:solidFill>
                    <a:srgbClr val="ffffff"/>
                  </a:solidFill>
                </a:uFill>
                <a:latin typeface="Arial"/>
              </a:rPr>
              <a:t>ΑΠΟ ΤΗ ΜΕΛΕΤΗ ΤΗΣ </a:t>
            </a:r>
            <a:r>
              <a:rPr b="1" lang="el-GR" sz="2600" spc="-1" strike="noStrike">
                <a:solidFill>
                  <a:srgbClr val="ff0000"/>
                </a:solidFill>
                <a:uFill>
                  <a:solidFill>
                    <a:srgbClr val="ffffff"/>
                  </a:solidFill>
                </a:uFill>
                <a:latin typeface="Arial"/>
              </a:rPr>
              <a:t>ΚΑΜΠΥΛΗΣ ΠΙΕΣΕΩΣ </a:t>
            </a:r>
            <a:r>
              <a:rPr b="1" lang="el-GR" sz="2600" spc="-1" strike="noStrike">
                <a:solidFill>
                  <a:srgbClr val="ffffff"/>
                </a:solidFill>
                <a:uFill>
                  <a:solidFill>
                    <a:srgbClr val="ffffff"/>
                  </a:solidFill>
                </a:uFill>
                <a:latin typeface="Arial"/>
              </a:rPr>
              <a:t>ΣΥΜΠΕΡΑΙΝΟΥΜΕ ΟΤΙ Η ΠΙΕΣΗ ΤΟΥ ΑΤΜΟΥ ΕΛΑΤΤΩΝΕΤΑΙ ΒΑΘΜΙΑΙΑ ΑΠΟ ΤΗΝ ΕΙΣΟΔΟ ΣΤΟ ΑΚΡΟΦΥΣΙΟ ΩΣ ΤΗΝ ΕΞΟΔΟ ΤΟΥ ΑΠΟ ΑΥΤΟ. Ο ΑΤΜΟΣ ΔΗΛΑΔΗ ΜΕΣΑ ΣΤΟ ΑΚΡΟΦΥΣΙΟ ΥΦΙΣΤΑΤΑΙ ΤΗ ΓΝΩΣΤΗ ΜΑΣ </a:t>
            </a:r>
            <a:r>
              <a:rPr b="1" lang="el-GR" sz="2600" spc="-1" strike="noStrike">
                <a:solidFill>
                  <a:srgbClr val="ff0000"/>
                </a:solidFill>
                <a:uFill>
                  <a:solidFill>
                    <a:srgbClr val="ffffff"/>
                  </a:solidFill>
                </a:uFill>
                <a:latin typeface="Arial"/>
              </a:rPr>
              <a:t>ΕΚΤΟΝΩΣΗ ΤΟΥ</a:t>
            </a:r>
            <a:r>
              <a:rPr b="1" lang="el-GR" sz="2600" spc="-1" strike="noStrike">
                <a:solidFill>
                  <a:srgbClr val="ffffff"/>
                </a:solidFill>
                <a:uFill>
                  <a:solidFill>
                    <a:srgbClr val="ffffff"/>
                  </a:solidFill>
                </a:uFill>
                <a:latin typeface="Arial"/>
              </a:rPr>
              <a:t>.</a:t>
            </a:r>
            <a:endParaRPr b="0" lang="el-GR" sz="2600" spc="-1" strike="noStrike">
              <a:solidFill>
                <a:srgbClr val="000000"/>
              </a:solidFill>
              <a:uFill>
                <a:solidFill>
                  <a:srgbClr val="ffffff"/>
                </a:solidFill>
              </a:uFill>
              <a:latin typeface="Arial"/>
            </a:endParaRPr>
          </a:p>
          <a:p>
            <a:pPr marL="216000" indent="-215640">
              <a:lnSpc>
                <a:spcPct val="100000"/>
              </a:lnSpc>
              <a:spcBef>
                <a:spcPts val="519"/>
              </a:spcBef>
              <a:buClr>
                <a:srgbClr val="ff0000"/>
              </a:buClr>
              <a:buSzPct val="65000"/>
              <a:buFont typeface="Wingdings" charset="2"/>
              <a:buChar char=""/>
            </a:pPr>
            <a:r>
              <a:rPr b="1" lang="el-GR" sz="2600" spc="-1" strike="noStrike">
                <a:solidFill>
                  <a:srgbClr val="ffffff"/>
                </a:solidFill>
                <a:uFill>
                  <a:solidFill>
                    <a:srgbClr val="ffffff"/>
                  </a:solidFill>
                </a:uFill>
                <a:latin typeface="Arial"/>
              </a:rPr>
              <a:t>ΣΥΜΠΕΡΑΙΝΟΜΕ ΕΠΙΣΗΣ ΟΤΙ ΚΑΤΑ ΤΗ </a:t>
            </a:r>
            <a:r>
              <a:rPr b="1" lang="el-GR" sz="2600" spc="-1" strike="noStrike">
                <a:solidFill>
                  <a:srgbClr val="ff0000"/>
                </a:solidFill>
                <a:uFill>
                  <a:solidFill>
                    <a:srgbClr val="ffffff"/>
                  </a:solidFill>
                </a:uFill>
                <a:latin typeface="Arial"/>
              </a:rPr>
              <a:t>ΔΙΟΔΟ ΤΟΥ ΑΤΜΟΥ ΜΕΣΑ ΑΠΟ ΤΙΣ ΑΥΛΑΚΕΣ</a:t>
            </a:r>
            <a:r>
              <a:rPr b="1" lang="el-GR" sz="2600" spc="-1" strike="noStrike">
                <a:solidFill>
                  <a:srgbClr val="ffffff"/>
                </a:solidFill>
                <a:uFill>
                  <a:solidFill>
                    <a:srgbClr val="ffffff"/>
                  </a:solidFill>
                </a:uFill>
                <a:latin typeface="Arial"/>
              </a:rPr>
              <a:t> ΜΕΤΑΞΥ ΤΩΝ ΠΤΕΡΥΓΙΩΝ Η </a:t>
            </a:r>
            <a:r>
              <a:rPr b="1" lang="el-GR" sz="2600" spc="-1" strike="noStrike">
                <a:solidFill>
                  <a:srgbClr val="ff0000"/>
                </a:solidFill>
                <a:uFill>
                  <a:solidFill>
                    <a:srgbClr val="ffffff"/>
                  </a:solidFill>
                </a:uFill>
                <a:latin typeface="Arial"/>
              </a:rPr>
              <a:t>ΠΙΕΣΗ ΠΑΡΑΜΕΝΕΙ ΣΤΑΘΕΡΗ</a:t>
            </a:r>
            <a:r>
              <a:rPr b="1" lang="el-GR" sz="2600" spc="-1" strike="noStrike">
                <a:solidFill>
                  <a:srgbClr val="ffffff"/>
                </a:solidFill>
                <a:uFill>
                  <a:solidFill>
                    <a:srgbClr val="ffffff"/>
                  </a:solidFill>
                </a:uFill>
                <a:latin typeface="Arial"/>
              </a:rPr>
              <a:t>. ΑΥΤΟ ΓΙΑΤΙ ΤΑ ΠΤΕΡΥΓΙΑ ΔΡΑΣΕΩΣ ΣΧΗΜΑΤΙΖΟΥΝ ΑΥΛΑΚΕΣ ΜΕ ΣΤΑΘΕΡΗ ΔΙΑΤΟΜΗ, ΜΕΣΑ ΣΤΙΣ ΟΠΟΙΕΣ ΔΕΝ ΕΚΤΟΝΩΝΕΤΑΙ Ο ΑΤΜΟΣ. ΜΕ ΤΗ ΣΤΑΘΕΡΗ ΑΥΤΗ ΠΙΕΣΗ Ο ΑΤΜΟΣ ΠΗΓΑΙΝΕΙ ΣΤΟ ΨΥΓΕΙΟ. </a:t>
            </a:r>
            <a:endParaRPr b="0" lang="el-GR" sz="2600" spc="-1" strike="noStrike">
              <a:solidFill>
                <a:srgbClr val="000000"/>
              </a:solidFill>
              <a:uFill>
                <a:solidFill>
                  <a:srgbClr val="ffffff"/>
                </a:solidFill>
              </a:uFill>
              <a:latin typeface="Arial"/>
            </a:endParaRPr>
          </a:p>
          <a:p>
            <a:pPr>
              <a:lnSpc>
                <a:spcPct val="100000"/>
              </a:lnSpc>
              <a:spcBef>
                <a:spcPts val="360"/>
              </a:spcBef>
            </a:pPr>
            <a:br/>
            <a:endParaRPr b="0" lang="el-GR" sz="2600" spc="-1" strike="noStrike">
              <a:solidFill>
                <a:srgbClr val="000000"/>
              </a:solidFill>
              <a:uFill>
                <a:solidFill>
                  <a:srgbClr val="ffffff"/>
                </a:solidFill>
              </a:uFill>
              <a:latin typeface="Arial"/>
            </a:endParaRPr>
          </a:p>
        </p:txBody>
      </p:sp>
    </p:spTree>
  </p:cSld>
</p:sld>
</file>

<file path=ppt/slides/slide8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5"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ΑΤΜΟΣΤΡΟΒΙΛΟΙ ΔΡΑΣΕΩΣ </a:t>
            </a:r>
            <a:br/>
            <a:r>
              <a:rPr b="1" lang="el-GR" sz="2200" spc="-1" strike="noStrike" u="sng" cap="all">
                <a:solidFill>
                  <a:srgbClr val="000000"/>
                </a:solidFill>
                <a:uFill>
                  <a:solidFill>
                    <a:srgbClr val="ffffff"/>
                  </a:solidFill>
                </a:uFill>
                <a:latin typeface="Arial"/>
              </a:rPr>
              <a:t>ΔΙΑΓΡΑΜΜΑ ΠΙΕΣΕΩΝ — ΤΑΧΥΤΗΤΩΝ</a:t>
            </a:r>
            <a:br/>
            <a:endParaRPr b="0" lang="el-GR" sz="2200" spc="-1" strike="noStrike">
              <a:solidFill>
                <a:srgbClr val="ffffff"/>
              </a:solidFill>
              <a:uFill>
                <a:solidFill>
                  <a:srgbClr val="ffffff"/>
                </a:solidFill>
              </a:uFill>
              <a:latin typeface="Book Antiqua"/>
            </a:endParaRPr>
          </a:p>
        </p:txBody>
      </p:sp>
      <p:sp>
        <p:nvSpPr>
          <p:cNvPr id="486" name="TextShape 2"/>
          <p:cNvSpPr txBox="1"/>
          <p:nvPr/>
        </p:nvSpPr>
        <p:spPr>
          <a:xfrm>
            <a:off x="179640" y="1071720"/>
            <a:ext cx="8784720" cy="5571720"/>
          </a:xfrm>
          <a:prstGeom prst="rect">
            <a:avLst/>
          </a:prstGeom>
          <a:noFill/>
          <a:ln>
            <a:noFill/>
          </a:ln>
        </p:spPr>
        <p:txBody>
          <a:bodyPr lIns="90000" rIns="90000" tIns="45000" bIns="45000"/>
          <a:p>
            <a:pPr>
              <a:lnSpc>
                <a:spcPct val="100000"/>
              </a:lnSpc>
              <a:spcBef>
                <a:spcPts val="601"/>
              </a:spcBef>
            </a:pPr>
            <a:r>
              <a:rPr b="1" lang="el-GR" sz="3000" spc="-1" strike="noStrike">
                <a:solidFill>
                  <a:srgbClr val="ffffff"/>
                </a:solidFill>
                <a:uFill>
                  <a:solidFill>
                    <a:srgbClr val="ffffff"/>
                  </a:solidFill>
                </a:uFill>
                <a:latin typeface="Arial"/>
              </a:rPr>
              <a:t>ΑΠΟ ΤΗ ΜΕΛΕΤΗ ΤΗΣ </a:t>
            </a:r>
            <a:r>
              <a:rPr b="1" lang="el-GR" sz="3000" spc="-1" strike="noStrike">
                <a:solidFill>
                  <a:srgbClr val="ff0000"/>
                </a:solidFill>
                <a:uFill>
                  <a:solidFill>
                    <a:srgbClr val="ffffff"/>
                  </a:solidFill>
                </a:uFill>
                <a:latin typeface="Arial"/>
              </a:rPr>
              <a:t>ΚΑΜΠΥΛΗΣ ΤΗΣ ΤΑΧΥΤΗΤΑΣ </a:t>
            </a:r>
            <a:r>
              <a:rPr b="1" lang="el-GR" sz="3000" spc="-1" strike="noStrike">
                <a:solidFill>
                  <a:srgbClr val="ffffff"/>
                </a:solidFill>
                <a:uFill>
                  <a:solidFill>
                    <a:srgbClr val="ffffff"/>
                  </a:solidFill>
                </a:uFill>
                <a:latin typeface="Arial"/>
              </a:rPr>
              <a:t>ΔΙΑΠΙΣΤΩΝΟΥΜΕ </a:t>
            </a:r>
            <a:r>
              <a:rPr b="1" lang="el-GR" sz="3000" spc="-1" strike="noStrike">
                <a:solidFill>
                  <a:srgbClr val="ff0000"/>
                </a:solidFill>
                <a:uFill>
                  <a:solidFill>
                    <a:srgbClr val="ffffff"/>
                  </a:solidFill>
                </a:uFill>
                <a:latin typeface="Arial"/>
              </a:rPr>
              <a:t>ΟΤΙ Η ΤΑΧΥΤΗΤΑ ΤΟΥ ΑΤΜΟΥ ΜΕΓΑΛΩΝΕΙ ΠΡΟΟΔΕΥΤΙΚΑ </a:t>
            </a:r>
            <a:r>
              <a:rPr b="1" lang="el-GR" sz="3000" spc="-1" strike="noStrike">
                <a:solidFill>
                  <a:srgbClr val="ffffff"/>
                </a:solidFill>
                <a:uFill>
                  <a:solidFill>
                    <a:srgbClr val="ffffff"/>
                  </a:solidFill>
                </a:uFill>
                <a:latin typeface="Arial"/>
              </a:rPr>
              <a:t>ΚΑΘΩΣ Ο ΑΤΜΟΣ </a:t>
            </a:r>
            <a:r>
              <a:rPr b="1" lang="el-GR" sz="3000" spc="-1" strike="noStrike">
                <a:solidFill>
                  <a:srgbClr val="ff0000"/>
                </a:solidFill>
                <a:uFill>
                  <a:solidFill>
                    <a:srgbClr val="ffffff"/>
                  </a:solidFill>
                </a:uFill>
                <a:latin typeface="Arial"/>
              </a:rPr>
              <a:t>ΠΕΡΝΑ ΑΠΟ ΤΟ ΑΚΡΟΦΥΣΙΟ</a:t>
            </a:r>
            <a:r>
              <a:rPr b="1" lang="el-GR" sz="3000" spc="-1" strike="noStrike">
                <a:solidFill>
                  <a:srgbClr val="ffffff"/>
                </a:solidFill>
                <a:uFill>
                  <a:solidFill>
                    <a:srgbClr val="ffffff"/>
                  </a:solidFill>
                </a:uFill>
                <a:latin typeface="Arial"/>
              </a:rPr>
              <a:t>. ΑΥΤΟ ΣΥΜΒΑΙΝΕΙ ΓΙΑΤΙ, </a:t>
            </a:r>
            <a:r>
              <a:rPr b="1" lang="el-GR" sz="3000" spc="-1" strike="noStrike">
                <a:solidFill>
                  <a:srgbClr val="ff0000"/>
                </a:solidFill>
                <a:uFill>
                  <a:solidFill>
                    <a:srgbClr val="ffffff"/>
                  </a:solidFill>
                </a:uFill>
                <a:latin typeface="Arial"/>
              </a:rPr>
              <a:t>Ο ΑΤΜΟΣ ΜΕΣΑ ΣΤΟ ΑΚΡΟΦΥΣΙΟ ΕΚΤΟΝΩΝΕΤΑΙ </a:t>
            </a:r>
            <a:r>
              <a:rPr b="1" lang="el-GR" sz="3000" spc="-1" strike="noStrike">
                <a:solidFill>
                  <a:srgbClr val="ffffff"/>
                </a:solidFill>
                <a:uFill>
                  <a:solidFill>
                    <a:srgbClr val="ffffff"/>
                  </a:solidFill>
                </a:uFill>
                <a:latin typeface="Arial"/>
              </a:rPr>
              <a:t>ΚΑΙ </a:t>
            </a:r>
            <a:r>
              <a:rPr b="1" lang="el-GR" sz="3000" spc="-1" strike="noStrike" u="sng">
                <a:solidFill>
                  <a:srgbClr val="7030a0"/>
                </a:solidFill>
                <a:uFill>
                  <a:solidFill>
                    <a:srgbClr val="ffffff"/>
                  </a:solidFill>
                </a:uFill>
                <a:latin typeface="Arial"/>
              </a:rPr>
              <a:t>ΧΑΝΕΙ ΔΥΝΑΜΙΚΗ ΚΑΙ ΘΕΡΜΙΚΗ ΕΝΕΡΓΕΙΑ</a:t>
            </a:r>
            <a:r>
              <a:rPr b="1" lang="el-GR" sz="3000" spc="-1" strike="noStrike">
                <a:solidFill>
                  <a:srgbClr val="ffffff"/>
                </a:solidFill>
                <a:uFill>
                  <a:solidFill>
                    <a:srgbClr val="ffffff"/>
                  </a:solidFill>
                </a:uFill>
                <a:latin typeface="Arial"/>
              </a:rPr>
              <a:t>, </a:t>
            </a:r>
            <a:r>
              <a:rPr b="1" lang="el-GR" sz="3000" spc="-1" strike="noStrike" u="sng">
                <a:solidFill>
                  <a:srgbClr val="7030a0"/>
                </a:solidFill>
                <a:uFill>
                  <a:solidFill>
                    <a:srgbClr val="ffffff"/>
                  </a:solidFill>
                </a:uFill>
                <a:latin typeface="Arial"/>
              </a:rPr>
              <a:t>ΠΟΥ ΜΕΤΑΤΡΕΠΕΤΑΙ ΣΕ ΚΙΝΗΤΙΚΗ</a:t>
            </a:r>
            <a:r>
              <a:rPr b="1" lang="el-GR" sz="3000" spc="-1" strike="noStrike">
                <a:solidFill>
                  <a:srgbClr val="ffffff"/>
                </a:solidFill>
                <a:uFill>
                  <a:solidFill>
                    <a:srgbClr val="ffffff"/>
                  </a:solidFill>
                </a:uFill>
                <a:latin typeface="Arial"/>
              </a:rPr>
              <a:t> </a:t>
            </a:r>
            <a:r>
              <a:rPr b="1" lang="el-GR" sz="3000" spc="-1" strike="noStrike">
                <a:solidFill>
                  <a:srgbClr val="ff0000"/>
                </a:solidFill>
                <a:uFill>
                  <a:solidFill>
                    <a:srgbClr val="ffffff"/>
                  </a:solidFill>
                </a:uFill>
                <a:latin typeface="Arial"/>
              </a:rPr>
              <a:t>ΑΥΞΑΝΟΝΤΑΣ ΤΗΝ ΤΑΧΥΤΗΤΑ ΤΟΥ</a:t>
            </a:r>
            <a:r>
              <a:rPr b="1" lang="el-GR" sz="3000" spc="-1" strike="noStrike">
                <a:solidFill>
                  <a:srgbClr val="ffffff"/>
                </a:solidFill>
                <a:uFill>
                  <a:solidFill>
                    <a:srgbClr val="ffffff"/>
                  </a:solidFill>
                </a:uFill>
                <a:latin typeface="Arial"/>
              </a:rPr>
              <a:t>. ΤΗ ΜΕΓΑΛΥΤΕΡΗ ΤΙΜΗ ΤΑΧΥΤΗΤΑΣ ΕΧΕΙ Ο ΑΤΜΟΣ ΚΑΤΑ ΤΗΝ ΕΞΟΔΟ ΤΟΥ ΑΠΟ ΤΑ ΑΚΡΟΦΥΣΙΑ.</a:t>
            </a:r>
            <a:endParaRPr b="0" lang="el-GR" sz="3000" spc="-1" strike="noStrike">
              <a:solidFill>
                <a:srgbClr val="000000"/>
              </a:solidFill>
              <a:uFill>
                <a:solidFill>
                  <a:srgbClr val="ffffff"/>
                </a:solidFill>
              </a:uFill>
              <a:latin typeface="Arial"/>
            </a:endParaRPr>
          </a:p>
          <a:p>
            <a:pPr>
              <a:lnSpc>
                <a:spcPct val="100000"/>
              </a:lnSpc>
              <a:spcBef>
                <a:spcPts val="360"/>
              </a:spcBef>
            </a:pPr>
            <a:br/>
            <a:endParaRPr b="0" lang="el-GR" sz="3000" spc="-1" strike="noStrike">
              <a:solidFill>
                <a:srgbClr val="000000"/>
              </a:solidFill>
              <a:uFill>
                <a:solidFill>
                  <a:srgbClr val="ffffff"/>
                </a:solidFill>
              </a:uFill>
              <a:latin typeface="Arial"/>
            </a:endParaRPr>
          </a:p>
        </p:txBody>
      </p:sp>
    </p:spTree>
  </p:cSld>
</p:sld>
</file>

<file path=ppt/slides/slide8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7"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ΑΤΜΟΣΤΡΟΒΙΛΟΙ ΔΡΑΣΕΩΣ </a:t>
            </a:r>
            <a:br/>
            <a:r>
              <a:rPr b="1" lang="el-GR" sz="2200" spc="-1" strike="noStrike" u="sng" cap="all">
                <a:solidFill>
                  <a:srgbClr val="000000"/>
                </a:solidFill>
                <a:uFill>
                  <a:solidFill>
                    <a:srgbClr val="ffffff"/>
                  </a:solidFill>
                </a:uFill>
                <a:latin typeface="Arial"/>
              </a:rPr>
              <a:t>ΔΙΑΓΡΑΜΜΑ ΠΙΕΣΕΩΝ — ΤΑΧΥΤΗΤΩΝ</a:t>
            </a:r>
            <a:br/>
            <a:endParaRPr b="0" lang="el-GR" sz="2200" spc="-1" strike="noStrike">
              <a:solidFill>
                <a:srgbClr val="ffffff"/>
              </a:solidFill>
              <a:uFill>
                <a:solidFill>
                  <a:srgbClr val="ffffff"/>
                </a:solidFill>
              </a:uFill>
              <a:latin typeface="Book Antiqua"/>
            </a:endParaRPr>
          </a:p>
        </p:txBody>
      </p:sp>
      <p:sp>
        <p:nvSpPr>
          <p:cNvPr id="488" name="TextShape 2"/>
          <p:cNvSpPr txBox="1"/>
          <p:nvPr/>
        </p:nvSpPr>
        <p:spPr>
          <a:xfrm>
            <a:off x="179640" y="1071720"/>
            <a:ext cx="8784720" cy="3725280"/>
          </a:xfrm>
          <a:prstGeom prst="rect">
            <a:avLst/>
          </a:prstGeom>
          <a:noFill/>
          <a:ln>
            <a:noFill/>
          </a:ln>
        </p:spPr>
        <p:txBody>
          <a:bodyPr lIns="90000" rIns="90000" tIns="45000" bIns="45000"/>
          <a:p>
            <a:pPr>
              <a:lnSpc>
                <a:spcPct val="100000"/>
              </a:lnSpc>
              <a:spcBef>
                <a:spcPts val="459"/>
              </a:spcBef>
            </a:pPr>
            <a:r>
              <a:rPr b="1" lang="el-GR" sz="2300" spc="-1" strike="noStrike">
                <a:solidFill>
                  <a:srgbClr val="ffffff"/>
                </a:solidFill>
                <a:uFill>
                  <a:solidFill>
                    <a:srgbClr val="ffffff"/>
                  </a:solidFill>
                </a:uFill>
                <a:latin typeface="Arial"/>
              </a:rPr>
              <a:t>ΠΑΡΑΤΗΡΟΥΜΕ ΟΤΙ </a:t>
            </a:r>
            <a:r>
              <a:rPr b="1" lang="el-GR" sz="2300" spc="-1" strike="noStrike">
                <a:solidFill>
                  <a:srgbClr val="ff0000"/>
                </a:solidFill>
                <a:uFill>
                  <a:solidFill>
                    <a:srgbClr val="ffffff"/>
                  </a:solidFill>
                </a:uFill>
                <a:latin typeface="Arial"/>
              </a:rPr>
              <a:t>ΜΕΣΑ ΣΤΑ ΚΙΝΗΤΑ ΠΤΕΡΥΓΙΑ </a:t>
            </a:r>
            <a:r>
              <a:rPr b="1" lang="el-GR" sz="2300" spc="-1" strike="noStrike">
                <a:solidFill>
                  <a:srgbClr val="ffffff"/>
                </a:solidFill>
                <a:uFill>
                  <a:solidFill>
                    <a:srgbClr val="ffffff"/>
                  </a:solidFill>
                </a:uFill>
                <a:latin typeface="Arial"/>
              </a:rPr>
              <a:t>(Π.Χ. ΘΕΣΕΙΣ 6 ΚΑΙ 7) </a:t>
            </a:r>
            <a:r>
              <a:rPr b="1" lang="el-GR" sz="2300" spc="-1" strike="noStrike">
                <a:solidFill>
                  <a:srgbClr val="ff0000"/>
                </a:solidFill>
                <a:uFill>
                  <a:solidFill>
                    <a:srgbClr val="ffffff"/>
                  </a:solidFill>
                </a:uFill>
                <a:latin typeface="Arial"/>
              </a:rPr>
              <a:t>Η ΤΑΧΥΤΗΤΑ ΕΛΑΤΤΩΝΕΤΑΙ ΠΡΟΟΔΕΥΤΙΚΑ</a:t>
            </a:r>
            <a:r>
              <a:rPr b="1" lang="el-GR" sz="2300" spc="-1" strike="noStrike">
                <a:solidFill>
                  <a:srgbClr val="ffffff"/>
                </a:solidFill>
                <a:uFill>
                  <a:solidFill>
                    <a:srgbClr val="ffffff"/>
                  </a:solidFill>
                </a:uFill>
                <a:latin typeface="Arial"/>
              </a:rPr>
              <a:t>. </a:t>
            </a:r>
            <a:endParaRPr b="0" lang="el-GR" sz="2300" spc="-1" strike="noStrike">
              <a:solidFill>
                <a:srgbClr val="000000"/>
              </a:solidFill>
              <a:uFill>
                <a:solidFill>
                  <a:srgbClr val="ffffff"/>
                </a:solidFill>
              </a:uFill>
              <a:latin typeface="Arial"/>
            </a:endParaRPr>
          </a:p>
          <a:p>
            <a:pPr>
              <a:lnSpc>
                <a:spcPct val="100000"/>
              </a:lnSpc>
              <a:spcBef>
                <a:spcPts val="459"/>
              </a:spcBef>
            </a:pPr>
            <a:r>
              <a:rPr b="1" lang="el-GR" sz="2300" spc="-1" strike="noStrike">
                <a:solidFill>
                  <a:srgbClr val="ffffff"/>
                </a:solidFill>
                <a:uFill>
                  <a:solidFill>
                    <a:srgbClr val="ffffff"/>
                  </a:solidFill>
                </a:uFill>
                <a:latin typeface="Arial"/>
              </a:rPr>
              <a:t>ΑΥΤΟ ΣΥΜΒΑΙΝΕΙ </a:t>
            </a:r>
            <a:r>
              <a:rPr b="1" lang="el-GR" sz="2300" spc="-1" strike="noStrike" u="sng">
                <a:solidFill>
                  <a:srgbClr val="7030a0"/>
                </a:solidFill>
                <a:uFill>
                  <a:solidFill>
                    <a:srgbClr val="ffffff"/>
                  </a:solidFill>
                </a:uFill>
                <a:latin typeface="Arial"/>
              </a:rPr>
              <a:t>ΓΙΑΤΙ ΜΕΣΑ ΣΤΑ ΚΙΝΗΤΑ ΠΤΕΡΥΓΙΑ ΑΝΑΠΤΥΣΣΕΤΑΙ ΤΟ ΕΡΓΟ ΤΗΣ ΔΡΑΣΕΩΣ ΜΕ ΔΑΠΑΝΗ ΤΗΣ ΚΙΝΗΤΙΚΗΣ ΕΝΕΡΓΕΙΑΣ</a:t>
            </a:r>
            <a:r>
              <a:rPr b="1" lang="el-GR" sz="2300" spc="-1" strike="noStrike">
                <a:solidFill>
                  <a:srgbClr val="ffffff"/>
                </a:solidFill>
                <a:uFill>
                  <a:solidFill>
                    <a:srgbClr val="ffffff"/>
                  </a:solidFill>
                </a:uFill>
                <a:latin typeface="Arial"/>
              </a:rPr>
              <a:t>, </a:t>
            </a:r>
            <a:r>
              <a:rPr b="1" lang="el-GR" sz="2300" spc="-1" strike="noStrike" u="sng">
                <a:solidFill>
                  <a:srgbClr val="0070c0"/>
                </a:solidFill>
                <a:uFill>
                  <a:solidFill>
                    <a:srgbClr val="ffffff"/>
                  </a:solidFill>
                </a:uFill>
                <a:latin typeface="Arial"/>
              </a:rPr>
              <a:t>ΠΟΥ ΜΕΤΡΕΙΤΑΙ ΜΕ ΤΗΝ ΠΤΩΣΗ ΤΗΣ ΤΑΧΥΤΗΤΑΣ ΤΟΥ ΑΤΜΟΥ</a:t>
            </a:r>
            <a:r>
              <a:rPr b="1" lang="el-GR" sz="2300" spc="-1" strike="noStrike">
                <a:solidFill>
                  <a:srgbClr val="ffffff"/>
                </a:solidFill>
                <a:uFill>
                  <a:solidFill>
                    <a:srgbClr val="ffffff"/>
                  </a:solidFill>
                </a:uFill>
                <a:latin typeface="Arial"/>
              </a:rPr>
              <a:t>, ΠΟΥ ΕΧΕΙ ΤΗ ΜΙΚΡΟΤΕΡΗ ΤΙΜΗ ΤΗ ΣΤΙΓΜΗ ΤΗΣ ΕΞΟΔΟΥ ΤΟΥ ΑΠΟ ΤΑ ΚΙΝΗΤΑ ΠΤΕΡΥΓΙΑ. </a:t>
            </a:r>
            <a:endParaRPr b="0" lang="el-GR" sz="2300" spc="-1" strike="noStrike">
              <a:solidFill>
                <a:srgbClr val="000000"/>
              </a:solidFill>
              <a:uFill>
                <a:solidFill>
                  <a:srgbClr val="ffffff"/>
                </a:solidFill>
              </a:uFill>
              <a:latin typeface="Arial"/>
            </a:endParaRPr>
          </a:p>
          <a:p>
            <a:pPr>
              <a:lnSpc>
                <a:spcPct val="100000"/>
              </a:lnSpc>
              <a:spcBef>
                <a:spcPts val="459"/>
              </a:spcBef>
            </a:pPr>
            <a:r>
              <a:rPr b="1" lang="el-GR" sz="2300" spc="-1" strike="noStrike">
                <a:solidFill>
                  <a:srgbClr val="ffffff"/>
                </a:solidFill>
                <a:uFill>
                  <a:solidFill>
                    <a:srgbClr val="ffffff"/>
                  </a:solidFill>
                </a:uFill>
                <a:latin typeface="Arial"/>
              </a:rPr>
              <a:t>ΜΕ ΤΗ </a:t>
            </a:r>
            <a:r>
              <a:rPr b="1" lang="el-GR" sz="2300" spc="-1" strike="noStrike">
                <a:solidFill>
                  <a:srgbClr val="ff0000"/>
                </a:solidFill>
                <a:uFill>
                  <a:solidFill>
                    <a:srgbClr val="ffffff"/>
                  </a:solidFill>
                </a:uFill>
                <a:latin typeface="Arial"/>
              </a:rPr>
              <a:t>ΣΤΑΘΕΡΗ</a:t>
            </a:r>
            <a:r>
              <a:rPr b="1" lang="el-GR" sz="2300" spc="-1" strike="noStrike">
                <a:solidFill>
                  <a:srgbClr val="ffffff"/>
                </a:solidFill>
                <a:uFill>
                  <a:solidFill>
                    <a:srgbClr val="ffffff"/>
                  </a:solidFill>
                </a:uFill>
                <a:latin typeface="Arial"/>
              </a:rPr>
              <a:t> ΑΥΤΗ </a:t>
            </a:r>
            <a:r>
              <a:rPr b="1" lang="el-GR" sz="2300" spc="-1" strike="noStrike">
                <a:solidFill>
                  <a:srgbClr val="ff0000"/>
                </a:solidFill>
                <a:uFill>
                  <a:solidFill>
                    <a:srgbClr val="ffffff"/>
                  </a:solidFill>
                </a:uFill>
                <a:latin typeface="Arial"/>
              </a:rPr>
              <a:t>ΤΑΧΥΤΗΤΑ</a:t>
            </a:r>
            <a:r>
              <a:rPr b="1" lang="el-GR" sz="2300" spc="-1" strike="noStrike">
                <a:solidFill>
                  <a:srgbClr val="ffffff"/>
                </a:solidFill>
                <a:uFill>
                  <a:solidFill>
                    <a:srgbClr val="ffffff"/>
                  </a:solidFill>
                </a:uFill>
                <a:latin typeface="Arial"/>
              </a:rPr>
              <a:t> Ο ΑΤΜΟΣ ΟΔΕΥΕΙ ΤΕΛΙΚΑ </a:t>
            </a:r>
            <a:r>
              <a:rPr b="1" lang="el-GR" sz="2300" spc="-1" strike="noStrike">
                <a:solidFill>
                  <a:srgbClr val="ff0000"/>
                </a:solidFill>
                <a:uFill>
                  <a:solidFill>
                    <a:srgbClr val="ffffff"/>
                  </a:solidFill>
                </a:uFill>
                <a:latin typeface="Arial"/>
              </a:rPr>
              <a:t>ΠΡΟΣ ΤΟ ΨΥΓΕΙΟ</a:t>
            </a:r>
            <a:r>
              <a:rPr b="1" lang="el-GR" sz="2300" spc="-1" strike="noStrike">
                <a:solidFill>
                  <a:srgbClr val="ffffff"/>
                </a:solidFill>
                <a:uFill>
                  <a:solidFill>
                    <a:srgbClr val="ffffff"/>
                  </a:solidFill>
                </a:uFill>
                <a:latin typeface="Arial"/>
              </a:rPr>
              <a:t>.</a:t>
            </a:r>
            <a:endParaRPr b="0" lang="el-GR" sz="2300" spc="-1" strike="noStrike">
              <a:solidFill>
                <a:srgbClr val="000000"/>
              </a:solidFill>
              <a:uFill>
                <a:solidFill>
                  <a:srgbClr val="ffffff"/>
                </a:solidFill>
              </a:uFill>
              <a:latin typeface="Arial"/>
            </a:endParaRPr>
          </a:p>
          <a:p>
            <a:pPr>
              <a:lnSpc>
                <a:spcPct val="100000"/>
              </a:lnSpc>
              <a:spcBef>
                <a:spcPts val="360"/>
              </a:spcBef>
            </a:pPr>
            <a:br/>
            <a:endParaRPr b="0" lang="el-GR" sz="2300" spc="-1" strike="noStrike">
              <a:solidFill>
                <a:srgbClr val="000000"/>
              </a:solidFill>
              <a:uFill>
                <a:solidFill>
                  <a:srgbClr val="ffffff"/>
                </a:solidFill>
              </a:uFill>
              <a:latin typeface="Arial"/>
            </a:endParaRPr>
          </a:p>
        </p:txBody>
      </p:sp>
      <p:sp>
        <p:nvSpPr>
          <p:cNvPr id="489" name="CustomShape 3"/>
          <p:cNvSpPr/>
          <p:nvPr/>
        </p:nvSpPr>
        <p:spPr>
          <a:xfrm>
            <a:off x="179640" y="4797000"/>
            <a:ext cx="8640720" cy="1827720"/>
          </a:xfrm>
          <a:prstGeom prst="rect">
            <a:avLst/>
          </a:prstGeom>
          <a:solidFill>
            <a:srgbClr val="ffff00"/>
          </a:solidFill>
          <a:ln>
            <a:noFill/>
          </a:ln>
        </p:spPr>
        <p:style>
          <a:lnRef idx="0"/>
          <a:fillRef idx="0"/>
          <a:effectRef idx="0"/>
          <a:fontRef idx="minor"/>
        </p:style>
        <p:txBody>
          <a:bodyPr lIns="90000" rIns="90000" tIns="45000" bIns="45000"/>
          <a:p>
            <a:pPr>
              <a:lnSpc>
                <a:spcPct val="100000"/>
              </a:lnSpc>
            </a:pPr>
            <a:r>
              <a:rPr b="1" lang="el-GR" sz="2100" spc="-1" strike="noStrike">
                <a:solidFill>
                  <a:srgbClr val="ffffff"/>
                </a:solidFill>
                <a:uFill>
                  <a:solidFill>
                    <a:srgbClr val="ffffff"/>
                  </a:solidFill>
                </a:uFill>
                <a:latin typeface="Arial"/>
              </a:rPr>
              <a:t>ΑΡΑ Η ΚΑΜΠΥΛΗ ΤΗΣ ΠΙΕΣΕΩΣ ΜΑΣ ΔΕΙΧΝΕΙ ΠΩΣ ΠΕΦΤΕΙ Η </a:t>
            </a:r>
            <a:endParaRPr b="0" lang="el-GR" sz="2100" spc="-1" strike="noStrike">
              <a:solidFill>
                <a:srgbClr val="000000"/>
              </a:solidFill>
              <a:uFill>
                <a:solidFill>
                  <a:srgbClr val="ffffff"/>
                </a:solidFill>
              </a:uFill>
              <a:latin typeface="Arial"/>
            </a:endParaRPr>
          </a:p>
          <a:p>
            <a:pPr>
              <a:lnSpc>
                <a:spcPct val="100000"/>
              </a:lnSpc>
            </a:pPr>
            <a:r>
              <a:rPr b="1" lang="el-GR" sz="2100" spc="-1" strike="noStrike">
                <a:solidFill>
                  <a:srgbClr val="ffffff"/>
                </a:solidFill>
                <a:uFill>
                  <a:solidFill>
                    <a:srgbClr val="ffffff"/>
                  </a:solidFill>
                </a:uFill>
                <a:latin typeface="Arial"/>
              </a:rPr>
              <a:t>ΠΙΕΣΗ ΜΕΣΑ ΣΤΟ ΑΚΡΟΦΥΣΙΟ, ΕΝΩ ΠΑΡΑΜΕΝΕΙ ΣΤΑΘΕΡΗ ΜΕΣΑ </a:t>
            </a:r>
            <a:endParaRPr b="0" lang="el-GR" sz="2100" spc="-1" strike="noStrike">
              <a:solidFill>
                <a:srgbClr val="000000"/>
              </a:solidFill>
              <a:uFill>
                <a:solidFill>
                  <a:srgbClr val="ffffff"/>
                </a:solidFill>
              </a:uFill>
              <a:latin typeface="Arial"/>
            </a:endParaRPr>
          </a:p>
          <a:p>
            <a:pPr>
              <a:lnSpc>
                <a:spcPct val="100000"/>
              </a:lnSpc>
            </a:pPr>
            <a:r>
              <a:rPr b="1" lang="el-GR" sz="2100" spc="-1" strike="noStrike">
                <a:solidFill>
                  <a:srgbClr val="ffffff"/>
                </a:solidFill>
                <a:uFill>
                  <a:solidFill>
                    <a:srgbClr val="ffffff"/>
                  </a:solidFill>
                </a:uFill>
                <a:latin typeface="Arial"/>
              </a:rPr>
              <a:t>ΣΤΗΝ ΠΤΕΡΥΓΩΣΗ ΚΑΙ Η ΚΑΜΠΥΛΗ ΤΗΣ ΤΑΧΥΤΗΤΑΣ ΠΩΣ </a:t>
            </a:r>
            <a:endParaRPr b="0" lang="el-GR" sz="2100" spc="-1" strike="noStrike">
              <a:solidFill>
                <a:srgbClr val="000000"/>
              </a:solidFill>
              <a:uFill>
                <a:solidFill>
                  <a:srgbClr val="ffffff"/>
                </a:solidFill>
              </a:uFill>
              <a:latin typeface="Arial"/>
            </a:endParaRPr>
          </a:p>
          <a:p>
            <a:pPr>
              <a:lnSpc>
                <a:spcPct val="100000"/>
              </a:lnSpc>
            </a:pPr>
            <a:r>
              <a:rPr b="1" lang="el-GR" sz="2100" spc="-1" strike="noStrike">
                <a:solidFill>
                  <a:srgbClr val="ffffff"/>
                </a:solidFill>
                <a:uFill>
                  <a:solidFill>
                    <a:srgbClr val="ffffff"/>
                  </a:solidFill>
                </a:uFill>
                <a:latin typeface="Arial"/>
              </a:rPr>
              <a:t>ΑΝΕΡΧΕΤΑΙ Η ΤΑΧΥΤΗΤΑ ΜΕΣΑ ΣΤΟ ΑΚΡΟΦΥΣΙΟ ΚΑΙ </a:t>
            </a:r>
            <a:endParaRPr b="0" lang="el-GR" sz="2100" spc="-1" strike="noStrike">
              <a:solidFill>
                <a:srgbClr val="000000"/>
              </a:solidFill>
              <a:uFill>
                <a:solidFill>
                  <a:srgbClr val="ffffff"/>
                </a:solidFill>
              </a:uFill>
              <a:latin typeface="Arial"/>
            </a:endParaRPr>
          </a:p>
          <a:p>
            <a:pPr>
              <a:lnSpc>
                <a:spcPct val="100000"/>
              </a:lnSpc>
            </a:pPr>
            <a:r>
              <a:rPr b="1" lang="el-GR" sz="2100" spc="-1" strike="noStrike">
                <a:solidFill>
                  <a:srgbClr val="ffffff"/>
                </a:solidFill>
                <a:uFill>
                  <a:solidFill>
                    <a:srgbClr val="ffffff"/>
                  </a:solidFill>
                </a:uFill>
                <a:latin typeface="Arial"/>
              </a:rPr>
              <a:t>ΕΛΑΤΤΩΝΕΤΑΙ ΜΕΣΑ ΣΤΗΝ ΚΙΝΗΤΗ ΠΤΕΡΥΓΩΣΗ.</a:t>
            </a:r>
            <a:endParaRPr b="0" lang="el-GR" sz="2100" spc="-1" strike="noStrike">
              <a:solidFill>
                <a:srgbClr val="000000"/>
              </a:solidFill>
              <a:uFill>
                <a:solidFill>
                  <a:srgbClr val="ffffff"/>
                </a:solidFill>
              </a:uFill>
              <a:latin typeface="Arial"/>
            </a:endParaRPr>
          </a:p>
          <a:p>
            <a:pPr>
              <a:lnSpc>
                <a:spcPct val="100000"/>
              </a:lnSpc>
            </a:pPr>
            <a:endParaRPr b="0" lang="el-GR" sz="2100" spc="-1" strike="noStrike">
              <a:solidFill>
                <a:srgbClr val="000000"/>
              </a:solidFill>
              <a:uFill>
                <a:solidFill>
                  <a:srgbClr val="ffffff"/>
                </a:solidFill>
              </a:uFill>
              <a:latin typeface="Arial"/>
            </a:endParaRPr>
          </a:p>
        </p:txBody>
      </p:sp>
    </p:spTree>
  </p:cSld>
</p:sld>
</file>

<file path=ppt/slides/slide8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0"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ΑΤΜΟΣΤΡΟΒΙΛΟΙ ΔΡΑΣΕΩΣ </a:t>
            </a:r>
            <a:br/>
            <a:r>
              <a:rPr b="1" lang="el-GR" sz="2200" spc="-1" strike="noStrike" u="sng" cap="all">
                <a:solidFill>
                  <a:srgbClr val="000000"/>
                </a:solidFill>
                <a:uFill>
                  <a:solidFill>
                    <a:srgbClr val="ffffff"/>
                  </a:solidFill>
                </a:uFill>
                <a:latin typeface="Arial"/>
              </a:rPr>
              <a:t>ΔΙΑΓΡΑΜΜΑ ΠΙΕΣΕΩΝ — ΤΑΧΥΤΗΤΩΝ</a:t>
            </a:r>
            <a:br/>
            <a:endParaRPr b="0" lang="el-GR" sz="2200" spc="-1" strike="noStrike">
              <a:solidFill>
                <a:srgbClr val="ffffff"/>
              </a:solidFill>
              <a:uFill>
                <a:solidFill>
                  <a:srgbClr val="ffffff"/>
                </a:solidFill>
              </a:uFill>
              <a:latin typeface="Book Antiqua"/>
            </a:endParaRPr>
          </a:p>
        </p:txBody>
      </p:sp>
      <p:sp>
        <p:nvSpPr>
          <p:cNvPr id="491" name="TextShape 2"/>
          <p:cNvSpPr txBox="1"/>
          <p:nvPr/>
        </p:nvSpPr>
        <p:spPr>
          <a:xfrm>
            <a:off x="179640" y="1071720"/>
            <a:ext cx="8784720" cy="5571720"/>
          </a:xfrm>
          <a:prstGeom prst="rect">
            <a:avLst/>
          </a:prstGeom>
          <a:solidFill>
            <a:srgbClr val="ffc000"/>
          </a:solidFill>
          <a:ln>
            <a:noFill/>
          </a:ln>
        </p:spPr>
        <p:txBody>
          <a:bodyPr lIns="90000" rIns="90000" tIns="45000" bIns="45000"/>
          <a:p>
            <a:pPr>
              <a:lnSpc>
                <a:spcPct val="100000"/>
              </a:lnSpc>
              <a:spcBef>
                <a:spcPts val="839"/>
              </a:spcBef>
            </a:pPr>
            <a:endParaRPr b="0" lang="el-GR" sz="3200" spc="-1" strike="noStrike">
              <a:solidFill>
                <a:srgbClr val="000000"/>
              </a:solidFill>
              <a:uFill>
                <a:solidFill>
                  <a:srgbClr val="ffffff"/>
                </a:solidFill>
              </a:uFill>
              <a:latin typeface="Arial"/>
            </a:endParaRPr>
          </a:p>
          <a:p>
            <a:pPr>
              <a:lnSpc>
                <a:spcPct val="100000"/>
              </a:lnSpc>
              <a:spcBef>
                <a:spcPts val="839"/>
              </a:spcBef>
            </a:pPr>
            <a:r>
              <a:rPr b="1" lang="el-GR" sz="4200" spc="-1" strike="noStrike">
                <a:solidFill>
                  <a:srgbClr val="ff0000"/>
                </a:solidFill>
                <a:uFill>
                  <a:solidFill>
                    <a:srgbClr val="ffffff"/>
                  </a:solidFill>
                </a:uFill>
                <a:latin typeface="Arial"/>
              </a:rPr>
              <a:t>ΤΗΝ ΙΔΙΑ ΜΕΘΟΔΟ ΧΑΡΑΞΕΩΣ ΤΟΥ ΔΙΑΓΡΑΜΜΑΤΟΣ ΠΙΕΣΕΩΣ-ΤΑΧΥΤΗΤΑΣ ΧΡΗΣΙΜΟΠΟΙΟΥΜΕ ΚΑΙ ΣΤΟΥΣ ΣΤΡΟΒΙΛΟΥΣ ΤΩΝ ΔΙΑΦΟΡΩΝ ΑΛΛΩΝ ΚΑΤΗΓΟΡΙΩΝ ΔΡΑΣΕΩΣ ή ΑΝΤΙΔΡΑΣΕΩΣ.</a:t>
            </a:r>
            <a:endParaRPr b="0" lang="el-GR" sz="4200" spc="-1" strike="noStrike">
              <a:solidFill>
                <a:srgbClr val="000000"/>
              </a:solidFill>
              <a:uFill>
                <a:solidFill>
                  <a:srgbClr val="ffffff"/>
                </a:solidFill>
              </a:uFill>
              <a:latin typeface="Arial"/>
            </a:endParaRPr>
          </a:p>
          <a:p>
            <a:pPr>
              <a:lnSpc>
                <a:spcPct val="100000"/>
              </a:lnSpc>
              <a:spcBef>
                <a:spcPts val="360"/>
              </a:spcBef>
            </a:pPr>
            <a:br/>
            <a:endParaRPr b="0" lang="el-GR" sz="4200" spc="-1" strike="noStrike">
              <a:solidFill>
                <a:srgbClr val="000000"/>
              </a:solidFill>
              <a:uFill>
                <a:solidFill>
                  <a:srgbClr val="ffffff"/>
                </a:solidFill>
              </a:uFill>
              <a:latin typeface="Arial"/>
            </a:endParaRPr>
          </a:p>
        </p:txBody>
      </p:sp>
    </p:spTree>
  </p:cSld>
</p:sld>
</file>

<file path=ppt/slides/slide8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2"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ΑΤΜΟΣΤΡΟΒΙΛΟΙ ΔΡΑΣΕΩΣ </a:t>
            </a:r>
            <a:br/>
            <a:r>
              <a:rPr b="1" lang="el-GR" sz="2200" spc="-1" strike="noStrike" u="sng" cap="all">
                <a:solidFill>
                  <a:srgbClr val="000000"/>
                </a:solidFill>
                <a:uFill>
                  <a:solidFill>
                    <a:srgbClr val="ffffff"/>
                  </a:solidFill>
                </a:uFill>
                <a:latin typeface="Arial"/>
              </a:rPr>
              <a:t>ΔΙΑΓΡΑΜΜΑ ΠΙΕΣΕΩΝ — ΤΑΧΥΤΗΤΩΝ</a:t>
            </a:r>
            <a:br/>
            <a:endParaRPr b="0" lang="el-GR" sz="2200" spc="-1" strike="noStrike">
              <a:solidFill>
                <a:srgbClr val="ffffff"/>
              </a:solidFill>
              <a:uFill>
                <a:solidFill>
                  <a:srgbClr val="ffffff"/>
                </a:solidFill>
              </a:uFill>
              <a:latin typeface="Book Antiqua"/>
            </a:endParaRPr>
          </a:p>
        </p:txBody>
      </p:sp>
      <p:sp>
        <p:nvSpPr>
          <p:cNvPr id="493" name="TextShape 2"/>
          <p:cNvSpPr txBox="1"/>
          <p:nvPr/>
        </p:nvSpPr>
        <p:spPr>
          <a:xfrm>
            <a:off x="179640" y="1071720"/>
            <a:ext cx="8784720" cy="5571720"/>
          </a:xfrm>
          <a:prstGeom prst="rect">
            <a:avLst/>
          </a:prstGeom>
          <a:solidFill>
            <a:srgbClr val="000000"/>
          </a:solidFill>
          <a:ln>
            <a:noFill/>
          </a:ln>
        </p:spPr>
        <p:txBody>
          <a:bodyPr lIns="90000" rIns="90000" tIns="45000" bIns="45000"/>
          <a:p>
            <a:pPr>
              <a:lnSpc>
                <a:spcPct val="100000"/>
              </a:lnSpc>
              <a:spcBef>
                <a:spcPts val="420"/>
              </a:spcBef>
            </a:pPr>
            <a:r>
              <a:rPr b="1" lang="el-GR" sz="2100" spc="-1" strike="noStrike">
                <a:solidFill>
                  <a:srgbClr val="ffffff"/>
                </a:solidFill>
                <a:uFill>
                  <a:solidFill>
                    <a:srgbClr val="ffffff"/>
                  </a:solidFill>
                </a:uFill>
                <a:latin typeface="Arial"/>
              </a:rPr>
              <a:t>ΣΤΟΥΣ </a:t>
            </a:r>
            <a:r>
              <a:rPr b="1" lang="el-GR" sz="2100" spc="-1" strike="noStrike">
                <a:solidFill>
                  <a:srgbClr val="ff0000"/>
                </a:solidFill>
                <a:uFill>
                  <a:solidFill>
                    <a:srgbClr val="ffffff"/>
                  </a:solidFill>
                </a:uFill>
                <a:latin typeface="Arial"/>
              </a:rPr>
              <a:t>ΣΤΡΟΒΙΛΟΥΣ ΔΡΑΣΕΩΣ </a:t>
            </a:r>
            <a:r>
              <a:rPr b="1" lang="el-GR" sz="2100" spc="-1" strike="noStrike">
                <a:solidFill>
                  <a:srgbClr val="ffffff"/>
                </a:solidFill>
                <a:uFill>
                  <a:solidFill>
                    <a:srgbClr val="ffffff"/>
                  </a:solidFill>
                </a:uFill>
                <a:latin typeface="Arial"/>
              </a:rPr>
              <a:t>ΠΑΡΑΤΗΡΟΥΜΕ ΟΤΙ ΜΕΡΟΣ ΤΟΥ ΑΤΜΟΥ ΠΟΥ ΒΓΑΙΝΕΙ ΑΠΟ ΤΑ ΑΚΡΟΦΥΣΙΑ, ΠΕΡΝΑ ΑΠΟ ΤΑ ΑΞΟΝΙΚΑ ΔΙΑΚΕΝΑ ΠΡΟΣ ΤΟ ΧΩΡΟ </a:t>
            </a:r>
            <a:r>
              <a:rPr b="1" lang="el-GR" sz="2100" spc="-1" strike="noStrike">
                <a:solidFill>
                  <a:srgbClr val="ff0000"/>
                </a:solidFill>
                <a:uFill>
                  <a:solidFill>
                    <a:srgbClr val="ffffff"/>
                  </a:solidFill>
                </a:uFill>
                <a:latin typeface="Arial"/>
              </a:rPr>
              <a:t>α</a:t>
            </a:r>
            <a:r>
              <a:rPr b="1" lang="el-GR" sz="2100" spc="-1" strike="noStrike">
                <a:solidFill>
                  <a:srgbClr val="ffffff"/>
                </a:solidFill>
                <a:uFill>
                  <a:solidFill>
                    <a:srgbClr val="ffffff"/>
                  </a:solidFill>
                </a:uFill>
                <a:latin typeface="Arial"/>
              </a:rPr>
              <a:t> ΜΕΤΑΞΥ ΤΡΟΧΟΥ ΚΑΙ ΠΡΟΣΟΨΕΩΣ ΤΟΥ ΚΕΛΥΦΟΥΣ. ΕΠΙΣΗΣ ΕΝΑ ΜΕΡΟΣ ΤΟΥ ΑΤΜΟΥ ΠΟΥ ΒΓΑΙΝΕΙ ΑΠΟ ΤΟ ΣΤΡΟΒΙΛΟ ΕΙΣΕΡΧΕΤΑΙ ΣΤΟ ΧΩΡΟ </a:t>
            </a:r>
            <a:r>
              <a:rPr b="1" lang="el-GR" sz="2100" spc="-1" strike="noStrike">
                <a:solidFill>
                  <a:srgbClr val="ff0000"/>
                </a:solidFill>
                <a:uFill>
                  <a:solidFill>
                    <a:srgbClr val="ffffff"/>
                  </a:solidFill>
                </a:uFill>
                <a:latin typeface="Arial"/>
              </a:rPr>
              <a:t>β</a:t>
            </a:r>
            <a:r>
              <a:rPr b="1" lang="el-GR" sz="2100" spc="-1" strike="noStrike">
                <a:solidFill>
                  <a:srgbClr val="ffffff"/>
                </a:solidFill>
                <a:uFill>
                  <a:solidFill>
                    <a:srgbClr val="ffffff"/>
                  </a:solidFill>
                </a:uFill>
                <a:latin typeface="Arial"/>
              </a:rPr>
              <a:t> ΜΕΤΑΞΥ ΤΟΥ ΤΡΟΧΟΥ ΚΑΙ ΤΟΥ ΠΥΘΜΕΝΑ ΤΟΥ ΚΕΛΥΦΟΥΣ. Ο ΑΤΜΟΣ ΣΤΟΥΣ ΧΩΡΟΥΣ </a:t>
            </a:r>
            <a:r>
              <a:rPr b="1" lang="el-GR" sz="2100" spc="-1" strike="noStrike">
                <a:solidFill>
                  <a:srgbClr val="ff0000"/>
                </a:solidFill>
                <a:uFill>
                  <a:solidFill>
                    <a:srgbClr val="ffffff"/>
                  </a:solidFill>
                </a:uFill>
                <a:latin typeface="Arial"/>
              </a:rPr>
              <a:t>α</a:t>
            </a:r>
            <a:r>
              <a:rPr b="1" lang="el-GR" sz="2100" spc="-1" strike="noStrike">
                <a:solidFill>
                  <a:srgbClr val="ffffff"/>
                </a:solidFill>
                <a:uFill>
                  <a:solidFill>
                    <a:srgbClr val="ffffff"/>
                  </a:solidFill>
                </a:uFill>
                <a:latin typeface="Arial"/>
              </a:rPr>
              <a:t> ΚΑΙ </a:t>
            </a:r>
            <a:r>
              <a:rPr b="1" lang="el-GR" sz="2100" spc="-1" strike="noStrike">
                <a:solidFill>
                  <a:srgbClr val="ff0000"/>
                </a:solidFill>
                <a:uFill>
                  <a:solidFill>
                    <a:srgbClr val="ffffff"/>
                  </a:solidFill>
                </a:uFill>
                <a:latin typeface="Arial"/>
              </a:rPr>
              <a:t>β</a:t>
            </a:r>
            <a:r>
              <a:rPr b="1" lang="el-GR" sz="2100" spc="-1" strike="noStrike">
                <a:solidFill>
                  <a:srgbClr val="ffffff"/>
                </a:solidFill>
                <a:uFill>
                  <a:solidFill>
                    <a:srgbClr val="ffffff"/>
                  </a:solidFill>
                </a:uFill>
                <a:latin typeface="Arial"/>
              </a:rPr>
              <a:t> ΑΣΚΕΙ ΠΙΕΣΗ ΣΤΟΝ ΤΡΟΧΟ ΚΑΙ ΣΤΟ ΚΕΛΥΦΟΣ. ΟΙ ΠΙΕΣΕΙΣ ΑΥΤΕΣ, ΠΟΥ ΕΞΑΣΚΟΥΝΤΑΙ ΣΤΟΝ ΤΡΟΧΟ, ΕΧΟΥΝ ΤΑ ΕΞΗΣ ΑΠΟΤΕΛΕΣΜΑΤΑ:</a:t>
            </a:r>
            <a:endParaRPr b="0" lang="el-GR" sz="2100" spc="-1" strike="noStrike">
              <a:solidFill>
                <a:srgbClr val="000000"/>
              </a:solidFill>
              <a:uFill>
                <a:solidFill>
                  <a:srgbClr val="ffffff"/>
                </a:solidFill>
              </a:uFill>
              <a:latin typeface="Arial"/>
            </a:endParaRPr>
          </a:p>
          <a:p>
            <a:pPr marL="216000" indent="-215640">
              <a:lnSpc>
                <a:spcPct val="100000"/>
              </a:lnSpc>
              <a:spcBef>
                <a:spcPts val="420"/>
              </a:spcBef>
              <a:buClr>
                <a:srgbClr val="ff0000"/>
              </a:buClr>
              <a:buSzPct val="65000"/>
              <a:buFont typeface="Wingdings" charset="2"/>
              <a:buChar char=""/>
            </a:pPr>
            <a:r>
              <a:rPr b="1" lang="el-GR" sz="2100" spc="-1" strike="noStrike">
                <a:solidFill>
                  <a:srgbClr val="ffffff"/>
                </a:solidFill>
                <a:uFill>
                  <a:solidFill>
                    <a:srgbClr val="ffffff"/>
                  </a:solidFill>
                </a:uFill>
                <a:latin typeface="Arial"/>
              </a:rPr>
              <a:t>Η ΠΙΕΣΗ ΣΤΟ ΧΩΡΟ </a:t>
            </a:r>
            <a:r>
              <a:rPr b="1" lang="el-GR" sz="2100" spc="-1" strike="noStrike">
                <a:solidFill>
                  <a:srgbClr val="ff0000"/>
                </a:solidFill>
                <a:uFill>
                  <a:solidFill>
                    <a:srgbClr val="ffffff"/>
                  </a:solidFill>
                </a:uFill>
                <a:latin typeface="Arial"/>
              </a:rPr>
              <a:t>α</a:t>
            </a:r>
            <a:r>
              <a:rPr b="1" lang="el-GR" sz="2100" spc="-1" strike="noStrike">
                <a:solidFill>
                  <a:srgbClr val="ffffff"/>
                </a:solidFill>
                <a:uFill>
                  <a:solidFill>
                    <a:srgbClr val="ffffff"/>
                  </a:solidFill>
                </a:uFill>
                <a:latin typeface="Arial"/>
              </a:rPr>
              <a:t> ΠΟΛΛΑΠΛΑΣΙΑΖΟΜΕΝΗ ΕΠΙ ΤΗΝ ΕΠΙΦΑΝΕΙΑ ΤΟΥ ΤΡΟΧΟΥ ΔΗΜΙΟΥΡΓΕΙ ΜΙΑ ΔΥΝΑΜΗ </a:t>
            </a:r>
            <a:r>
              <a:rPr b="1" lang="el-GR" sz="2100" spc="-1" strike="noStrike">
                <a:solidFill>
                  <a:srgbClr val="ff0000"/>
                </a:solidFill>
                <a:uFill>
                  <a:solidFill>
                    <a:srgbClr val="ffffff"/>
                  </a:solidFill>
                </a:uFill>
                <a:latin typeface="Arial"/>
              </a:rPr>
              <a:t>Δα</a:t>
            </a:r>
            <a:r>
              <a:rPr b="1" lang="el-GR" sz="2100" spc="-1" strike="noStrike">
                <a:solidFill>
                  <a:srgbClr val="ffffff"/>
                </a:solidFill>
                <a:uFill>
                  <a:solidFill>
                    <a:srgbClr val="ffffff"/>
                  </a:solidFill>
                </a:uFill>
                <a:latin typeface="Arial"/>
              </a:rPr>
              <a:t>, Η ΟΠΟΙΑ ΣΠΡΩΧΝΕΙ ΤΟ ΣΤΡΟΦΕΙΟ ΚΑΤΑ ΤΗ ΔΙΕΥΘΥΝΣΗ ΡΟΗΣ ΤΟΥ ΑΤΜΟΥ.</a:t>
            </a:r>
            <a:endParaRPr b="0" lang="el-GR" sz="2100" spc="-1" strike="noStrike">
              <a:solidFill>
                <a:srgbClr val="000000"/>
              </a:solidFill>
              <a:uFill>
                <a:solidFill>
                  <a:srgbClr val="ffffff"/>
                </a:solidFill>
              </a:uFill>
              <a:latin typeface="Arial"/>
            </a:endParaRPr>
          </a:p>
          <a:p>
            <a:pPr marL="216000" indent="-215640">
              <a:lnSpc>
                <a:spcPct val="100000"/>
              </a:lnSpc>
              <a:spcBef>
                <a:spcPts val="420"/>
              </a:spcBef>
              <a:buClr>
                <a:srgbClr val="ff0000"/>
              </a:buClr>
              <a:buSzPct val="65000"/>
              <a:buFont typeface="Wingdings" charset="2"/>
              <a:buChar char=""/>
            </a:pPr>
            <a:r>
              <a:rPr b="1" lang="el-GR" sz="2100" spc="-1" strike="noStrike">
                <a:solidFill>
                  <a:srgbClr val="ffffff"/>
                </a:solidFill>
                <a:uFill>
                  <a:solidFill>
                    <a:srgbClr val="ffffff"/>
                  </a:solidFill>
                </a:uFill>
                <a:latin typeface="Arial"/>
              </a:rPr>
              <a:t>Η ΠΙΕΣΗ ΣΤΟ ΧΩΡΟ </a:t>
            </a:r>
            <a:r>
              <a:rPr b="1" lang="el-GR" sz="2100" spc="-1" strike="noStrike">
                <a:solidFill>
                  <a:srgbClr val="ff0000"/>
                </a:solidFill>
                <a:uFill>
                  <a:solidFill>
                    <a:srgbClr val="ffffff"/>
                  </a:solidFill>
                </a:uFill>
                <a:latin typeface="Arial"/>
              </a:rPr>
              <a:t>β</a:t>
            </a:r>
            <a:r>
              <a:rPr b="1" lang="el-GR" sz="2100" spc="-1" strike="noStrike">
                <a:solidFill>
                  <a:srgbClr val="ffffff"/>
                </a:solidFill>
                <a:uFill>
                  <a:solidFill>
                    <a:srgbClr val="ffffff"/>
                  </a:solidFill>
                </a:uFill>
                <a:latin typeface="Arial"/>
              </a:rPr>
              <a:t> ΔΗΜΙΟΥΡΓΕΙ ΚΑΤΑ ΤΟΝ ΙΔΙΟ ΤΡΟΠΟ ΜΙΑ ΔΥΝΑΜΗ </a:t>
            </a:r>
            <a:r>
              <a:rPr b="1" lang="el-GR" sz="2100" spc="-1" strike="noStrike">
                <a:solidFill>
                  <a:srgbClr val="ff0000"/>
                </a:solidFill>
                <a:uFill>
                  <a:solidFill>
                    <a:srgbClr val="ffffff"/>
                  </a:solidFill>
                </a:uFill>
                <a:latin typeface="Arial"/>
              </a:rPr>
              <a:t>Δβ</a:t>
            </a:r>
            <a:r>
              <a:rPr b="1" lang="el-GR" sz="2100" spc="-1" strike="noStrike">
                <a:solidFill>
                  <a:srgbClr val="ffffff"/>
                </a:solidFill>
                <a:uFill>
                  <a:solidFill>
                    <a:srgbClr val="ffffff"/>
                  </a:solidFill>
                </a:uFill>
                <a:latin typeface="Arial"/>
              </a:rPr>
              <a:t> ΑΝΤΙΘΕΤΗ ΑΠΟ ΤΗ </a:t>
            </a:r>
            <a:r>
              <a:rPr b="1" lang="el-GR" sz="2100" spc="-1" strike="noStrike">
                <a:solidFill>
                  <a:srgbClr val="ff0000"/>
                </a:solidFill>
                <a:uFill>
                  <a:solidFill>
                    <a:srgbClr val="ffffff"/>
                  </a:solidFill>
                </a:uFill>
                <a:latin typeface="Arial"/>
              </a:rPr>
              <a:t>Δα</a:t>
            </a:r>
            <a:r>
              <a:rPr b="1" lang="el-GR" sz="2100" spc="-1" strike="noStrike">
                <a:solidFill>
                  <a:srgbClr val="ffffff"/>
                </a:solidFill>
                <a:uFill>
                  <a:solidFill>
                    <a:srgbClr val="ffffff"/>
                  </a:solidFill>
                </a:uFill>
                <a:latin typeface="Arial"/>
              </a:rPr>
              <a:t>, Η ΟΠΟΙΑ ΣΠΡΩΧΝΕΙ ΤΟ ΣΤΡΟΦΕΙΟ ΚΑΤΑ ΔΙΕΥΘΥΝΣΗ ΑΝΤΙΘΕΤΗ ΑΠΟ ΤΗ ΡΟΗ ΤΟΥ ΑΤΜΟΥ.</a:t>
            </a:r>
            <a:endParaRPr b="0" lang="el-GR" sz="2100" spc="-1" strike="noStrike">
              <a:solidFill>
                <a:srgbClr val="000000"/>
              </a:solidFill>
              <a:uFill>
                <a:solidFill>
                  <a:srgbClr val="ffffff"/>
                </a:solidFill>
              </a:uFill>
              <a:latin typeface="Arial"/>
            </a:endParaRPr>
          </a:p>
          <a:p>
            <a:pPr>
              <a:lnSpc>
                <a:spcPct val="100000"/>
              </a:lnSpc>
              <a:spcBef>
                <a:spcPts val="360"/>
              </a:spcBef>
            </a:pPr>
            <a:br/>
            <a:endParaRPr b="0" lang="el-GR" sz="2100" spc="-1" strike="noStrike">
              <a:solidFill>
                <a:srgbClr val="000000"/>
              </a:solidFill>
              <a:uFill>
                <a:solidFill>
                  <a:srgbClr val="ffffff"/>
                </a:solidFill>
              </a:uFill>
              <a:latin typeface="Arial"/>
            </a:endParaRPr>
          </a:p>
        </p:txBody>
      </p:sp>
    </p:spTree>
  </p:cSld>
</p:sld>
</file>

<file path=ppt/slides/slide8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4"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ΑΤΜΟΣΤΡΟΒΙΛΟΙ ΔΡΑΣΕΩΣ </a:t>
            </a:r>
            <a:br/>
            <a:r>
              <a:rPr b="1" lang="el-GR" sz="2200" spc="-1" strike="noStrike" u="sng" cap="all">
                <a:solidFill>
                  <a:srgbClr val="000000"/>
                </a:solidFill>
                <a:uFill>
                  <a:solidFill>
                    <a:srgbClr val="ffffff"/>
                  </a:solidFill>
                </a:uFill>
                <a:latin typeface="Arial"/>
              </a:rPr>
              <a:t>ΔΙΑΓΡΑΜΜΑ ΠΙΕΣΕΩΝ — ΤΑΧΥΤΗΤΩΝ</a:t>
            </a:r>
            <a:br/>
            <a:endParaRPr b="0" lang="el-GR" sz="2200" spc="-1" strike="noStrike">
              <a:solidFill>
                <a:srgbClr val="ffffff"/>
              </a:solidFill>
              <a:uFill>
                <a:solidFill>
                  <a:srgbClr val="ffffff"/>
                </a:solidFill>
              </a:uFill>
              <a:latin typeface="Book Antiqua"/>
            </a:endParaRPr>
          </a:p>
        </p:txBody>
      </p:sp>
      <p:sp>
        <p:nvSpPr>
          <p:cNvPr id="495" name="TextShape 2"/>
          <p:cNvSpPr txBox="1"/>
          <p:nvPr/>
        </p:nvSpPr>
        <p:spPr>
          <a:xfrm>
            <a:off x="179640" y="1071720"/>
            <a:ext cx="8784720" cy="5571720"/>
          </a:xfrm>
          <a:prstGeom prst="rect">
            <a:avLst/>
          </a:prstGeom>
          <a:solidFill>
            <a:srgbClr val="000000"/>
          </a:solidFill>
          <a:ln>
            <a:noFill/>
          </a:ln>
        </p:spPr>
        <p:txBody>
          <a:bodyPr lIns="90000" rIns="90000" tIns="45000" bIns="45000"/>
          <a:p>
            <a:pPr>
              <a:lnSpc>
                <a:spcPct val="100000"/>
              </a:lnSpc>
              <a:spcBef>
                <a:spcPts val="340"/>
              </a:spcBef>
            </a:pPr>
            <a:r>
              <a:rPr b="1" lang="el-GR" sz="1700" spc="-1" strike="noStrike">
                <a:solidFill>
                  <a:srgbClr val="ffffff"/>
                </a:solidFill>
                <a:uFill>
                  <a:solidFill>
                    <a:srgbClr val="ffffff"/>
                  </a:solidFill>
                </a:uFill>
                <a:latin typeface="Arial"/>
              </a:rPr>
              <a:t>ΕΠΕΙΔΗ Η ΕΜΠΡΟΣ ΚΑΙ Η ΠΙΣΩ ΕΠΙΦΑΝΕΙΑ ΤΟΥ ΤΡΟΧΟΥ ΕΙΝΑΙ ΙΣΕΣ ΑΛΛΑ ΚΑΙ ΟΙ ΠΙΕΣΕΙΣ ΣΤΟΥΣ ΧΩΡΟΥΣ </a:t>
            </a:r>
            <a:r>
              <a:rPr b="1" lang="el-GR" sz="1700" spc="-1" strike="noStrike">
                <a:solidFill>
                  <a:srgbClr val="ff0000"/>
                </a:solidFill>
                <a:uFill>
                  <a:solidFill>
                    <a:srgbClr val="ffffff"/>
                  </a:solidFill>
                </a:uFill>
                <a:latin typeface="Arial"/>
              </a:rPr>
              <a:t>α</a:t>
            </a:r>
            <a:r>
              <a:rPr b="1" lang="el-GR" sz="1700" spc="-1" strike="noStrike">
                <a:solidFill>
                  <a:srgbClr val="ffffff"/>
                </a:solidFill>
                <a:uFill>
                  <a:solidFill>
                    <a:srgbClr val="ffffff"/>
                  </a:solidFill>
                </a:uFill>
                <a:latin typeface="Arial"/>
              </a:rPr>
              <a:t> ΚΑΙ </a:t>
            </a:r>
            <a:r>
              <a:rPr b="1" lang="el-GR" sz="1700" spc="-1" strike="noStrike">
                <a:solidFill>
                  <a:srgbClr val="ff0000"/>
                </a:solidFill>
                <a:uFill>
                  <a:solidFill>
                    <a:srgbClr val="ffffff"/>
                  </a:solidFill>
                </a:uFill>
                <a:latin typeface="Arial"/>
              </a:rPr>
              <a:t>β</a:t>
            </a:r>
            <a:r>
              <a:rPr b="1" lang="el-GR" sz="1700" spc="-1" strike="noStrike">
                <a:solidFill>
                  <a:srgbClr val="ffffff"/>
                </a:solidFill>
                <a:uFill>
                  <a:solidFill>
                    <a:srgbClr val="ffffff"/>
                  </a:solidFill>
                </a:uFill>
                <a:latin typeface="Arial"/>
              </a:rPr>
              <a:t> ΕΙΝΑΙ ΕΠΙΣΗΣ ΙΣΕΣ, ΕΠΕΤΑΙ ΟΤΙ ΟΙ ΔΥΝΑΜΕΙΣ </a:t>
            </a:r>
            <a:r>
              <a:rPr b="1" lang="el-GR" sz="1700" spc="-1" strike="noStrike">
                <a:solidFill>
                  <a:srgbClr val="ff0000"/>
                </a:solidFill>
                <a:uFill>
                  <a:solidFill>
                    <a:srgbClr val="ffffff"/>
                  </a:solidFill>
                </a:uFill>
                <a:latin typeface="Arial"/>
              </a:rPr>
              <a:t>Δα</a:t>
            </a:r>
            <a:r>
              <a:rPr b="1" lang="el-GR" sz="1700" spc="-1" strike="noStrike">
                <a:solidFill>
                  <a:srgbClr val="ffffff"/>
                </a:solidFill>
                <a:uFill>
                  <a:solidFill>
                    <a:srgbClr val="ffffff"/>
                  </a:solidFill>
                </a:uFill>
                <a:latin typeface="Arial"/>
              </a:rPr>
              <a:t> ΚΑΙ </a:t>
            </a:r>
            <a:r>
              <a:rPr b="1" lang="el-GR" sz="1700" spc="-1" strike="noStrike">
                <a:solidFill>
                  <a:srgbClr val="ff0000"/>
                </a:solidFill>
                <a:uFill>
                  <a:solidFill>
                    <a:srgbClr val="ffffff"/>
                  </a:solidFill>
                </a:uFill>
                <a:latin typeface="Arial"/>
              </a:rPr>
              <a:t>Δβ</a:t>
            </a:r>
            <a:r>
              <a:rPr b="1" lang="el-GR" sz="1700" spc="-1" strike="noStrike">
                <a:solidFill>
                  <a:srgbClr val="ffffff"/>
                </a:solidFill>
                <a:uFill>
                  <a:solidFill>
                    <a:srgbClr val="ffffff"/>
                  </a:solidFill>
                </a:uFill>
                <a:latin typeface="Arial"/>
              </a:rPr>
              <a:t> ΕΙΝΑΙ ΙΣΕΣ ΚΑΙ ΑΝΤΙΘΕΤΕΣ ΚΑΙ ΕΞΟΥΔΕΤΕΡΩΝΟΥΝ Η ΜΙΑ ΤΗΝ ΑΛΛΗ. </a:t>
            </a:r>
            <a:endParaRPr b="0" lang="el-GR" sz="1700" spc="-1" strike="noStrike">
              <a:solidFill>
                <a:srgbClr val="000000"/>
              </a:solidFill>
              <a:uFill>
                <a:solidFill>
                  <a:srgbClr val="ffffff"/>
                </a:solidFill>
              </a:uFill>
              <a:latin typeface="Arial"/>
            </a:endParaRPr>
          </a:p>
          <a:p>
            <a:pPr>
              <a:lnSpc>
                <a:spcPct val="100000"/>
              </a:lnSpc>
              <a:spcBef>
                <a:spcPts val="340"/>
              </a:spcBef>
            </a:pPr>
            <a:r>
              <a:rPr b="1" lang="el-GR" sz="1700" spc="-1" strike="noStrike">
                <a:solidFill>
                  <a:srgbClr val="ffffff"/>
                </a:solidFill>
                <a:uFill>
                  <a:solidFill>
                    <a:srgbClr val="ffffff"/>
                  </a:solidFill>
                </a:uFill>
                <a:latin typeface="Arial"/>
              </a:rPr>
              <a:t>ΣΤΗΝ ΠΡΑΓΜΑΤΙΚΟΤΗΤΑ ΟΜΩΣ Η ΠΙΕΣΗ ΣΤΟ ΧΩΡΟ </a:t>
            </a:r>
            <a:r>
              <a:rPr b="1" lang="el-GR" sz="1700" spc="-1" strike="noStrike">
                <a:solidFill>
                  <a:srgbClr val="ff0000"/>
                </a:solidFill>
                <a:uFill>
                  <a:solidFill>
                    <a:srgbClr val="ffffff"/>
                  </a:solidFill>
                </a:uFill>
                <a:latin typeface="Arial"/>
              </a:rPr>
              <a:t>β</a:t>
            </a:r>
            <a:r>
              <a:rPr b="1" lang="el-GR" sz="1700" spc="-1" strike="noStrike">
                <a:solidFill>
                  <a:srgbClr val="ffffff"/>
                </a:solidFill>
                <a:uFill>
                  <a:solidFill>
                    <a:srgbClr val="ffffff"/>
                  </a:solidFill>
                </a:uFill>
                <a:latin typeface="Arial"/>
              </a:rPr>
              <a:t> ΕΙΝΑΙ ΛΙΓΟ ΜΙΚΡΟΤΕΡΗ ΑΠΟ ΤΗΝ ΠΙΕΣΗ ΣΤΟ ΧΩΡΟ </a:t>
            </a:r>
            <a:r>
              <a:rPr b="1" lang="el-GR" sz="1700" spc="-1" strike="noStrike">
                <a:solidFill>
                  <a:srgbClr val="ff0000"/>
                </a:solidFill>
                <a:uFill>
                  <a:solidFill>
                    <a:srgbClr val="ffffff"/>
                  </a:solidFill>
                </a:uFill>
                <a:latin typeface="Arial"/>
              </a:rPr>
              <a:t>α</a:t>
            </a:r>
            <a:r>
              <a:rPr b="1" lang="el-GR" sz="1700" spc="-1" strike="noStrike">
                <a:solidFill>
                  <a:srgbClr val="ffffff"/>
                </a:solidFill>
                <a:uFill>
                  <a:solidFill>
                    <a:srgbClr val="ffffff"/>
                  </a:solidFill>
                </a:uFill>
                <a:latin typeface="Arial"/>
              </a:rPr>
              <a:t> ΓΙΑΤΙ ΥΠΑΡΧΟΥΝ ΟΡΙΣΜΕΝΕΣ ΜΙΚΡΕΣ ΑΠΩΛΕΙΕΣ ΛΟΓΩ ΤΡΙΒΗΣ ΤΟΥ ΑΤΜΟΥ ΚΑΘΩΣ ΠΕΡΝΑ ΑΠΟ ΤΑ ΠΤΕΡΥΓΙΑ. </a:t>
            </a:r>
            <a:endParaRPr b="0" lang="el-GR" sz="1700" spc="-1" strike="noStrike">
              <a:solidFill>
                <a:srgbClr val="000000"/>
              </a:solidFill>
              <a:uFill>
                <a:solidFill>
                  <a:srgbClr val="ffffff"/>
                </a:solidFill>
              </a:uFill>
              <a:latin typeface="Arial"/>
            </a:endParaRPr>
          </a:p>
          <a:p>
            <a:pPr>
              <a:lnSpc>
                <a:spcPct val="100000"/>
              </a:lnSpc>
              <a:spcBef>
                <a:spcPts val="340"/>
              </a:spcBef>
            </a:pPr>
            <a:r>
              <a:rPr b="1" lang="el-GR" sz="1700" spc="-1" strike="noStrike">
                <a:solidFill>
                  <a:srgbClr val="ffffff"/>
                </a:solidFill>
                <a:uFill>
                  <a:solidFill>
                    <a:srgbClr val="ffffff"/>
                  </a:solidFill>
                </a:uFill>
                <a:latin typeface="Arial"/>
              </a:rPr>
              <a:t>ΕΤΣΙ ΣΤΗΝ ΠΡΑΓΜΑΤΙΚΟΤΗΤΑ Η </a:t>
            </a:r>
            <a:r>
              <a:rPr b="1" lang="el-GR" sz="1700" spc="-1" strike="noStrike">
                <a:solidFill>
                  <a:srgbClr val="ff0000"/>
                </a:solidFill>
                <a:uFill>
                  <a:solidFill>
                    <a:srgbClr val="ffffff"/>
                  </a:solidFill>
                </a:uFill>
                <a:latin typeface="Arial"/>
              </a:rPr>
              <a:t>Δα</a:t>
            </a:r>
            <a:r>
              <a:rPr b="1" lang="el-GR" sz="1700" spc="-1" strike="noStrike">
                <a:solidFill>
                  <a:srgbClr val="ffffff"/>
                </a:solidFill>
                <a:uFill>
                  <a:solidFill>
                    <a:srgbClr val="ffffff"/>
                  </a:solidFill>
                </a:uFill>
                <a:latin typeface="Arial"/>
              </a:rPr>
              <a:t> ΕΙΝΑΙ ΛΙΓΟ ΜΕΓΑΛΥΤΕΡΗ ΑΠΟ ΤΗ </a:t>
            </a:r>
            <a:r>
              <a:rPr b="1" lang="el-GR" sz="1700" spc="-1" strike="noStrike">
                <a:solidFill>
                  <a:srgbClr val="ff0000"/>
                </a:solidFill>
                <a:uFill>
                  <a:solidFill>
                    <a:srgbClr val="ffffff"/>
                  </a:solidFill>
                </a:uFill>
                <a:latin typeface="Arial"/>
              </a:rPr>
              <a:t>Δβ</a:t>
            </a:r>
            <a:r>
              <a:rPr b="1" lang="el-GR" sz="1700" spc="-1" strike="noStrike">
                <a:solidFill>
                  <a:srgbClr val="ffffff"/>
                </a:solidFill>
                <a:uFill>
                  <a:solidFill>
                    <a:srgbClr val="ffffff"/>
                  </a:solidFill>
                </a:uFill>
                <a:latin typeface="Arial"/>
              </a:rPr>
              <a:t> ΚΑΙ Η ΔΙΑΦΟΡΑ (</a:t>
            </a:r>
            <a:r>
              <a:rPr b="1" lang="el-GR" sz="1700" spc="-1" strike="noStrike">
                <a:solidFill>
                  <a:srgbClr val="ff0000"/>
                </a:solidFill>
                <a:uFill>
                  <a:solidFill>
                    <a:srgbClr val="ffffff"/>
                  </a:solidFill>
                </a:uFill>
                <a:latin typeface="Arial"/>
              </a:rPr>
              <a:t>Δα</a:t>
            </a:r>
            <a:r>
              <a:rPr b="1" lang="el-GR" sz="1700" spc="-1" strike="noStrike">
                <a:solidFill>
                  <a:srgbClr val="ffffff"/>
                </a:solidFill>
                <a:uFill>
                  <a:solidFill>
                    <a:srgbClr val="ffffff"/>
                  </a:solidFill>
                </a:uFill>
                <a:latin typeface="Arial"/>
              </a:rPr>
              <a:t> </a:t>
            </a:r>
            <a:r>
              <a:rPr b="1" lang="el-GR" sz="1700" spc="-1" strike="noStrike">
                <a:solidFill>
                  <a:srgbClr val="ff0000"/>
                </a:solidFill>
                <a:uFill>
                  <a:solidFill>
                    <a:srgbClr val="ffffff"/>
                  </a:solidFill>
                </a:uFill>
                <a:latin typeface="Arial"/>
              </a:rPr>
              <a:t>—</a:t>
            </a:r>
            <a:r>
              <a:rPr b="1" lang="el-GR" sz="1700" spc="-1" strike="noStrike">
                <a:solidFill>
                  <a:srgbClr val="ffffff"/>
                </a:solidFill>
                <a:uFill>
                  <a:solidFill>
                    <a:srgbClr val="ffffff"/>
                  </a:solidFill>
                </a:uFill>
                <a:latin typeface="Arial"/>
              </a:rPr>
              <a:t> </a:t>
            </a:r>
            <a:r>
              <a:rPr b="1" lang="el-GR" sz="1700" spc="-1" strike="noStrike">
                <a:solidFill>
                  <a:srgbClr val="ff0000"/>
                </a:solidFill>
                <a:uFill>
                  <a:solidFill>
                    <a:srgbClr val="ffffff"/>
                  </a:solidFill>
                </a:uFill>
                <a:latin typeface="Arial"/>
              </a:rPr>
              <a:t>Δβ</a:t>
            </a:r>
            <a:r>
              <a:rPr b="1" lang="el-GR" sz="1700" spc="-1" strike="noStrike">
                <a:solidFill>
                  <a:srgbClr val="ffffff"/>
                </a:solidFill>
                <a:uFill>
                  <a:solidFill>
                    <a:srgbClr val="ffffff"/>
                  </a:solidFill>
                </a:uFill>
                <a:latin typeface="Arial"/>
              </a:rPr>
              <a:t>) ΕΙΝΑΙ ΜΙΑ ΔΥΝΑΜΗ ΠΟΥ ΣΠΡΩΧΝΕΙ ΛΙΓΟ ΤΟ ΣΤΡΟΒΙΛΟ, ΚΑΘΩΣ ΛΕΙΤΟΥΡΓΕΙ, ΚΑΤΑ ΤΗ ΔΙΕΥΘΥΝΣΗ ΤΗΣ ΡΟΗΣ ΤΟΥ ΑΤΜΟΥ. Η ΔΥΝΑΜΗ ΑΥΤΗ ΟΝΟΜΑΖΕΤΑΙ </a:t>
            </a:r>
            <a:r>
              <a:rPr b="1" lang="el-GR" sz="1700" spc="-1" strike="noStrike" u="sng">
                <a:solidFill>
                  <a:srgbClr val="ff0000"/>
                </a:solidFill>
                <a:uFill>
                  <a:solidFill>
                    <a:srgbClr val="ffffff"/>
                  </a:solidFill>
                </a:uFill>
                <a:latin typeface="Arial"/>
              </a:rPr>
              <a:t>ΑΞΟΝΙΚΗ ΩΘΗΣΗ</a:t>
            </a:r>
            <a:r>
              <a:rPr b="1" lang="el-GR" sz="1700" spc="-1" strike="noStrike">
                <a:solidFill>
                  <a:srgbClr val="ffffff"/>
                </a:solidFill>
                <a:uFill>
                  <a:solidFill>
                    <a:srgbClr val="ffffff"/>
                  </a:solidFill>
                </a:uFill>
                <a:latin typeface="Arial"/>
              </a:rPr>
              <a:t>.</a:t>
            </a:r>
            <a:endParaRPr b="0" lang="el-GR" sz="1700" spc="-1" strike="noStrike">
              <a:solidFill>
                <a:srgbClr val="000000"/>
              </a:solidFill>
              <a:uFill>
                <a:solidFill>
                  <a:srgbClr val="ffffff"/>
                </a:solidFill>
              </a:uFill>
              <a:latin typeface="Arial"/>
            </a:endParaRPr>
          </a:p>
          <a:p>
            <a:pPr>
              <a:lnSpc>
                <a:spcPct val="100000"/>
              </a:lnSpc>
              <a:spcBef>
                <a:spcPts val="340"/>
              </a:spcBef>
            </a:pPr>
            <a:r>
              <a:rPr b="1" lang="el-GR" sz="1700" spc="-1" strike="noStrike">
                <a:solidFill>
                  <a:srgbClr val="ffffff"/>
                </a:solidFill>
                <a:uFill>
                  <a:solidFill>
                    <a:srgbClr val="ffffff"/>
                  </a:solidFill>
                </a:uFill>
                <a:latin typeface="Arial"/>
              </a:rPr>
              <a:t>ΤΗΝ ΑΞΟΝΙΚΗ ΩΘΗΣΗ ΤΟΥ ΣΤΡΟΦΕΙΟΥ ΤΗΝ ΕΞΟΥΔΕΤΕΡΩΝΟΥΜΕ ΑΝ ΕΞΙΣΩΣΟΥΜΕ ΤΙΣ ΠΙΕΣΕΙΣ ΣΤΟΥΣ ΧΩΡΟΥΣ </a:t>
            </a:r>
            <a:r>
              <a:rPr b="1" lang="el-GR" sz="1700" spc="-1" strike="noStrike">
                <a:solidFill>
                  <a:srgbClr val="ff0000"/>
                </a:solidFill>
                <a:uFill>
                  <a:solidFill>
                    <a:srgbClr val="ffffff"/>
                  </a:solidFill>
                </a:uFill>
                <a:latin typeface="Arial"/>
              </a:rPr>
              <a:t>α</a:t>
            </a:r>
            <a:r>
              <a:rPr b="1" lang="el-GR" sz="1700" spc="-1" strike="noStrike">
                <a:solidFill>
                  <a:srgbClr val="ffffff"/>
                </a:solidFill>
                <a:uFill>
                  <a:solidFill>
                    <a:srgbClr val="ffffff"/>
                  </a:solidFill>
                </a:uFill>
                <a:latin typeface="Arial"/>
              </a:rPr>
              <a:t> ΚΑΙ </a:t>
            </a:r>
            <a:r>
              <a:rPr b="1" lang="el-GR" sz="1700" spc="-1" strike="noStrike">
                <a:solidFill>
                  <a:srgbClr val="ff0000"/>
                </a:solidFill>
                <a:uFill>
                  <a:solidFill>
                    <a:srgbClr val="ffffff"/>
                  </a:solidFill>
                </a:uFill>
                <a:latin typeface="Arial"/>
              </a:rPr>
              <a:t>β</a:t>
            </a:r>
            <a:r>
              <a:rPr b="1" lang="el-GR" sz="1700" spc="-1" strike="noStrike">
                <a:solidFill>
                  <a:srgbClr val="ffffff"/>
                </a:solidFill>
                <a:uFill>
                  <a:solidFill>
                    <a:srgbClr val="ffffff"/>
                  </a:solidFill>
                </a:uFill>
                <a:latin typeface="Arial"/>
              </a:rPr>
              <a:t>. ΑΥΤΟ ΤΟ ΕΠΙΤΥΓΧΑΝΟΜΕ ΑΝΟΙΓΟΝΤΑΣ ΠΕΡΙΦΕΡΕΙΑΚΑ ΜΕΡΙΚΕΣ </a:t>
            </a:r>
            <a:r>
              <a:rPr b="1" lang="el-GR" sz="1700" spc="-1" strike="noStrike">
                <a:solidFill>
                  <a:srgbClr val="ff0000"/>
                </a:solidFill>
                <a:uFill>
                  <a:solidFill>
                    <a:srgbClr val="ffffff"/>
                  </a:solidFill>
                </a:uFill>
                <a:latin typeface="Arial"/>
              </a:rPr>
              <a:t>ΤΡΥΠΕΣ Ο</a:t>
            </a:r>
            <a:r>
              <a:rPr b="1" lang="el-GR" sz="1700" spc="-1" strike="noStrike">
                <a:solidFill>
                  <a:srgbClr val="ffffff"/>
                </a:solidFill>
                <a:uFill>
                  <a:solidFill>
                    <a:srgbClr val="ffffff"/>
                  </a:solidFill>
                </a:uFill>
                <a:latin typeface="Arial"/>
              </a:rPr>
              <a:t> ΣΤΗ ΜΕΣΗ ΠΕΡΙΠΟΥ ΔΙΑΜΕΤΡΟ ΤΟΥ ΤΡΟΧΟΥ, ΩΣΤΕ ΝΑ ΣΥΓΚΟΙΝΩΝΟΥΝ ΜΕΤΑΞΥ ΤΟΥΣ ΟΙ ΔΥΟ ΧΩΡΟΙ. </a:t>
            </a:r>
            <a:endParaRPr b="0" lang="el-GR" sz="1700" spc="-1" strike="noStrike">
              <a:solidFill>
                <a:srgbClr val="000000"/>
              </a:solidFill>
              <a:uFill>
                <a:solidFill>
                  <a:srgbClr val="ffffff"/>
                </a:solidFill>
              </a:uFill>
              <a:latin typeface="Arial"/>
            </a:endParaRPr>
          </a:p>
          <a:p>
            <a:pPr>
              <a:lnSpc>
                <a:spcPct val="100000"/>
              </a:lnSpc>
              <a:spcBef>
                <a:spcPts val="340"/>
              </a:spcBef>
            </a:pPr>
            <a:r>
              <a:rPr b="1" lang="el-GR" sz="1700" spc="-1" strike="noStrike">
                <a:solidFill>
                  <a:srgbClr val="ffffff"/>
                </a:solidFill>
                <a:uFill>
                  <a:solidFill>
                    <a:srgbClr val="ffffff"/>
                  </a:solidFill>
                </a:uFill>
                <a:latin typeface="Arial"/>
              </a:rPr>
              <a:t>ΟΤΑΝ Η ΑΞΟΝΙΚΗ ΩΘΗΣΗ ΕΙΝΑΙ ΜΙΚΡΗ, ΤΟΤΕ ΔΕΝ ΑΝΟΙΓΟΜΕ ΤΡΥΠΕΣ, ΑΛΛΑ ΤΟΠΟΘΕΤΟΥΜΕ ΣΤΗ ΜΙΑ ΑΚΡΗ ΤΟΥ ΑΞΟΝΑ ΕΝΑΝ Η ΠΕΡΙΣΣΟΤΕΡΟΥΣ </a:t>
            </a:r>
            <a:r>
              <a:rPr b="1" lang="el-GR" sz="1700" spc="-1" strike="noStrike">
                <a:solidFill>
                  <a:srgbClr val="ff0000"/>
                </a:solidFill>
                <a:uFill>
                  <a:solidFill>
                    <a:srgbClr val="ffffff"/>
                  </a:solidFill>
                </a:uFill>
                <a:latin typeface="Arial"/>
              </a:rPr>
              <a:t>ΩΣΤΙΚΟΥΣ ΔΑΚΤΥΛΙΟΥΣ</a:t>
            </a:r>
            <a:r>
              <a:rPr b="1" lang="el-GR" sz="1700" spc="-1" strike="noStrike">
                <a:solidFill>
                  <a:srgbClr val="ffffff"/>
                </a:solidFill>
                <a:uFill>
                  <a:solidFill>
                    <a:srgbClr val="ffffff"/>
                  </a:solidFill>
                </a:uFill>
                <a:latin typeface="Arial"/>
              </a:rPr>
              <a:t> ή ΕΝΑΝ </a:t>
            </a:r>
            <a:r>
              <a:rPr b="1" lang="el-GR" sz="1700" spc="-1" strike="noStrike">
                <a:solidFill>
                  <a:srgbClr val="ff0000"/>
                </a:solidFill>
                <a:uFill>
                  <a:solidFill>
                    <a:srgbClr val="ffffff"/>
                  </a:solidFill>
                </a:uFill>
                <a:latin typeface="Arial"/>
              </a:rPr>
              <a:t>ΕΝΣΦΑΙΡΟ ΤΡΙΒΕΑ ΑΞΟΝΙΚΗΣ ΩΣΕΩΣ</a:t>
            </a:r>
            <a:r>
              <a:rPr b="1" lang="el-GR" sz="1700" spc="-1" strike="noStrike">
                <a:solidFill>
                  <a:srgbClr val="ffffff"/>
                </a:solidFill>
                <a:uFill>
                  <a:solidFill>
                    <a:srgbClr val="ffffff"/>
                  </a:solidFill>
                </a:uFill>
                <a:latin typeface="Arial"/>
              </a:rPr>
              <a:t>, ΟΙ ΟΠΟΙΟΙ ΤΗΝ ΑΠΟΡΡΟΦΟΥΝ ΕΥΚΟΛΑ. ΤΟΝ ΤΡΙΒΕΑ ΑΥΤΟ ΜΕ ΤΟΥΣ ΔΑΚΤΥΛΙΟΥΣ ΩΣΕΩΣ ή ΚΑΙ ΤΟΝ ΕΝΣΦΑΙΡΟ ΤΡΙΒΕΑ ΤΟΝ ΟΝΟΜΑΖΟΥΜΕ ΓΕΝΙΚΟΤΕΡΑ </a:t>
            </a:r>
            <a:r>
              <a:rPr b="1" lang="el-GR" sz="1700" spc="-1" strike="noStrike" u="sng">
                <a:solidFill>
                  <a:srgbClr val="ff0000"/>
                </a:solidFill>
                <a:uFill>
                  <a:solidFill>
                    <a:srgbClr val="ffffff"/>
                  </a:solidFill>
                </a:uFill>
                <a:latin typeface="Arial"/>
              </a:rPr>
              <a:t>ΤΡΙΒΕΑ ΙΣΟΡΡΟΠΗΣΕΩΣ</a:t>
            </a:r>
            <a:r>
              <a:rPr b="1" lang="el-GR" sz="1700" spc="-1" strike="noStrike">
                <a:solidFill>
                  <a:srgbClr val="ffffff"/>
                </a:solidFill>
                <a:uFill>
                  <a:solidFill>
                    <a:srgbClr val="ffffff"/>
                  </a:solidFill>
                </a:uFill>
                <a:latin typeface="Arial"/>
              </a:rPr>
              <a:t>.</a:t>
            </a:r>
            <a:endParaRPr b="0" lang="el-GR" sz="1700" spc="-1" strike="noStrike">
              <a:solidFill>
                <a:srgbClr val="000000"/>
              </a:solidFill>
              <a:uFill>
                <a:solidFill>
                  <a:srgbClr val="ffffff"/>
                </a:solidFill>
              </a:uFill>
              <a:latin typeface="Arial"/>
            </a:endParaRPr>
          </a:p>
          <a:p>
            <a:pPr>
              <a:lnSpc>
                <a:spcPct val="100000"/>
              </a:lnSpc>
              <a:spcBef>
                <a:spcPts val="360"/>
              </a:spcBef>
            </a:pPr>
            <a:br/>
            <a:endParaRPr b="0" lang="el-GR" sz="1700" spc="-1" strike="noStrike">
              <a:solidFill>
                <a:srgbClr val="000000"/>
              </a:solidFill>
              <a:uFill>
                <a:solidFill>
                  <a:srgbClr val="ffffff"/>
                </a:solidFill>
              </a:uFill>
              <a:latin typeface="Arial"/>
            </a:endParaRPr>
          </a:p>
        </p:txBody>
      </p:sp>
    </p:spTree>
  </p:cSld>
</p:sld>
</file>

<file path=ppt/slides/slide8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6"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ΑΤΜΟΣΤΡΟΒΙΛΟΙ ΔΡΑΣΕΩΣ </a:t>
            </a:r>
            <a:br/>
            <a:r>
              <a:rPr b="1" lang="el-GR" sz="2200" spc="-1" strike="noStrike" u="sng" cap="all">
                <a:solidFill>
                  <a:srgbClr val="000000"/>
                </a:solidFill>
                <a:uFill>
                  <a:solidFill>
                    <a:srgbClr val="ffffff"/>
                  </a:solidFill>
                </a:uFill>
                <a:latin typeface="Arial"/>
              </a:rPr>
              <a:t>ΔΙΑΓΡΑΜΜΑ ΠΙΕΣΕΩΝ — ΤΑΧΥΤΗΤΩΝ</a:t>
            </a:r>
            <a:br/>
            <a:endParaRPr b="0" lang="el-GR" sz="2200" spc="-1" strike="noStrike">
              <a:solidFill>
                <a:srgbClr val="ffffff"/>
              </a:solidFill>
              <a:uFill>
                <a:solidFill>
                  <a:srgbClr val="ffffff"/>
                </a:solidFill>
              </a:uFill>
              <a:latin typeface="Book Antiqua"/>
            </a:endParaRPr>
          </a:p>
        </p:txBody>
      </p:sp>
      <p:sp>
        <p:nvSpPr>
          <p:cNvPr id="497" name="TextShape 2"/>
          <p:cNvSpPr txBox="1"/>
          <p:nvPr/>
        </p:nvSpPr>
        <p:spPr>
          <a:xfrm>
            <a:off x="179640" y="1071720"/>
            <a:ext cx="8784720" cy="196920"/>
          </a:xfrm>
          <a:prstGeom prst="rect">
            <a:avLst/>
          </a:prstGeom>
          <a:solidFill>
            <a:srgbClr val="000000"/>
          </a:solidFill>
          <a:ln>
            <a:noFill/>
          </a:ln>
        </p:spPr>
        <p:txBody>
          <a:bodyPr lIns="90000" rIns="90000" tIns="45000" bIns="45000"/>
          <a:p>
            <a:pPr>
              <a:lnSpc>
                <a:spcPct val="100000"/>
              </a:lnSpc>
              <a:spcBef>
                <a:spcPts val="360"/>
              </a:spcBef>
            </a:pPr>
            <a:br/>
            <a:endParaRPr b="0" lang="el-GR" sz="3200" spc="-1" strike="noStrike">
              <a:solidFill>
                <a:srgbClr val="000000"/>
              </a:solidFill>
              <a:uFill>
                <a:solidFill>
                  <a:srgbClr val="ffffff"/>
                </a:solidFill>
              </a:uFill>
              <a:latin typeface="Arial"/>
            </a:endParaRPr>
          </a:p>
        </p:txBody>
      </p:sp>
      <p:pic>
        <p:nvPicPr>
          <p:cNvPr id="498" name="Picture 2" descr=""/>
          <p:cNvPicPr/>
          <p:nvPr/>
        </p:nvPicPr>
        <p:blipFill>
          <a:blip r:embed="rId1"/>
          <a:stretch/>
        </p:blipFill>
        <p:spPr>
          <a:xfrm>
            <a:off x="2195640" y="1124640"/>
            <a:ext cx="4176000" cy="5328360"/>
          </a:xfrm>
          <a:prstGeom prst="rect">
            <a:avLst/>
          </a:prstGeom>
          <a:ln>
            <a:noFill/>
          </a:ln>
        </p:spPr>
      </p:pic>
    </p:spTree>
  </p:cSld>
</p:sld>
</file>

<file path=ppt/slides/slide9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9"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ffff00"/>
                </a:solidFill>
                <a:uFill>
                  <a:solidFill>
                    <a:srgbClr val="ffffff"/>
                  </a:solidFill>
                </a:uFill>
                <a:latin typeface="Arial"/>
              </a:rPr>
              <a:t>ΑΠΛΟΣ ΑΤΜΟΣΤΡΟΒΙΛΟΣ ΔΡΑΣΕΩΣ ΧΩΡΙΣ ΔΙΑΒΑΘΜΙΣΗ</a:t>
            </a:r>
            <a:br/>
            <a:r>
              <a:rPr b="1" lang="el-GR" sz="3100" spc="-1" strike="noStrike" u="sng" cap="all">
                <a:solidFill>
                  <a:srgbClr val="ffff00"/>
                </a:solidFill>
                <a:uFill>
                  <a:solidFill>
                    <a:srgbClr val="ffffff"/>
                  </a:solidFill>
                </a:uFill>
                <a:latin typeface="Arial"/>
              </a:rPr>
              <a:t>(de Laval)</a:t>
            </a:r>
            <a:br/>
            <a:endParaRPr b="0" lang="el-GR" sz="3100" spc="-1" strike="noStrike">
              <a:solidFill>
                <a:srgbClr val="ffffff"/>
              </a:solidFill>
              <a:uFill>
                <a:solidFill>
                  <a:srgbClr val="ffffff"/>
                </a:solidFill>
              </a:uFill>
              <a:latin typeface="Book Antiqua"/>
            </a:endParaRPr>
          </a:p>
        </p:txBody>
      </p:sp>
      <p:sp>
        <p:nvSpPr>
          <p:cNvPr id="500" name="TextShape 2"/>
          <p:cNvSpPr txBox="1"/>
          <p:nvPr/>
        </p:nvSpPr>
        <p:spPr>
          <a:xfrm>
            <a:off x="179640" y="1071720"/>
            <a:ext cx="8784720" cy="5571720"/>
          </a:xfrm>
          <a:prstGeom prst="rect">
            <a:avLst/>
          </a:prstGeom>
          <a:solidFill>
            <a:srgbClr val="000000"/>
          </a:solidFill>
          <a:ln>
            <a:noFill/>
          </a:ln>
        </p:spPr>
        <p:txBody>
          <a:bodyPr lIns="90000" rIns="90000" tIns="45000" bIns="45000"/>
          <a:p>
            <a:pPr>
              <a:lnSpc>
                <a:spcPct val="100000"/>
              </a:lnSpc>
              <a:spcBef>
                <a:spcPts val="400"/>
              </a:spcBef>
            </a:pPr>
            <a:r>
              <a:rPr b="1" lang="el-GR" sz="2000" spc="-1" strike="noStrike">
                <a:solidFill>
                  <a:srgbClr val="ffffff"/>
                </a:solidFill>
                <a:uFill>
                  <a:solidFill>
                    <a:srgbClr val="ffffff"/>
                  </a:solidFill>
                </a:uFill>
                <a:latin typeface="Arial"/>
              </a:rPr>
              <a:t>Ο ΑΤΜΟΣΤΡΟΒΙΛΟΣ ΑΥΤΟΣ ΦΕΡΕΙ ΤΟ ΟΝΟΜΑ ΤΟΥ ΣΟΥΗΔΟΥ ΜΗΧΑΝΙΚΟΥ de Laval ΠΟΥ ΤΟΝ ΕΦΕΥΡΕ ΚΑΙ ΑΠΟΤΕΛΕΙ ΤΗΝ ΑΠΛΟΥΣΤΕΡΗ ΜΟΡΦΗ ΣΤΡΟΒΙΛΟΥ ΔΡΑΣΕΩΣ. ΑΠΟΤΕΛΕΙΤΑΙ ΑΠΟ ΕΝΑΝ </a:t>
            </a:r>
            <a:r>
              <a:rPr b="1" lang="el-GR" sz="2000" spc="-1" strike="noStrike">
                <a:solidFill>
                  <a:srgbClr val="ff0000"/>
                </a:solidFill>
                <a:uFill>
                  <a:solidFill>
                    <a:srgbClr val="ffffff"/>
                  </a:solidFill>
                </a:uFill>
                <a:latin typeface="Arial"/>
              </a:rPr>
              <a:t>ΤΡΟΧΟ η ΔΙΣΚΟ </a:t>
            </a:r>
            <a:r>
              <a:rPr b="1" lang="el-GR" sz="2000" spc="-1" strike="noStrike">
                <a:solidFill>
                  <a:srgbClr val="ffffff"/>
                </a:solidFill>
                <a:uFill>
                  <a:solidFill>
                    <a:srgbClr val="ffffff"/>
                  </a:solidFill>
                </a:uFill>
                <a:latin typeface="Arial"/>
              </a:rPr>
              <a:t>ΠΟΥ ΣΤΕΡΕΩΝΕΤΑΙ ΣΤΟΝ ΑΞΟΝΑ ΚΑΙ ΦΕΡΕΙ ΣΤΗΝ ΠΕΡΙΦΕΡΕΙΑ ΤΟΥ ΜΙΑ </a:t>
            </a:r>
            <a:r>
              <a:rPr b="1" lang="el-GR" sz="2000" spc="-1" strike="noStrike">
                <a:solidFill>
                  <a:srgbClr val="ff0000"/>
                </a:solidFill>
                <a:uFill>
                  <a:solidFill>
                    <a:srgbClr val="ffffff"/>
                  </a:solidFill>
                </a:uFill>
                <a:latin typeface="Arial"/>
              </a:rPr>
              <a:t>ΠΤΕΡΥΓΩΣΗ ΔΡΑΣΕΩΣ</a:t>
            </a:r>
            <a:r>
              <a:rPr b="1" lang="el-GR" sz="2000" spc="-1" strike="noStrike">
                <a:solidFill>
                  <a:srgbClr val="ffffff"/>
                </a:solidFill>
                <a:uFill>
                  <a:solidFill>
                    <a:srgbClr val="ffffff"/>
                  </a:solidFill>
                </a:uFill>
                <a:latin typeface="Arial"/>
              </a:rPr>
              <a:t>.</a:t>
            </a:r>
            <a:endParaRPr b="0" lang="el-GR" sz="20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ffff"/>
                </a:solidFill>
                <a:uFill>
                  <a:solidFill>
                    <a:srgbClr val="ffffff"/>
                  </a:solidFill>
                </a:uFill>
                <a:latin typeface="Arial"/>
              </a:rPr>
              <a:t>ΤΟ ΚΕΛΥΦΟΣ ΤΟΥ ΣΤΡΟΒΙΛΟΥ ΑΥΤΟΥ ΥΠΟΔΙΑΙΡΕΙΤΑΙ ΑΠΟ ΤΟ ΟΡΙΖΟΝΤΙΟ ΕΠΙΠΕΔΟ ΠΟΥ ΠΕΡΝΑ ΑΠΟ ΤΟΝ ΑΞΟΝΑ ΣΕ ΔΥΟ </a:t>
            </a:r>
            <a:r>
              <a:rPr b="1" lang="el-GR" sz="2000" spc="-1" strike="noStrike">
                <a:solidFill>
                  <a:srgbClr val="ff0000"/>
                </a:solidFill>
                <a:uFill>
                  <a:solidFill>
                    <a:srgbClr val="ffffff"/>
                  </a:solidFill>
                </a:uFill>
                <a:latin typeface="Arial"/>
              </a:rPr>
              <a:t>ΗΜΙΚΕΛΥΦΗ</a:t>
            </a:r>
            <a:r>
              <a:rPr b="1" lang="el-GR" sz="2000" spc="-1" strike="noStrike">
                <a:solidFill>
                  <a:srgbClr val="ffffff"/>
                </a:solidFill>
                <a:uFill>
                  <a:solidFill>
                    <a:srgbClr val="ffffff"/>
                  </a:solidFill>
                </a:uFill>
                <a:latin typeface="Arial"/>
              </a:rPr>
              <a:t>, ΤΟ ΠΑΝΩ ΚΑΙ ΤΟ ΚΑΤΩ. ΤΟ ΚΑΤΩ ΗΜΙΚΕΛΥΦΟΣ ΣΤΗΡΙΖΕΤΑΙ ΣΤΗ ΒΑΣΗ ΤΗΣ ΕΓΚΑΤΑΣΤΑΣΕΩΣ ΤΟΥ ΣΤΡΟΒΙΛΟΥ ΚΑΙ ΕΧΕΙ ΠΕΡΙΑΥΧΕΝΙΟ, ΩΣΤΕ ΤΑ ΔΥΟ ΗΜΙΚΕΛΥΦΗ ΝΑ ΣΥΝΔΕΟΝΤΑΙ ΜΕ ΑΠΟΛΥΤΗ ΕΦΑΡΜΟΓΗ ΤΩΝ ΠΕΡΙΑΥΧΕΝΙΩΝ ΚΑΙ ΝΑ ΣΥΣΦΙΓΓΟΝΤΑΙ ΜΕ ΚΟΧΛΙΕΣ ΚΑΙ ΠΕΡΙΚΟΧΛΙΑ Σ' ΕΝΑ ΣΩΜΑ.</a:t>
            </a:r>
            <a:endParaRPr b="0" lang="el-GR" sz="20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ffff"/>
                </a:solidFill>
                <a:uFill>
                  <a:solidFill>
                    <a:srgbClr val="ffffff"/>
                  </a:solidFill>
                </a:uFill>
                <a:latin typeface="Arial"/>
              </a:rPr>
              <a:t>ΣΤΑ ΔΥΟ ΑΚΡΑ ΤΟΥ ΚΕΛΥΦΟΥΣ ΣΧΗΜΑΤΙΖΟΝΤΑΙ ΔΥΟ ΤΡΥΠΕΣ ΑΠΟ ΤΙΣ ΟΠΟΙΕΣ ΠΕΡΝΑ Ο ΑΞΟΝΑΣ. ΕΚΕΙ, ΟΠΟΥ Ο ΑΞΟΝΑΣ ΔΙΑΠΕΡΝΑ ΤΟ ΚΕΛΥΦΟΣ, ΥΠΑΡΧΕΙ ΣΥΣΤΗΜΑ ΣΤΕΓΑΝΟΤΗΤΑΣ, ΩΣΤΕ ΝΑ ΜΗ ΣΥΓΚΟΙΝΩΝΕΙ ΤΟ ΕΣΩΤΕΡΙΚΟ ΤΟΥ ΣΤΡΟΒΙΛΟΥ ΜΕ ΤΟΝ ΑΤΜΟΣΦΑΙΡΙΚΟ ΑΕΡΑ.</a:t>
            </a:r>
            <a:endParaRPr b="0" lang="el-GR" sz="2000" spc="-1" strike="noStrike">
              <a:solidFill>
                <a:srgbClr val="000000"/>
              </a:solidFill>
              <a:uFill>
                <a:solidFill>
                  <a:srgbClr val="ffffff"/>
                </a:solidFill>
              </a:uFill>
              <a:latin typeface="Arial"/>
            </a:endParaRPr>
          </a:p>
          <a:p>
            <a:pPr>
              <a:lnSpc>
                <a:spcPct val="100000"/>
              </a:lnSpc>
              <a:spcBef>
                <a:spcPts val="360"/>
              </a:spcBef>
            </a:pPr>
            <a:br/>
            <a:endParaRPr b="0" lang="el-GR" sz="2000" spc="-1" strike="noStrike">
              <a:solidFill>
                <a:srgbClr val="000000"/>
              </a:solidFill>
              <a:uFill>
                <a:solidFill>
                  <a:srgbClr val="ffffff"/>
                </a:solidFill>
              </a:uFill>
              <a:latin typeface="Arial"/>
            </a:endParaRPr>
          </a:p>
        </p:txBody>
      </p:sp>
    </p:spTree>
  </p:cSld>
</p:sld>
</file>

<file path=ppt/slides/slide9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1"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ΑΠΛΟΣ ΑΤΜΟΣΤΡΟΒΙΛΟΣ ΔΡΑΣΕΩΣ ΧΩΡΙΣ ΔΙΑΒΑΘΜΙΣΗ</a:t>
            </a:r>
            <a:br/>
            <a:r>
              <a:rPr b="1" lang="el-GR" sz="3100" spc="-1" strike="noStrike" u="sng" cap="all">
                <a:solidFill>
                  <a:srgbClr val="000000"/>
                </a:solidFill>
                <a:uFill>
                  <a:solidFill>
                    <a:srgbClr val="ffffff"/>
                  </a:solidFill>
                </a:uFill>
                <a:latin typeface="Arial"/>
              </a:rPr>
              <a:t>(de Laval)</a:t>
            </a:r>
            <a:br/>
            <a:endParaRPr b="0" lang="el-GR" sz="3100" spc="-1" strike="noStrike">
              <a:solidFill>
                <a:srgbClr val="ffffff"/>
              </a:solidFill>
              <a:uFill>
                <a:solidFill>
                  <a:srgbClr val="ffffff"/>
                </a:solidFill>
              </a:uFill>
              <a:latin typeface="Book Antiqua"/>
            </a:endParaRPr>
          </a:p>
        </p:txBody>
      </p:sp>
      <p:sp>
        <p:nvSpPr>
          <p:cNvPr id="502" name="TextShape 2"/>
          <p:cNvSpPr txBox="1"/>
          <p:nvPr/>
        </p:nvSpPr>
        <p:spPr>
          <a:xfrm>
            <a:off x="179640" y="1071720"/>
            <a:ext cx="8784720" cy="5571720"/>
          </a:xfrm>
          <a:prstGeom prst="rect">
            <a:avLst/>
          </a:prstGeom>
          <a:solidFill>
            <a:srgbClr val="000000"/>
          </a:solidFill>
          <a:ln>
            <a:noFill/>
          </a:ln>
        </p:spPr>
        <p:txBody>
          <a:bodyPr lIns="90000" rIns="90000" tIns="45000" bIns="45000"/>
          <a:p>
            <a:pPr>
              <a:lnSpc>
                <a:spcPct val="100000"/>
              </a:lnSpc>
              <a:spcBef>
                <a:spcPts val="439"/>
              </a:spcBef>
            </a:pPr>
            <a:r>
              <a:rPr b="1" lang="el-GR" sz="2200" spc="-1" strike="noStrike" u="sng">
                <a:solidFill>
                  <a:srgbClr val="ff0000"/>
                </a:solidFill>
                <a:uFill>
                  <a:solidFill>
                    <a:srgbClr val="ffffff"/>
                  </a:solidFill>
                </a:uFill>
                <a:latin typeface="Arial"/>
              </a:rPr>
              <a:t>Ο ΑΞΟΝΑΣ</a:t>
            </a:r>
            <a:r>
              <a:rPr b="1" lang="el-GR" sz="2200" spc="-1" strike="noStrike">
                <a:solidFill>
                  <a:srgbClr val="ffffff"/>
                </a:solidFill>
                <a:uFill>
                  <a:solidFill>
                    <a:srgbClr val="ffffff"/>
                  </a:solidFill>
                </a:uFill>
                <a:latin typeface="Arial"/>
              </a:rPr>
              <a:t> ΕΔΡΑΖΕΤΑΙ ΚΑΙ ΠΕΡΙΣΤΡΕΦΕΤΑΙ ΠΑΝΩ ΣΤΟΥΣ ΤΡΙΒΕΙΣ, ΠΟΥ ΤΟΠΟΘΕΤΟΥΝΤΑΙ ΣΕ ΔΥΟ ΚΑΤΑΛΛΗΛΕΣ ΥΠΟΔΟΧΕΣ ΤΟΥ ΚΕΛΥΦΟΥΣ.</a:t>
            </a:r>
            <a:endParaRPr b="0" lang="el-GR" sz="2200" spc="-1" strike="noStrike">
              <a:solidFill>
                <a:srgbClr val="000000"/>
              </a:solidFill>
              <a:uFill>
                <a:solidFill>
                  <a:srgbClr val="ffffff"/>
                </a:solidFill>
              </a:uFill>
              <a:latin typeface="Arial"/>
            </a:endParaRPr>
          </a:p>
          <a:p>
            <a:pPr>
              <a:lnSpc>
                <a:spcPct val="100000"/>
              </a:lnSpc>
              <a:spcBef>
                <a:spcPts val="439"/>
              </a:spcBef>
            </a:pPr>
            <a:r>
              <a:rPr b="1" lang="el-GR" sz="2200" spc="-1" strike="noStrike" u="sng">
                <a:solidFill>
                  <a:srgbClr val="ff0000"/>
                </a:solidFill>
                <a:uFill>
                  <a:solidFill>
                    <a:srgbClr val="ffffff"/>
                  </a:solidFill>
                </a:uFill>
                <a:latin typeface="Arial"/>
              </a:rPr>
              <a:t>ΤΟ ΚΕΛΥΦΟΣ</a:t>
            </a:r>
            <a:r>
              <a:rPr b="1" lang="el-GR" sz="2200" spc="-1" strike="noStrike">
                <a:solidFill>
                  <a:srgbClr val="ffffff"/>
                </a:solidFill>
                <a:uFill>
                  <a:solidFill>
                    <a:srgbClr val="ffffff"/>
                  </a:solidFill>
                </a:uFill>
                <a:latin typeface="Arial"/>
              </a:rPr>
              <a:t> ΣΤΟ ΕΝΑ ΑΚΡΟ ΤΟΥ ΕΧΕΙ ΤΟ ΚΙΒΩΤΙΟ ΕΙΣΑΓΩΓΗΣ ΤΟΥ ΑΤΜΟΥ ΚΑΙ ΜΙΑ ΣΕΙΡΑ ΑΠΟ ΑΚΡΟΦΥΣΙΑ ΤΟΠΟΘΕΤΗΜΕΝΑ ΣΕ ΕΝΑ ΤΟΞΟ ή ΣΕ ΠΕΡΙΣΣΟΤΕΡΑ ΜΙΚΡΑ ΧΩΡΙΣΤΑ ΜΕΤΑΞΥ ΤΟΥΣ. </a:t>
            </a:r>
            <a:endParaRPr b="0" lang="el-GR" sz="2200" spc="-1" strike="noStrike">
              <a:solidFill>
                <a:srgbClr val="000000"/>
              </a:solidFill>
              <a:uFill>
                <a:solidFill>
                  <a:srgbClr val="ffffff"/>
                </a:solidFill>
              </a:uFill>
              <a:latin typeface="Arial"/>
            </a:endParaRPr>
          </a:p>
          <a:p>
            <a:pPr>
              <a:lnSpc>
                <a:spcPct val="100000"/>
              </a:lnSpc>
              <a:spcBef>
                <a:spcPts val="439"/>
              </a:spcBef>
            </a:pPr>
            <a:r>
              <a:rPr b="1" lang="el-GR" sz="2200" spc="-1" strike="noStrike" u="sng">
                <a:solidFill>
                  <a:srgbClr val="ff0000"/>
                </a:solidFill>
                <a:uFill>
                  <a:solidFill>
                    <a:srgbClr val="ffffff"/>
                  </a:solidFill>
                </a:uFill>
                <a:latin typeface="Arial"/>
              </a:rPr>
              <a:t>ΤΑ ΑΚΡΟΦΥΣΙΑ</a:t>
            </a:r>
            <a:r>
              <a:rPr b="1" lang="el-GR" sz="2200" spc="-1" strike="noStrike">
                <a:solidFill>
                  <a:srgbClr val="ffffff"/>
                </a:solidFill>
                <a:uFill>
                  <a:solidFill>
                    <a:srgbClr val="ffffff"/>
                  </a:solidFill>
                </a:uFill>
                <a:latin typeface="Arial"/>
              </a:rPr>
              <a:t> ΕΙΝΑΙ </a:t>
            </a:r>
            <a:r>
              <a:rPr b="1" lang="el-GR" sz="2200" spc="-1" strike="noStrike">
                <a:solidFill>
                  <a:srgbClr val="ff0000"/>
                </a:solidFill>
                <a:uFill>
                  <a:solidFill>
                    <a:srgbClr val="ffffff"/>
                  </a:solidFill>
                </a:uFill>
                <a:latin typeface="Arial"/>
              </a:rPr>
              <a:t>ΣΥΓΚΛΙΝΟΝΤΑ-ΑΠΟΚΛΙΝΟΝΤΑ</a:t>
            </a:r>
            <a:r>
              <a:rPr b="1" lang="el-GR" sz="2200" spc="-1" strike="noStrike">
                <a:solidFill>
                  <a:srgbClr val="ffffff"/>
                </a:solidFill>
                <a:uFill>
                  <a:solidFill>
                    <a:srgbClr val="ffffff"/>
                  </a:solidFill>
                </a:uFill>
                <a:latin typeface="Arial"/>
              </a:rPr>
              <a:t>. ΣΤΟ ΑΛΛΟ ΑΚΡΟ ΤΟΥ ΚΕΛΥΦΟΥΣ ΔΙΑΜΟΡΦΩΝΕΤΑΙ Ο ΟΧΕΤΟΣ ΤΩΝ ΕΞΑΤΜΙΣΕΩΝ ΤΟΥ ΣΤΡΟΒΙΛΟΥ, Ο ΟΠΟΙΟΣ ΤΙΣ ΟΔΗΓΕΙ ΣΤΟ ΨΥΓΕΙΟ.</a:t>
            </a:r>
            <a:endParaRPr b="0" lang="el-GR" sz="2200" spc="-1" strike="noStrike">
              <a:solidFill>
                <a:srgbClr val="000000"/>
              </a:solidFill>
              <a:uFill>
                <a:solidFill>
                  <a:srgbClr val="ffffff"/>
                </a:solidFill>
              </a:uFill>
              <a:latin typeface="Arial"/>
            </a:endParaRPr>
          </a:p>
          <a:p>
            <a:pPr>
              <a:lnSpc>
                <a:spcPct val="100000"/>
              </a:lnSpc>
              <a:spcBef>
                <a:spcPts val="380"/>
              </a:spcBef>
            </a:pPr>
            <a:r>
              <a:rPr b="1" lang="el-GR" sz="1900" spc="-1" strike="noStrike">
                <a:solidFill>
                  <a:srgbClr val="ffffff"/>
                </a:solidFill>
                <a:uFill>
                  <a:solidFill>
                    <a:srgbClr val="ffffff"/>
                  </a:solidFill>
                </a:uFill>
                <a:latin typeface="Arial"/>
              </a:rPr>
              <a:t>Η ΛΕΙΤΟΥΡΓΙΑ ΤΟΥ ΣΤΡΟΒΙΛΟΥ ΑΥΤΟΥ ΕΙΝΑΙ ΑΠΛΗ.</a:t>
            </a:r>
            <a:endParaRPr b="0" lang="el-GR" sz="1900" spc="-1" strike="noStrike">
              <a:solidFill>
                <a:srgbClr val="000000"/>
              </a:solidFill>
              <a:uFill>
                <a:solidFill>
                  <a:srgbClr val="ffffff"/>
                </a:solidFill>
              </a:uFill>
              <a:latin typeface="Arial"/>
            </a:endParaRPr>
          </a:p>
          <a:p>
            <a:pPr>
              <a:lnSpc>
                <a:spcPct val="100000"/>
              </a:lnSpc>
              <a:spcBef>
                <a:spcPts val="380"/>
              </a:spcBef>
            </a:pPr>
            <a:r>
              <a:rPr b="1" lang="el-GR" sz="1900" spc="-1" strike="noStrike">
                <a:solidFill>
                  <a:srgbClr val="ffffff"/>
                </a:solidFill>
                <a:uFill>
                  <a:solidFill>
                    <a:srgbClr val="ffffff"/>
                  </a:solidFill>
                </a:uFill>
                <a:latin typeface="Arial"/>
              </a:rPr>
              <a:t>ΣΤΟ ΣΤΡΟΒΙΛΟ ΑΥΤΟ ΑΜΕΣΩΣ ΜΟΛΙΣ ΑΝΟΙΞΟΥΜΕ ΤΟΝ ΑΤΜΟΦΡΑΚΤΗ Ο ΑΤΜΟΣ ΜΠΑΙΝΕΙ ΣΤΟ ΑΤΜΟΚΙΒΩΤΙΟ, ΠΕΡΝΑ ΑΠΟ ΤΑ ΑΚΡΟΦΥΣΙΑ ΚΑΙ ΜΕΤΑ ΠΗΓΑΙΝΕΙ ΣΤΑ ΑΥΛΑΚΙΑ ΜΕΤΑΞΥ ΤΩΝ ΠΤΕΡΥΓΙΩΝ ΟΠΟΥ, ΟΠΩΣ ΞΕΡΟΥΜΕ, ΠΑΡΑΓΕΙ ΤΟ ΕΡΓΟ ΔΡΑΣΕΩΣ.</a:t>
            </a:r>
            <a:endParaRPr b="0" lang="el-GR" sz="1900" spc="-1" strike="noStrike">
              <a:solidFill>
                <a:srgbClr val="000000"/>
              </a:solidFill>
              <a:uFill>
                <a:solidFill>
                  <a:srgbClr val="ffffff"/>
                </a:solidFill>
              </a:uFill>
              <a:latin typeface="Arial"/>
            </a:endParaRPr>
          </a:p>
          <a:p>
            <a:pPr>
              <a:lnSpc>
                <a:spcPct val="100000"/>
              </a:lnSpc>
              <a:spcBef>
                <a:spcPts val="360"/>
              </a:spcBef>
            </a:pPr>
            <a:br/>
            <a:endParaRPr b="0" lang="el-GR" sz="1900" spc="-1" strike="noStrike">
              <a:solidFill>
                <a:srgbClr val="000000"/>
              </a:solidFill>
              <a:uFill>
                <a:solidFill>
                  <a:srgbClr val="ffffff"/>
                </a:solidFill>
              </a:uFill>
              <a:latin typeface="Arial"/>
            </a:endParaRPr>
          </a:p>
        </p:txBody>
      </p:sp>
    </p:spTree>
  </p:cSld>
</p:sld>
</file>

<file path=ppt/slides/slide9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3"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ΑΠΛΟΣ ΑΤΜΟΣΤΡΟΒΙΛΟΣ ΔΡΑΣΕΩΣ ΧΩΡΙΣ ΔΙΑΒΑΘΜΙΣΗ</a:t>
            </a:r>
            <a:br/>
            <a:r>
              <a:rPr b="1" lang="el-GR" sz="3100" spc="-1" strike="noStrike" u="sng" cap="all">
                <a:solidFill>
                  <a:srgbClr val="000000"/>
                </a:solidFill>
                <a:uFill>
                  <a:solidFill>
                    <a:srgbClr val="ffffff"/>
                  </a:solidFill>
                </a:uFill>
                <a:latin typeface="Arial"/>
              </a:rPr>
              <a:t>(de Laval)</a:t>
            </a:r>
            <a:br/>
            <a:endParaRPr b="0" lang="el-GR" sz="3100" spc="-1" strike="noStrike">
              <a:solidFill>
                <a:srgbClr val="ffffff"/>
              </a:solidFill>
              <a:uFill>
                <a:solidFill>
                  <a:srgbClr val="ffffff"/>
                </a:solidFill>
              </a:uFill>
              <a:latin typeface="Book Antiqua"/>
            </a:endParaRPr>
          </a:p>
        </p:txBody>
      </p:sp>
      <p:sp>
        <p:nvSpPr>
          <p:cNvPr id="504" name="TextShape 2"/>
          <p:cNvSpPr txBox="1"/>
          <p:nvPr/>
        </p:nvSpPr>
        <p:spPr>
          <a:xfrm>
            <a:off x="179640" y="1071720"/>
            <a:ext cx="8784720" cy="5571720"/>
          </a:xfrm>
          <a:prstGeom prst="rect">
            <a:avLst/>
          </a:prstGeom>
          <a:solidFill>
            <a:srgbClr val="000000"/>
          </a:solidFill>
          <a:ln>
            <a:noFill/>
          </a:ln>
        </p:spPr>
        <p:txBody>
          <a:bodyPr lIns="90000" rIns="90000" tIns="45000" bIns="45000"/>
          <a:p>
            <a:pPr>
              <a:lnSpc>
                <a:spcPct val="100000"/>
              </a:lnSpc>
              <a:spcBef>
                <a:spcPts val="479"/>
              </a:spcBef>
            </a:pPr>
            <a:r>
              <a:rPr b="1" lang="el-GR" sz="2400" spc="-1" strike="noStrike">
                <a:solidFill>
                  <a:srgbClr val="ffffff"/>
                </a:solidFill>
                <a:uFill>
                  <a:solidFill>
                    <a:srgbClr val="ffffff"/>
                  </a:solidFill>
                </a:uFill>
                <a:latin typeface="Arial"/>
              </a:rPr>
              <a:t>Ο ΣΤΡΟΒΙΛΟΣ ΑΥΤΟΣ ΛΕΓΕΤΑΙ </a:t>
            </a:r>
            <a:r>
              <a:rPr b="1" lang="el-GR" sz="2400" spc="-1" strike="noStrike">
                <a:solidFill>
                  <a:srgbClr val="ff0000"/>
                </a:solidFill>
                <a:uFill>
                  <a:solidFill>
                    <a:srgbClr val="ffffff"/>
                  </a:solidFill>
                </a:uFill>
                <a:latin typeface="Arial"/>
              </a:rPr>
              <a:t>ΣΤΡΟΒΙΛΟΣ ΔΡΑΣΕΩΣ ΜΕ ΜΙΑ ΒΑΘΜΙΔΑ ΤΑΧΥΤΗΤΑΣ</a:t>
            </a:r>
            <a:r>
              <a:rPr b="1" lang="el-GR" sz="2400" spc="-1" strike="noStrike">
                <a:solidFill>
                  <a:srgbClr val="ffffff"/>
                </a:solidFill>
                <a:uFill>
                  <a:solidFill>
                    <a:srgbClr val="ffffff"/>
                  </a:solidFill>
                </a:uFill>
                <a:latin typeface="Arial"/>
              </a:rPr>
              <a:t>.</a:t>
            </a:r>
            <a:endParaRPr b="0" lang="el-GR" sz="2400" spc="-1" strike="noStrike">
              <a:solidFill>
                <a:srgbClr val="000000"/>
              </a:solidFill>
              <a:uFill>
                <a:solidFill>
                  <a:srgbClr val="ffffff"/>
                </a:solidFill>
              </a:uFill>
              <a:latin typeface="Arial"/>
            </a:endParaRPr>
          </a:p>
          <a:p>
            <a:pPr algn="just">
              <a:lnSpc>
                <a:spcPct val="100000"/>
              </a:lnSpc>
              <a:spcBef>
                <a:spcPts val="479"/>
              </a:spcBef>
            </a:pPr>
            <a:r>
              <a:rPr b="1" lang="el-GR" sz="2400" spc="-1" strike="noStrike">
                <a:solidFill>
                  <a:srgbClr val="ffffff"/>
                </a:solidFill>
                <a:uFill>
                  <a:solidFill>
                    <a:srgbClr val="ffffff"/>
                  </a:solidFill>
                </a:uFill>
                <a:latin typeface="Arial"/>
              </a:rPr>
              <a:t>ΟΤΑΝ Η ΔΙΑΦΟΡΑ ΠΙΕΣΕΩΣ ΕΙΣΑΓΩΓΗΣ ΚΑΙ ΕΞΑΓΩΓΗΣ ΤΟΥ ΑΤΜΟΥ ΕΙΝΑΙ ΜΕΓΑΛΗ, ΑΝΑΠΤΥΣΣΕΙ ΠΟΛΥ ΜΕΓΑΛΗ ΤΑΧΥΤΗΤΑ, ΜΕΧΡΙ ΚΑΙ 25000 rpm. Η ΤΑΧΥΤΗΤΑ ΑΥΤΗ ΕΙΝΑΙ ΥΠΕΡΒΟΛΙΚΗ ΓΙΑ ΤΙΣ ΠΡΑΚΤΙΚΕΣ ΕΦΑΡΜΟΓΕΣ ΚΑΙ ΓΙ' ΑΥΤΟ Ο ΤΡΟΧΟΣ ΧΡΗΣΙΜΟΠΟΙΕΙΤΑΙ ΕΛΑΧΙΣΤΑ ΚΑΙ ΓΙΑ ΤΗΝ </a:t>
            </a:r>
            <a:r>
              <a:rPr b="1" lang="el-GR" sz="2400" spc="-1" strike="noStrike" u="sng">
                <a:solidFill>
                  <a:srgbClr val="ffffff"/>
                </a:solidFill>
                <a:uFill>
                  <a:solidFill>
                    <a:srgbClr val="ffffff"/>
                  </a:solidFill>
                </a:uFill>
                <a:latin typeface="Arial"/>
              </a:rPr>
              <a:t>ΚΙΝΗΣΗ ΜΙΚΡΩΝ ΜΟΝΟ ΒΟΗΘΗΤΙΚΩΝ ΜΗΧΑΝΗΜΑΤΩΝ</a:t>
            </a:r>
            <a:r>
              <a:rPr b="1" lang="el-GR" sz="2400" spc="-1" strike="noStrike">
                <a:solidFill>
                  <a:srgbClr val="ffffff"/>
                </a:solidFill>
                <a:uFill>
                  <a:solidFill>
                    <a:srgbClr val="ffffff"/>
                  </a:solidFill>
                </a:uFill>
                <a:latin typeface="Arial"/>
              </a:rPr>
              <a:t>. ΟΤΑΝ ΠΡΕΠΕΙ ΝΑ ΚΙΝΕΙΤΑΙ ΤΟ ΜΗΧΑΝΗΜΑ ΜΕ ΜΙΚΡΟΤΕΡΟ ΑΡΙΘΜΟ ΣΤΡΟΦΩΝ, ΠΑΡΕΜΒΑΛΛΕΤΑΙ ΜΕΤΑΞΥ ΤΟΥ ΣΤΡΟΒΙΛΟΥ ΚΑΙ ΤΟΥ ΜΗΧΑΝΗΜΑΤΟΣ (ΑΝΤΛΙΑΣ, ΑΝΕΜΙΣΤΗΡΑ ΚΛΠ.) ΣΥΣΤΗΜΑ ΜΕΤΑΔΟΣΕΩΣ ΜΕΙΩΜΕΝΗΣ ΤΑΧΥΤΗΤΑΣ ΜΕ ΟΔΟΝΤΩΤΟΥΣ ΤΡΟΧΟΥΣ, ΤΟ ΟΠΟΙΟ ΟΝΟΜΑΖΕΤΑΙ ΜΕΙΩΤΗΡΑΣ ΣΤΡΟΦΩΝ ή ΤΑΧΥΤΗΤΑΣ.</a:t>
            </a:r>
            <a:endParaRPr b="0" lang="el-GR" sz="2400" spc="-1" strike="noStrike">
              <a:solidFill>
                <a:srgbClr val="000000"/>
              </a:solidFill>
              <a:uFill>
                <a:solidFill>
                  <a:srgbClr val="ffffff"/>
                </a:solidFill>
              </a:uFill>
              <a:latin typeface="Arial"/>
            </a:endParaRPr>
          </a:p>
          <a:p>
            <a:pPr>
              <a:lnSpc>
                <a:spcPct val="100000"/>
              </a:lnSpc>
              <a:spcBef>
                <a:spcPts val="360"/>
              </a:spcBef>
            </a:pPr>
            <a:br/>
            <a:endParaRPr b="0" lang="el-GR" sz="2400" spc="-1" strike="noStrike">
              <a:solidFill>
                <a:srgbClr val="000000"/>
              </a:solidFill>
              <a:uFill>
                <a:solidFill>
                  <a:srgbClr val="ffffff"/>
                </a:solidFill>
              </a:uFill>
              <a:latin typeface="Arial"/>
            </a:endParaRPr>
          </a:p>
        </p:txBody>
      </p:sp>
    </p:spTree>
  </p:cSld>
</p:sld>
</file>

<file path=ppt/slides/slide9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5"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ΑΠΛΟΣ ΑΤΜΟΣΤΡΟΒΙΛΟΣ ΔΡΑΣΕΩΣ ΧΩΡΙΣ ΔΙΑΒΑΘΜΙΣΗ</a:t>
            </a:r>
            <a:br/>
            <a:r>
              <a:rPr b="1" lang="el-GR" sz="3100" spc="-1" strike="noStrike" u="sng" cap="all">
                <a:solidFill>
                  <a:srgbClr val="000000"/>
                </a:solidFill>
                <a:uFill>
                  <a:solidFill>
                    <a:srgbClr val="ffffff"/>
                  </a:solidFill>
                </a:uFill>
                <a:latin typeface="Arial"/>
              </a:rPr>
              <a:t>(de Laval) </a:t>
            </a:r>
            <a:br/>
            <a:endParaRPr b="0" lang="el-GR" sz="3100" spc="-1" strike="noStrike">
              <a:solidFill>
                <a:srgbClr val="ffffff"/>
              </a:solidFill>
              <a:uFill>
                <a:solidFill>
                  <a:srgbClr val="ffffff"/>
                </a:solidFill>
              </a:uFill>
              <a:latin typeface="Book Antiqua"/>
            </a:endParaRPr>
          </a:p>
        </p:txBody>
      </p:sp>
      <p:sp>
        <p:nvSpPr>
          <p:cNvPr id="506" name="TextShape 2"/>
          <p:cNvSpPr txBox="1"/>
          <p:nvPr/>
        </p:nvSpPr>
        <p:spPr>
          <a:xfrm>
            <a:off x="179640" y="1071720"/>
            <a:ext cx="8784720" cy="196920"/>
          </a:xfrm>
          <a:prstGeom prst="rect">
            <a:avLst/>
          </a:prstGeom>
          <a:solidFill>
            <a:srgbClr val="000000"/>
          </a:solidFill>
          <a:ln>
            <a:noFill/>
          </a:ln>
        </p:spPr>
        <p:txBody>
          <a:bodyPr lIns="90000" rIns="90000" tIns="45000" bIns="45000"/>
          <a:p>
            <a:pPr>
              <a:lnSpc>
                <a:spcPct val="100000"/>
              </a:lnSpc>
              <a:spcBef>
                <a:spcPts val="360"/>
              </a:spcBef>
            </a:pPr>
            <a:br/>
            <a:endParaRPr b="0" lang="el-GR" sz="3200" spc="-1" strike="noStrike">
              <a:solidFill>
                <a:srgbClr val="000000"/>
              </a:solidFill>
              <a:uFill>
                <a:solidFill>
                  <a:srgbClr val="ffffff"/>
                </a:solidFill>
              </a:uFill>
              <a:latin typeface="Arial"/>
            </a:endParaRPr>
          </a:p>
        </p:txBody>
      </p:sp>
      <p:pic>
        <p:nvPicPr>
          <p:cNvPr id="507" name="Picture 3" descr=""/>
          <p:cNvPicPr/>
          <p:nvPr/>
        </p:nvPicPr>
        <p:blipFill>
          <a:blip r:embed="rId1"/>
          <a:stretch/>
        </p:blipFill>
        <p:spPr>
          <a:xfrm>
            <a:off x="395640" y="1268640"/>
            <a:ext cx="4425840" cy="5328360"/>
          </a:xfrm>
          <a:prstGeom prst="rect">
            <a:avLst/>
          </a:prstGeom>
          <a:ln>
            <a:noFill/>
          </a:ln>
        </p:spPr>
      </p:pic>
      <p:sp>
        <p:nvSpPr>
          <p:cNvPr id="508" name="CustomShape 3"/>
          <p:cNvSpPr/>
          <p:nvPr/>
        </p:nvSpPr>
        <p:spPr>
          <a:xfrm>
            <a:off x="1197000" y="980640"/>
            <a:ext cx="1397160" cy="33372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600" spc="-1" strike="noStrike">
                <a:solidFill>
                  <a:srgbClr val="ff0000"/>
                </a:solidFill>
                <a:uFill>
                  <a:solidFill>
                    <a:srgbClr val="ffffff"/>
                  </a:solidFill>
                </a:uFill>
                <a:latin typeface="Arial"/>
              </a:rPr>
              <a:t>ΑΚΡΟΦΥΣΙΟ</a:t>
            </a:r>
            <a:endParaRPr b="0" lang="el-GR" sz="1600" spc="-1" strike="noStrike">
              <a:solidFill>
                <a:srgbClr val="000000"/>
              </a:solidFill>
              <a:uFill>
                <a:solidFill>
                  <a:srgbClr val="ffffff"/>
                </a:solidFill>
              </a:uFill>
              <a:latin typeface="Arial"/>
            </a:endParaRPr>
          </a:p>
        </p:txBody>
      </p:sp>
      <p:sp>
        <p:nvSpPr>
          <p:cNvPr id="509" name="CustomShape 4"/>
          <p:cNvSpPr/>
          <p:nvPr/>
        </p:nvSpPr>
        <p:spPr>
          <a:xfrm>
            <a:off x="258480" y="1340640"/>
            <a:ext cx="1194480" cy="5770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600" spc="-1" strike="noStrike">
                <a:solidFill>
                  <a:srgbClr val="ff0000"/>
                </a:solidFill>
                <a:uFill>
                  <a:solidFill>
                    <a:srgbClr val="ffffff"/>
                  </a:solidFill>
                </a:uFill>
                <a:latin typeface="Arial"/>
              </a:rPr>
              <a:t>ΕΙΣΑΓΩΓΗ</a:t>
            </a:r>
            <a:endParaRPr b="0" lang="el-GR" sz="1600" spc="-1" strike="noStrike">
              <a:solidFill>
                <a:srgbClr val="000000"/>
              </a:solidFill>
              <a:uFill>
                <a:solidFill>
                  <a:srgbClr val="ffffff"/>
                </a:solidFill>
              </a:uFill>
              <a:latin typeface="Arial"/>
            </a:endParaRPr>
          </a:p>
          <a:p>
            <a:pPr>
              <a:lnSpc>
                <a:spcPct val="100000"/>
              </a:lnSpc>
            </a:pPr>
            <a:r>
              <a:rPr b="1" lang="el-GR" sz="1600" spc="-1" strike="noStrike">
                <a:solidFill>
                  <a:srgbClr val="ff0000"/>
                </a:solidFill>
                <a:uFill>
                  <a:solidFill>
                    <a:srgbClr val="ffffff"/>
                  </a:solidFill>
                </a:uFill>
                <a:latin typeface="Arial"/>
              </a:rPr>
              <a:t>ΑΤΜΟΥ</a:t>
            </a:r>
            <a:endParaRPr b="0" lang="el-GR" sz="1600" spc="-1" strike="noStrike">
              <a:solidFill>
                <a:srgbClr val="000000"/>
              </a:solidFill>
              <a:uFill>
                <a:solidFill>
                  <a:srgbClr val="ffffff"/>
                </a:solidFill>
              </a:uFill>
              <a:latin typeface="Arial"/>
            </a:endParaRPr>
          </a:p>
        </p:txBody>
      </p:sp>
      <p:sp>
        <p:nvSpPr>
          <p:cNvPr id="510" name="CustomShape 5"/>
          <p:cNvSpPr/>
          <p:nvPr/>
        </p:nvSpPr>
        <p:spPr>
          <a:xfrm>
            <a:off x="2277720" y="1412640"/>
            <a:ext cx="1906200" cy="33372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600" spc="-1" strike="noStrike">
                <a:solidFill>
                  <a:srgbClr val="ff0000"/>
                </a:solidFill>
                <a:uFill>
                  <a:solidFill>
                    <a:srgbClr val="ffffff"/>
                  </a:solidFill>
                </a:uFill>
                <a:latin typeface="Arial"/>
              </a:rPr>
              <a:t>ΕΞΑΓΩΓΗ ΑΤΜΟΥ</a:t>
            </a:r>
            <a:endParaRPr b="0" lang="el-GR" sz="1600" spc="-1" strike="noStrike">
              <a:solidFill>
                <a:srgbClr val="000000"/>
              </a:solidFill>
              <a:uFill>
                <a:solidFill>
                  <a:srgbClr val="ffffff"/>
                </a:solidFill>
              </a:uFill>
              <a:latin typeface="Arial"/>
            </a:endParaRPr>
          </a:p>
        </p:txBody>
      </p:sp>
      <p:sp>
        <p:nvSpPr>
          <p:cNvPr id="511" name="CustomShape 6"/>
          <p:cNvSpPr/>
          <p:nvPr/>
        </p:nvSpPr>
        <p:spPr>
          <a:xfrm>
            <a:off x="4793760" y="2493000"/>
            <a:ext cx="1182240" cy="33372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600" spc="-1" strike="noStrike">
                <a:solidFill>
                  <a:srgbClr val="ff0000"/>
                </a:solidFill>
                <a:uFill>
                  <a:solidFill>
                    <a:srgbClr val="ffffff"/>
                  </a:solidFill>
                </a:uFill>
                <a:latin typeface="Arial"/>
              </a:rPr>
              <a:t>ΠΤΕΡΥΓΙΑ</a:t>
            </a:r>
            <a:endParaRPr b="0" lang="el-GR" sz="1600" spc="-1" strike="noStrike">
              <a:solidFill>
                <a:srgbClr val="000000"/>
              </a:solidFill>
              <a:uFill>
                <a:solidFill>
                  <a:srgbClr val="ffffff"/>
                </a:solidFill>
              </a:uFill>
              <a:latin typeface="Arial"/>
            </a:endParaRPr>
          </a:p>
        </p:txBody>
      </p:sp>
      <p:sp>
        <p:nvSpPr>
          <p:cNvPr id="512" name="Line 7"/>
          <p:cNvSpPr/>
          <p:nvPr/>
        </p:nvSpPr>
        <p:spPr>
          <a:xfrm flipV="1">
            <a:off x="3707640" y="2661840"/>
            <a:ext cx="1080360" cy="118800"/>
          </a:xfrm>
          <a:prstGeom prst="line">
            <a:avLst/>
          </a:prstGeom>
          <a:ln w="15840">
            <a:solidFill>
              <a:schemeClr val="tx1"/>
            </a:solidFill>
            <a:round/>
          </a:ln>
        </p:spPr>
        <p:style>
          <a:lnRef idx="1">
            <a:schemeClr val="accent1"/>
          </a:lnRef>
          <a:fillRef idx="0">
            <a:schemeClr val="accent1"/>
          </a:fillRef>
          <a:effectRef idx="0">
            <a:schemeClr val="accent1"/>
          </a:effectRef>
          <a:fontRef idx="minor"/>
        </p:style>
      </p:sp>
      <p:sp>
        <p:nvSpPr>
          <p:cNvPr id="513" name="CustomShape 8"/>
          <p:cNvSpPr/>
          <p:nvPr/>
        </p:nvSpPr>
        <p:spPr>
          <a:xfrm>
            <a:off x="4795200" y="2853000"/>
            <a:ext cx="1011600" cy="33372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600" spc="-1" strike="noStrike">
                <a:solidFill>
                  <a:srgbClr val="ff0000"/>
                </a:solidFill>
                <a:uFill>
                  <a:solidFill>
                    <a:srgbClr val="ffffff"/>
                  </a:solidFill>
                </a:uFill>
                <a:latin typeface="Arial"/>
              </a:rPr>
              <a:t>ΤΡΟΧΟΣ</a:t>
            </a:r>
            <a:endParaRPr b="0" lang="el-GR" sz="1600" spc="-1" strike="noStrike">
              <a:solidFill>
                <a:srgbClr val="000000"/>
              </a:solidFill>
              <a:uFill>
                <a:solidFill>
                  <a:srgbClr val="ffffff"/>
                </a:solidFill>
              </a:uFill>
              <a:latin typeface="Arial"/>
            </a:endParaRPr>
          </a:p>
        </p:txBody>
      </p:sp>
      <p:sp>
        <p:nvSpPr>
          <p:cNvPr id="514" name="Line 9"/>
          <p:cNvSpPr/>
          <p:nvPr/>
        </p:nvSpPr>
        <p:spPr>
          <a:xfrm>
            <a:off x="3707640" y="2996640"/>
            <a:ext cx="1080360" cy="25560"/>
          </a:xfrm>
          <a:prstGeom prst="line">
            <a:avLst/>
          </a:prstGeom>
          <a:ln w="15840">
            <a:solidFill>
              <a:schemeClr val="tx1"/>
            </a:solidFill>
            <a:round/>
          </a:ln>
        </p:spPr>
        <p:style>
          <a:lnRef idx="1">
            <a:schemeClr val="accent1"/>
          </a:lnRef>
          <a:fillRef idx="0">
            <a:schemeClr val="accent1"/>
          </a:fillRef>
          <a:effectRef idx="0">
            <a:schemeClr val="accent1"/>
          </a:effectRef>
          <a:fontRef idx="minor"/>
        </p:style>
      </p:sp>
      <p:sp>
        <p:nvSpPr>
          <p:cNvPr id="515" name="CustomShape 10"/>
          <p:cNvSpPr/>
          <p:nvPr/>
        </p:nvSpPr>
        <p:spPr>
          <a:xfrm>
            <a:off x="4804200" y="3141000"/>
            <a:ext cx="2886120" cy="33372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600" spc="-1" strike="noStrike">
                <a:solidFill>
                  <a:srgbClr val="ff0000"/>
                </a:solidFill>
                <a:uFill>
                  <a:solidFill>
                    <a:srgbClr val="ffffff"/>
                  </a:solidFill>
                </a:uFill>
                <a:latin typeface="Arial"/>
              </a:rPr>
              <a:t>ΟΠΕΣ ΕΞΙΣΩΣΕΩΣ ΠΙΕΣΕΩΣ</a:t>
            </a:r>
            <a:endParaRPr b="0" lang="el-GR" sz="1600" spc="-1" strike="noStrike">
              <a:solidFill>
                <a:srgbClr val="000000"/>
              </a:solidFill>
              <a:uFill>
                <a:solidFill>
                  <a:srgbClr val="ffffff"/>
                </a:solidFill>
              </a:uFill>
              <a:latin typeface="Arial"/>
            </a:endParaRPr>
          </a:p>
        </p:txBody>
      </p:sp>
      <p:sp>
        <p:nvSpPr>
          <p:cNvPr id="516" name="Line 11"/>
          <p:cNvSpPr/>
          <p:nvPr/>
        </p:nvSpPr>
        <p:spPr>
          <a:xfrm>
            <a:off x="3707640" y="3284640"/>
            <a:ext cx="1080360" cy="25560"/>
          </a:xfrm>
          <a:prstGeom prst="line">
            <a:avLst/>
          </a:prstGeom>
          <a:ln w="15840">
            <a:solidFill>
              <a:schemeClr val="tx1"/>
            </a:solidFill>
            <a:round/>
          </a:ln>
        </p:spPr>
        <p:style>
          <a:lnRef idx="1">
            <a:schemeClr val="accent1"/>
          </a:lnRef>
          <a:fillRef idx="0">
            <a:schemeClr val="accent1"/>
          </a:fillRef>
          <a:effectRef idx="0">
            <a:schemeClr val="accent1"/>
          </a:effectRef>
          <a:fontRef idx="minor"/>
        </p:style>
      </p:sp>
      <p:sp>
        <p:nvSpPr>
          <p:cNvPr id="517" name="Line 12"/>
          <p:cNvSpPr/>
          <p:nvPr/>
        </p:nvSpPr>
        <p:spPr>
          <a:xfrm>
            <a:off x="3707640" y="3645000"/>
            <a:ext cx="1296360" cy="360000"/>
          </a:xfrm>
          <a:prstGeom prst="line">
            <a:avLst/>
          </a:prstGeom>
          <a:ln w="15840">
            <a:solidFill>
              <a:schemeClr val="tx1"/>
            </a:solidFill>
            <a:round/>
          </a:ln>
        </p:spPr>
        <p:style>
          <a:lnRef idx="1">
            <a:schemeClr val="accent1"/>
          </a:lnRef>
          <a:fillRef idx="0">
            <a:schemeClr val="accent1"/>
          </a:fillRef>
          <a:effectRef idx="0">
            <a:schemeClr val="accent1"/>
          </a:effectRef>
          <a:fontRef idx="minor"/>
        </p:style>
      </p:sp>
      <p:sp>
        <p:nvSpPr>
          <p:cNvPr id="518" name="CustomShape 13"/>
          <p:cNvSpPr/>
          <p:nvPr/>
        </p:nvSpPr>
        <p:spPr>
          <a:xfrm>
            <a:off x="5081760" y="3933000"/>
            <a:ext cx="1029960" cy="33372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600" spc="-1" strike="noStrike">
                <a:solidFill>
                  <a:srgbClr val="ff0000"/>
                </a:solidFill>
                <a:uFill>
                  <a:solidFill>
                    <a:srgbClr val="ffffff"/>
                  </a:solidFill>
                </a:uFill>
                <a:latin typeface="Arial"/>
              </a:rPr>
              <a:t>ΑΞΟΝΑΣ</a:t>
            </a:r>
            <a:endParaRPr b="0" lang="el-GR" sz="1600" spc="-1" strike="noStrike">
              <a:solidFill>
                <a:srgbClr val="000000"/>
              </a:solidFill>
              <a:uFill>
                <a:solidFill>
                  <a:srgbClr val="ffffff"/>
                </a:solidFill>
              </a:uFill>
              <a:latin typeface="Arial"/>
            </a:endParaRPr>
          </a:p>
        </p:txBody>
      </p:sp>
      <p:sp>
        <p:nvSpPr>
          <p:cNvPr id="519" name="CustomShape 14"/>
          <p:cNvSpPr/>
          <p:nvPr/>
        </p:nvSpPr>
        <p:spPr>
          <a:xfrm>
            <a:off x="5081400" y="4797000"/>
            <a:ext cx="956880" cy="33372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600" spc="-1" strike="noStrike">
                <a:solidFill>
                  <a:srgbClr val="ff0000"/>
                </a:solidFill>
                <a:uFill>
                  <a:solidFill>
                    <a:srgbClr val="ffffff"/>
                  </a:solidFill>
                </a:uFill>
                <a:latin typeface="Arial"/>
              </a:rPr>
              <a:t>ΤΡΙΒΕΙΣ</a:t>
            </a:r>
            <a:endParaRPr b="0" lang="el-GR" sz="1600" spc="-1" strike="noStrike">
              <a:solidFill>
                <a:srgbClr val="000000"/>
              </a:solidFill>
              <a:uFill>
                <a:solidFill>
                  <a:srgbClr val="ffffff"/>
                </a:solidFill>
              </a:uFill>
              <a:latin typeface="Arial"/>
            </a:endParaRPr>
          </a:p>
        </p:txBody>
      </p:sp>
      <p:sp>
        <p:nvSpPr>
          <p:cNvPr id="520" name="Line 15"/>
          <p:cNvSpPr/>
          <p:nvPr/>
        </p:nvSpPr>
        <p:spPr>
          <a:xfrm>
            <a:off x="3347640" y="4869000"/>
            <a:ext cx="1728360" cy="97200"/>
          </a:xfrm>
          <a:prstGeom prst="line">
            <a:avLst/>
          </a:prstGeom>
          <a:ln w="15840">
            <a:solidFill>
              <a:schemeClr val="tx1"/>
            </a:solidFill>
            <a:round/>
          </a:ln>
        </p:spPr>
        <p:style>
          <a:lnRef idx="1">
            <a:schemeClr val="accent1"/>
          </a:lnRef>
          <a:fillRef idx="0">
            <a:schemeClr val="accent1"/>
          </a:fillRef>
          <a:effectRef idx="0">
            <a:schemeClr val="accent1"/>
          </a:effectRef>
          <a:fontRef idx="minor"/>
        </p:style>
      </p:sp>
      <p:sp>
        <p:nvSpPr>
          <p:cNvPr id="521" name="CustomShape 16"/>
          <p:cNvSpPr/>
          <p:nvPr/>
        </p:nvSpPr>
        <p:spPr>
          <a:xfrm>
            <a:off x="4870800" y="5229360"/>
            <a:ext cx="1756800" cy="5770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600" spc="-1" strike="noStrike">
                <a:solidFill>
                  <a:srgbClr val="ff0000"/>
                </a:solidFill>
                <a:uFill>
                  <a:solidFill>
                    <a:srgbClr val="ffffff"/>
                  </a:solidFill>
                </a:uFill>
                <a:latin typeface="Arial"/>
              </a:rPr>
              <a:t>ΣΥΣΤΗΜΑ </a:t>
            </a:r>
            <a:endParaRPr b="0" lang="el-GR" sz="1600" spc="-1" strike="noStrike">
              <a:solidFill>
                <a:srgbClr val="000000"/>
              </a:solidFill>
              <a:uFill>
                <a:solidFill>
                  <a:srgbClr val="ffffff"/>
                </a:solidFill>
              </a:uFill>
              <a:latin typeface="Arial"/>
            </a:endParaRPr>
          </a:p>
          <a:p>
            <a:pPr>
              <a:lnSpc>
                <a:spcPct val="100000"/>
              </a:lnSpc>
            </a:pPr>
            <a:r>
              <a:rPr b="1" lang="el-GR" sz="1600" spc="-1" strike="noStrike">
                <a:solidFill>
                  <a:srgbClr val="ff0000"/>
                </a:solidFill>
                <a:uFill>
                  <a:solidFill>
                    <a:srgbClr val="ffffff"/>
                  </a:solidFill>
                </a:uFill>
                <a:latin typeface="Arial"/>
              </a:rPr>
              <a:t>ΣΤΕΓΑΝΟΤΗΤΑΣ</a:t>
            </a:r>
            <a:endParaRPr b="0" lang="el-GR" sz="1600" spc="-1" strike="noStrike">
              <a:solidFill>
                <a:srgbClr val="000000"/>
              </a:solidFill>
              <a:uFill>
                <a:solidFill>
                  <a:srgbClr val="ffffff"/>
                </a:solidFill>
              </a:uFill>
              <a:latin typeface="Arial"/>
            </a:endParaRPr>
          </a:p>
        </p:txBody>
      </p:sp>
      <p:sp>
        <p:nvSpPr>
          <p:cNvPr id="522" name="Line 17"/>
          <p:cNvSpPr/>
          <p:nvPr/>
        </p:nvSpPr>
        <p:spPr>
          <a:xfrm>
            <a:off x="1331640" y="3212640"/>
            <a:ext cx="3456360" cy="2304360"/>
          </a:xfrm>
          <a:prstGeom prst="line">
            <a:avLst/>
          </a:prstGeom>
          <a:ln w="15840">
            <a:solidFill>
              <a:schemeClr val="tx1"/>
            </a:solidFill>
            <a:round/>
          </a:ln>
        </p:spPr>
        <p:style>
          <a:lnRef idx="1">
            <a:schemeClr val="accent1"/>
          </a:lnRef>
          <a:fillRef idx="0">
            <a:schemeClr val="accent1"/>
          </a:fillRef>
          <a:effectRef idx="0">
            <a:schemeClr val="accent1"/>
          </a:effectRef>
          <a:fontRef idx="minor"/>
        </p:style>
      </p:sp>
      <p:sp>
        <p:nvSpPr>
          <p:cNvPr id="523" name="CustomShape 18"/>
          <p:cNvSpPr/>
          <p:nvPr/>
        </p:nvSpPr>
        <p:spPr>
          <a:xfrm>
            <a:off x="4512600" y="6021360"/>
            <a:ext cx="2735280" cy="45612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2400" spc="-1" strike="noStrike">
                <a:solidFill>
                  <a:srgbClr val="ff0000"/>
                </a:solidFill>
                <a:uFill>
                  <a:solidFill>
                    <a:srgbClr val="ffffff"/>
                  </a:solidFill>
                </a:uFill>
                <a:latin typeface="Arial"/>
              </a:rPr>
              <a:t>ΤΡΟΧΟΣ de Laval</a:t>
            </a:r>
            <a:endParaRPr b="0" lang="el-GR" sz="2400" spc="-1" strike="noStrike">
              <a:solidFill>
                <a:srgbClr val="000000"/>
              </a:solidFill>
              <a:uFill>
                <a:solidFill>
                  <a:srgbClr val="ffffff"/>
                </a:solidFill>
              </a:uFill>
              <a:latin typeface="Arial"/>
            </a:endParaRPr>
          </a:p>
        </p:txBody>
      </p:sp>
    </p:spTree>
  </p:cSld>
</p:sld>
</file>

<file path=ppt/slides/slide9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4"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ffff00"/>
                </a:solidFill>
                <a:uFill>
                  <a:solidFill>
                    <a:srgbClr val="ffffff"/>
                  </a:solidFill>
                </a:uFill>
                <a:latin typeface="Arial"/>
              </a:rPr>
              <a:t>ΑΤΜΟΣΤΡΟΒΙΛΟΣ ΔΡΑΣΕΩΣ ΜΕ ΒΑΘΜΙΔΕΣ ΤΑΧΥΤΗΤΑΣ</a:t>
            </a:r>
            <a:br/>
            <a:r>
              <a:rPr b="1" lang="el-GR" sz="3100" spc="-1" strike="noStrike" u="sng" cap="all">
                <a:solidFill>
                  <a:srgbClr val="ffff00"/>
                </a:solidFill>
                <a:uFill>
                  <a:solidFill>
                    <a:srgbClr val="ffffff"/>
                  </a:solidFill>
                </a:uFill>
                <a:latin typeface="Arial"/>
              </a:rPr>
              <a:t>(Curtis)</a:t>
            </a:r>
            <a:br/>
            <a:endParaRPr b="0" lang="el-GR" sz="3100" spc="-1" strike="noStrike">
              <a:solidFill>
                <a:srgbClr val="ffffff"/>
              </a:solidFill>
              <a:uFill>
                <a:solidFill>
                  <a:srgbClr val="ffffff"/>
                </a:solidFill>
              </a:uFill>
              <a:latin typeface="Book Antiqua"/>
            </a:endParaRPr>
          </a:p>
        </p:txBody>
      </p:sp>
      <p:sp>
        <p:nvSpPr>
          <p:cNvPr id="525" name="TextShape 2"/>
          <p:cNvSpPr txBox="1"/>
          <p:nvPr/>
        </p:nvSpPr>
        <p:spPr>
          <a:xfrm>
            <a:off x="179640" y="1071720"/>
            <a:ext cx="8784720" cy="5571720"/>
          </a:xfrm>
          <a:prstGeom prst="rect">
            <a:avLst/>
          </a:prstGeom>
          <a:solidFill>
            <a:srgbClr val="000000"/>
          </a:solidFill>
          <a:ln>
            <a:noFill/>
          </a:ln>
        </p:spPr>
        <p:txBody>
          <a:bodyPr lIns="90000" rIns="90000" tIns="45000" bIns="45000"/>
          <a:p>
            <a:pPr>
              <a:lnSpc>
                <a:spcPct val="100000"/>
              </a:lnSpc>
              <a:spcBef>
                <a:spcPts val="439"/>
              </a:spcBef>
            </a:pPr>
            <a:r>
              <a:rPr b="1" lang="el-GR" sz="2200" spc="-1" strike="noStrike">
                <a:solidFill>
                  <a:srgbClr val="ffffff"/>
                </a:solidFill>
                <a:uFill>
                  <a:solidFill>
                    <a:srgbClr val="ffffff"/>
                  </a:solidFill>
                </a:uFill>
                <a:latin typeface="Arial"/>
              </a:rPr>
              <a:t>ΣΤΟ ΣΤΡΟΒΙΛΟ ΑΥΤΟ </a:t>
            </a:r>
            <a:r>
              <a:rPr b="1" lang="el-GR" sz="2200" spc="-1" strike="noStrike">
                <a:solidFill>
                  <a:srgbClr val="ff0000"/>
                </a:solidFill>
                <a:uFill>
                  <a:solidFill>
                    <a:srgbClr val="ffffff"/>
                  </a:solidFill>
                </a:uFill>
                <a:latin typeface="Arial"/>
              </a:rPr>
              <a:t>Η ΤΑΧΥΤΗΤΑ ΔΙΑΒΑΘΜΙΖΕΤΑΙ </a:t>
            </a:r>
            <a:r>
              <a:rPr b="1" lang="el-GR" sz="2200" spc="-1" strike="noStrike">
                <a:solidFill>
                  <a:srgbClr val="ffffff"/>
                </a:solidFill>
                <a:uFill>
                  <a:solidFill>
                    <a:srgbClr val="ffffff"/>
                  </a:solidFill>
                </a:uFill>
                <a:latin typeface="Arial"/>
              </a:rPr>
              <a:t>ΑΠΟ 2 ΜΕΧΡΙ 5 ΦΟΡΕΣ ΚΑΙ ΑΝΑΛΟΓΑ ΧΑΡΑΚΤΗΡΙΖΕΤΑΙ ΩΣ ΣΤΡΟΒΙΛΟΣ ΔΡΑΣΕΩΣ 2,3,4,5 ΔΙΑΒΑΘΜΙΣΕΩΝ ΤΑΧΥΤΗΤΑΣ.</a:t>
            </a:r>
            <a:endParaRPr b="0" lang="el-GR" sz="2200" spc="-1" strike="noStrike">
              <a:solidFill>
                <a:srgbClr val="000000"/>
              </a:solidFill>
              <a:uFill>
                <a:solidFill>
                  <a:srgbClr val="ffffff"/>
                </a:solidFill>
              </a:uFill>
              <a:latin typeface="Arial"/>
            </a:endParaRPr>
          </a:p>
          <a:p>
            <a:pPr>
              <a:lnSpc>
                <a:spcPct val="100000"/>
              </a:lnSpc>
              <a:spcBef>
                <a:spcPts val="439"/>
              </a:spcBef>
            </a:pPr>
            <a:r>
              <a:rPr b="1" lang="el-GR" sz="2200" spc="-1" strike="noStrike" u="sng">
                <a:solidFill>
                  <a:srgbClr val="ff0000"/>
                </a:solidFill>
                <a:uFill>
                  <a:solidFill>
                    <a:srgbClr val="ffffff"/>
                  </a:solidFill>
                </a:uFill>
                <a:latin typeface="Arial"/>
              </a:rPr>
              <a:t>ΤΟ ΣΤΡΟΦΕΙΟ</a:t>
            </a:r>
            <a:r>
              <a:rPr b="1" lang="el-GR" sz="2200" spc="-1" strike="noStrike">
                <a:solidFill>
                  <a:srgbClr val="ffffff"/>
                </a:solidFill>
                <a:uFill>
                  <a:solidFill>
                    <a:srgbClr val="ffffff"/>
                  </a:solidFill>
                </a:uFill>
                <a:latin typeface="Arial"/>
              </a:rPr>
              <a:t> ΤΟΥ ΑΠΟΤΕΛΕΙΤΑΙ ΑΠΟ ΑΞΟΝΑ ΜΕ ΕΝΑΝ ΤΡΟΧΟ, Ο ΟΠΟΙΟΣ ΦΕΡΕΙ Σ'ΟΛΗ ΤΗΝ ΠΕΡΙΦΕΡΕΙΑ ΤΟΥ ΔΥΟ ΣΕΙΡΕΣ ΚΙΝΗΤΩΝ ΠΤΕΡΥΓΙΩΝ ΔΡΑΣΕΩΣ. ΤΟ ΚΕΛΥΦΟΣ ΠΑΛΙ ΑΠΟΤΕΛΕΙΤΑΙ ΑΠΟ ΔΥΟ ΗΜΙΚΕΛΥΦΗ. ΣΤΗΝ ΠΛΕΥΡΑ ΕΙΣΟΔΟΥ ΤΟΥ ΑΤΜΟΥ ΥΠΑΡΧΟΥΝ</a:t>
            </a:r>
            <a:r>
              <a:rPr b="1" lang="el-GR" sz="2200" spc="-1" strike="noStrike" u="sng">
                <a:solidFill>
                  <a:srgbClr val="ff0000"/>
                </a:solidFill>
                <a:uFill>
                  <a:solidFill>
                    <a:srgbClr val="ffffff"/>
                  </a:solidFill>
                </a:uFill>
                <a:latin typeface="Arial"/>
              </a:rPr>
              <a:t> ΜΙΑ ή ΠΕΡΙΣΣΟΤΕΡΕΣ ΟΜΑΔΕΣ ΑΚΡΟΦΥΣΙΩΝ</a:t>
            </a:r>
            <a:r>
              <a:rPr b="1" lang="el-GR" sz="2200" spc="-1" strike="noStrike">
                <a:solidFill>
                  <a:srgbClr val="ffffff"/>
                </a:solidFill>
                <a:uFill>
                  <a:solidFill>
                    <a:srgbClr val="ffffff"/>
                  </a:solidFill>
                </a:uFill>
                <a:latin typeface="Arial"/>
              </a:rPr>
              <a:t> Σ' ΕΝΑ ΤΟΞΟ ή ΚΑΙ ΣΕ ΟΛΗ ΤΗΝ ΠΕΡΙΦΕΡΕΙΑ. ΣΤΗΝ ΑΛΛΗ ΠΛΕΥΡΑ ΤΟΥ ΒΡΙΣΚΕΤΑΙ Η ΕΞΑΓΩΓΗ ΤΟΥ ΑΤΜΟΥ ΠΡΟΣ ΤΟ ΨΥΓΕΙΟ. ΥΠΑΡΧΕΙ ΕΠΙΣΗΣ ΚΑΙ </a:t>
            </a:r>
            <a:r>
              <a:rPr b="1" lang="el-GR" sz="2200" spc="-1" strike="noStrike" u="sng">
                <a:solidFill>
                  <a:srgbClr val="ff0000"/>
                </a:solidFill>
                <a:uFill>
                  <a:solidFill>
                    <a:srgbClr val="ffffff"/>
                  </a:solidFill>
                </a:uFill>
                <a:latin typeface="Arial"/>
              </a:rPr>
              <a:t>ΜΙΑ ΣΕΙΡΑ ΣΤΑΘΕΡΩΝ ΠΤΕΡΥΓΙΩΝ ΔΡΑΣΕΩΣ</a:t>
            </a:r>
            <a:r>
              <a:rPr b="1" lang="el-GR" sz="2200" spc="-1" strike="noStrike">
                <a:solidFill>
                  <a:srgbClr val="ffffff"/>
                </a:solidFill>
                <a:uFill>
                  <a:solidFill>
                    <a:srgbClr val="ffffff"/>
                  </a:solidFill>
                </a:uFill>
                <a:latin typeface="Arial"/>
              </a:rPr>
              <a:t>, ΠΟΥ ΣΤΕΡΕΩΝΟΝΤΑΙ ΣΤΗΝ ΚΟΙΛΟΤΗΤΑ ΤΟΥ ΚΕΛΥΦΟΥΣ. ΤΑ ΠΤΕΡΥΓΙΑ ΑΥΤΑ ΤΟΠΟΘΕΤΟΥΝΤΑΙ ΑΝΤΙΘΕΤΑ ΠΡΟΣ ΤΑ ΚΙΝΗΤΑ, ΓΙΑ ΝΑ ΟΔΗΓΟΥΝ ΤΟΝ ΑΤΜΟ ΠΡΟΣ ΤΗΝ ΟΡΘΗ ΚΑΤΕΥΘΥΝΣΗ.</a:t>
            </a:r>
            <a:endParaRPr b="0" lang="el-GR" sz="2200" spc="-1" strike="noStrike">
              <a:solidFill>
                <a:srgbClr val="000000"/>
              </a:solidFill>
              <a:uFill>
                <a:solidFill>
                  <a:srgbClr val="ffffff"/>
                </a:solidFill>
              </a:uFill>
              <a:latin typeface="Arial"/>
            </a:endParaRPr>
          </a:p>
          <a:p>
            <a:pPr>
              <a:lnSpc>
                <a:spcPct val="100000"/>
              </a:lnSpc>
              <a:spcBef>
                <a:spcPts val="320"/>
              </a:spcBef>
            </a:pPr>
            <a:br/>
            <a:endParaRPr b="0" lang="el-GR" sz="2200" spc="-1" strike="noStrike">
              <a:solidFill>
                <a:srgbClr val="000000"/>
              </a:solidFill>
              <a:uFill>
                <a:solidFill>
                  <a:srgbClr val="ffffff"/>
                </a:solidFill>
              </a:uFill>
              <a:latin typeface="Arial"/>
            </a:endParaRPr>
          </a:p>
        </p:txBody>
      </p:sp>
    </p:spTree>
  </p:cSld>
</p:sld>
</file>

<file path=ppt/slides/slide9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6"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ΑΤΜΟΣΤΡΟΒΙΛΟΣ ΔΡΑΣΕΩΣ ΜΕ ΒΑΘΜΙΔΕΣ ΤΑΧΥΤΗΤΑΣ</a:t>
            </a:r>
            <a:br/>
            <a:r>
              <a:rPr b="1" lang="el-GR" sz="3100" spc="-1" strike="noStrike" u="sng" cap="all">
                <a:solidFill>
                  <a:srgbClr val="000000"/>
                </a:solidFill>
                <a:uFill>
                  <a:solidFill>
                    <a:srgbClr val="ffffff"/>
                  </a:solidFill>
                </a:uFill>
                <a:latin typeface="Arial"/>
              </a:rPr>
              <a:t>(Curtis)</a:t>
            </a:r>
            <a:br/>
            <a:endParaRPr b="0" lang="el-GR" sz="3100" spc="-1" strike="noStrike">
              <a:solidFill>
                <a:srgbClr val="ffffff"/>
              </a:solidFill>
              <a:uFill>
                <a:solidFill>
                  <a:srgbClr val="ffffff"/>
                </a:solidFill>
              </a:uFill>
              <a:latin typeface="Book Antiqua"/>
            </a:endParaRPr>
          </a:p>
        </p:txBody>
      </p:sp>
      <p:sp>
        <p:nvSpPr>
          <p:cNvPr id="527" name="TextShape 2"/>
          <p:cNvSpPr txBox="1"/>
          <p:nvPr/>
        </p:nvSpPr>
        <p:spPr>
          <a:xfrm>
            <a:off x="179640" y="1071720"/>
            <a:ext cx="8784720" cy="5571720"/>
          </a:xfrm>
          <a:prstGeom prst="rect">
            <a:avLst/>
          </a:prstGeom>
          <a:solidFill>
            <a:srgbClr val="000000"/>
          </a:solidFill>
          <a:ln>
            <a:noFill/>
          </a:ln>
        </p:spPr>
        <p:txBody>
          <a:bodyPr lIns="90000" rIns="90000" tIns="45000" bIns="45000"/>
          <a:p>
            <a:pPr>
              <a:lnSpc>
                <a:spcPct val="100000"/>
              </a:lnSpc>
              <a:spcBef>
                <a:spcPts val="439"/>
              </a:spcBef>
            </a:pPr>
            <a:r>
              <a:rPr b="1" lang="el-GR" sz="2200" spc="-1" strike="noStrike">
                <a:solidFill>
                  <a:srgbClr val="ffffff"/>
                </a:solidFill>
                <a:uFill>
                  <a:solidFill>
                    <a:srgbClr val="ffffff"/>
                  </a:solidFill>
                </a:uFill>
                <a:latin typeface="Arial"/>
              </a:rPr>
              <a:t>ΚΑΤΑ ΤΗ ΛΕΙΤΟΥΡΓΙΑ ΤΟΥ ΣΤΡΟΒΙΛΟΥ ΚΑΙ ΑΦΟΥ ΑΝΟΙΞΟYΜΕ ΤΟΝ ΑΤΜΟΦΡΑΚΤΗ Ο ΑΤΜΟΣ ΠΕΡΝΑ ΠΡΩΤΑ ΑΠΟ ΤΑ ΑΚΡΟΦΥΣΙΑ. </a:t>
            </a:r>
            <a:endParaRPr b="0" lang="el-GR" sz="2200" spc="-1" strike="noStrike">
              <a:solidFill>
                <a:srgbClr val="000000"/>
              </a:solidFill>
              <a:uFill>
                <a:solidFill>
                  <a:srgbClr val="ffffff"/>
                </a:solidFill>
              </a:uFill>
              <a:latin typeface="Arial"/>
            </a:endParaRPr>
          </a:p>
          <a:p>
            <a:pPr marL="216000" indent="-215640">
              <a:lnSpc>
                <a:spcPct val="100000"/>
              </a:lnSpc>
              <a:spcBef>
                <a:spcPts val="439"/>
              </a:spcBef>
              <a:buClr>
                <a:srgbClr val="ff0000"/>
              </a:buClr>
              <a:buSzPct val="65000"/>
              <a:buFont typeface="Wingdings" charset="2"/>
              <a:buChar char=""/>
            </a:pPr>
            <a:r>
              <a:rPr b="1" lang="el-GR" sz="2200" spc="-1" strike="noStrike">
                <a:solidFill>
                  <a:srgbClr val="ffffff"/>
                </a:solidFill>
                <a:uFill>
                  <a:solidFill>
                    <a:srgbClr val="ffffff"/>
                  </a:solidFill>
                </a:uFill>
                <a:latin typeface="Arial"/>
              </a:rPr>
              <a:t>ΕΚΕΙ ΕΚΤΟΝΩΝΕΤΑΙ </a:t>
            </a:r>
            <a:r>
              <a:rPr b="1" lang="el-GR" sz="2200" spc="-1" strike="noStrike" u="sng">
                <a:solidFill>
                  <a:srgbClr val="ff0000"/>
                </a:solidFill>
                <a:uFill>
                  <a:solidFill>
                    <a:srgbClr val="ffffff"/>
                  </a:solidFill>
                </a:uFill>
                <a:latin typeface="Arial"/>
              </a:rPr>
              <a:t>ΠΑΙΡΝΟΝΤΑΣ ΤΗΝ ΤΕΛΙΚΗ ΠΙΕΣΗ ΤΟΥ ΚΑΤΑ ΤΗΝ ΕΞΟΔΟ</a:t>
            </a:r>
            <a:r>
              <a:rPr b="1" lang="el-GR" sz="2200" spc="-1" strike="noStrike">
                <a:solidFill>
                  <a:srgbClr val="ff0000"/>
                </a:solidFill>
                <a:uFill>
                  <a:solidFill>
                    <a:srgbClr val="ffffff"/>
                  </a:solidFill>
                </a:uFill>
                <a:latin typeface="Arial"/>
              </a:rPr>
              <a:t> </a:t>
            </a:r>
            <a:r>
              <a:rPr b="1" lang="el-GR" sz="2200" spc="-1" strike="noStrike">
                <a:solidFill>
                  <a:srgbClr val="ffffff"/>
                </a:solidFill>
                <a:uFill>
                  <a:solidFill>
                    <a:srgbClr val="ffffff"/>
                  </a:solidFill>
                </a:uFill>
                <a:latin typeface="Arial"/>
              </a:rPr>
              <a:t>ΤΟΥ ΑΠΟ ΑΥΤΑ ΚΑΙ ΑΠΟΚΤΑ ΜΕΓΑΛΗ ΤΑΧΥΤΗΤΑ ΤΗΣ ΟΠΟΙΑΣ Η ΜΕΓΑΛΥΤΕΡΗ ΤΙΜΗ ΕΙΝΑΙ ΣΤΗΝ ΕΞΟΔΟ ΤΟΥ ΑΤΜΟΥ ΑΠΟ ΤΑ ΑΚΡΟΦΥΣΙΑ.</a:t>
            </a:r>
            <a:endParaRPr b="0" lang="el-GR" sz="2200" spc="-1" strike="noStrike">
              <a:solidFill>
                <a:srgbClr val="000000"/>
              </a:solidFill>
              <a:uFill>
                <a:solidFill>
                  <a:srgbClr val="ffffff"/>
                </a:solidFill>
              </a:uFill>
              <a:latin typeface="Arial"/>
            </a:endParaRPr>
          </a:p>
          <a:p>
            <a:pPr marL="216000" indent="-215640">
              <a:lnSpc>
                <a:spcPct val="100000"/>
              </a:lnSpc>
              <a:spcBef>
                <a:spcPts val="439"/>
              </a:spcBef>
              <a:buClr>
                <a:srgbClr val="ff0000"/>
              </a:buClr>
              <a:buSzPct val="65000"/>
              <a:buFont typeface="Wingdings" charset="2"/>
              <a:buChar char=""/>
            </a:pPr>
            <a:r>
              <a:rPr b="1" lang="el-GR" sz="2200" spc="-1" strike="noStrike">
                <a:solidFill>
                  <a:srgbClr val="ffffff"/>
                </a:solidFill>
                <a:uFill>
                  <a:solidFill>
                    <a:srgbClr val="ffffff"/>
                  </a:solidFill>
                </a:uFill>
                <a:latin typeface="Arial"/>
              </a:rPr>
              <a:t>ΚΑΤΟΠΙΝ Ο ΑΤΜΟΣ ΜΠΑΙΝΕΙ ΣΤΗΝ </a:t>
            </a:r>
            <a:r>
              <a:rPr b="1" lang="el-GR" sz="2200" spc="-1" strike="noStrike" u="sng">
                <a:solidFill>
                  <a:srgbClr val="ff0000"/>
                </a:solidFill>
                <a:uFill>
                  <a:solidFill>
                    <a:srgbClr val="ffffff"/>
                  </a:solidFill>
                </a:uFill>
                <a:latin typeface="Arial"/>
              </a:rPr>
              <a:t>ΠΡΩΤΗ ΣΕΙΡΑ ΠΤΕΡΥΓΙΩΝ</a:t>
            </a:r>
            <a:r>
              <a:rPr b="1" lang="el-GR" sz="2200" spc="-1" strike="noStrike">
                <a:solidFill>
                  <a:srgbClr val="ffffff"/>
                </a:solidFill>
                <a:uFill>
                  <a:solidFill>
                    <a:srgbClr val="ffffff"/>
                  </a:solidFill>
                </a:uFill>
                <a:latin typeface="Arial"/>
              </a:rPr>
              <a:t>, ΟΠΟΥ ΠΕΡΙΣΤΡΕΦΕΙ ΤΟ ΣΤΡΟΒΙΛΟ, ΚΑΙ ΧΑΝΕΙ ΜΕΡΟΣ ΤΗΣ ΤΑΧΥΤΗΤΑΣ ΤΟΥ.</a:t>
            </a:r>
            <a:endParaRPr b="0" lang="el-GR" sz="2200" spc="-1" strike="noStrike">
              <a:solidFill>
                <a:srgbClr val="000000"/>
              </a:solidFill>
              <a:uFill>
                <a:solidFill>
                  <a:srgbClr val="ffffff"/>
                </a:solidFill>
              </a:uFill>
              <a:latin typeface="Arial"/>
            </a:endParaRPr>
          </a:p>
          <a:p>
            <a:pPr marL="216000" indent="-215640">
              <a:lnSpc>
                <a:spcPct val="100000"/>
              </a:lnSpc>
              <a:spcBef>
                <a:spcPts val="439"/>
              </a:spcBef>
              <a:buClr>
                <a:srgbClr val="ff0000"/>
              </a:buClr>
              <a:buSzPct val="65000"/>
              <a:buFont typeface="Wingdings" charset="2"/>
              <a:buChar char=""/>
            </a:pPr>
            <a:r>
              <a:rPr b="1" lang="el-GR" sz="2200" spc="-1" strike="noStrike">
                <a:solidFill>
                  <a:srgbClr val="ffffff"/>
                </a:solidFill>
                <a:uFill>
                  <a:solidFill>
                    <a:srgbClr val="ffffff"/>
                  </a:solidFill>
                </a:uFill>
                <a:latin typeface="Arial"/>
              </a:rPr>
              <a:t>ΔΙΑΘΕΤΕΙ ΟΜΩΣ ΑΚΟΜΗ ΕΠΑΡΚΗ ΤΑΧΥΤΗΤΑ ΓΙΑ ΝΑ ΑΠΟΔΩΣΕΙ ΕΡΓΟ ΣΤΗ </a:t>
            </a:r>
            <a:r>
              <a:rPr b="1" lang="el-GR" sz="2200" spc="-1" strike="noStrike" u="sng">
                <a:solidFill>
                  <a:srgbClr val="ff0000"/>
                </a:solidFill>
                <a:uFill>
                  <a:solidFill>
                    <a:srgbClr val="ffffff"/>
                  </a:solidFill>
                </a:uFill>
                <a:latin typeface="Arial"/>
              </a:rPr>
              <a:t>ΔΕΥΤΕΡΗ ΣΕΙΡΑ ΚΙΝΗΤΩΝ ΠΤΕΡΥΓΙΩΝ</a:t>
            </a:r>
            <a:r>
              <a:rPr b="1" lang="el-GR" sz="2200" spc="-1" strike="noStrike">
                <a:solidFill>
                  <a:srgbClr val="ffffff"/>
                </a:solidFill>
                <a:uFill>
                  <a:solidFill>
                    <a:srgbClr val="ffffff"/>
                  </a:solidFill>
                </a:uFill>
                <a:latin typeface="Arial"/>
              </a:rPr>
              <a:t>. </a:t>
            </a:r>
            <a:endParaRPr b="0" lang="el-GR" sz="2200" spc="-1" strike="noStrike">
              <a:solidFill>
                <a:srgbClr val="000000"/>
              </a:solidFill>
              <a:uFill>
                <a:solidFill>
                  <a:srgbClr val="ffffff"/>
                </a:solidFill>
              </a:uFill>
              <a:latin typeface="Arial"/>
            </a:endParaRPr>
          </a:p>
          <a:p>
            <a:pPr marL="216000" indent="-215640">
              <a:lnSpc>
                <a:spcPct val="100000"/>
              </a:lnSpc>
              <a:spcBef>
                <a:spcPts val="439"/>
              </a:spcBef>
              <a:buClr>
                <a:srgbClr val="ff0000"/>
              </a:buClr>
              <a:buSzPct val="65000"/>
              <a:buFont typeface="Wingdings" charset="2"/>
              <a:buChar char=""/>
            </a:pPr>
            <a:r>
              <a:rPr b="1" lang="el-GR" sz="2200" spc="-1" strike="noStrike" u="sng">
                <a:solidFill>
                  <a:srgbClr val="7030a0"/>
                </a:solidFill>
                <a:uFill>
                  <a:solidFill>
                    <a:srgbClr val="ffffff"/>
                  </a:solidFill>
                </a:uFill>
                <a:latin typeface="Arial"/>
              </a:rPr>
              <a:t>ΠΡΙΝ ΜΠΕΙ</a:t>
            </a:r>
            <a:r>
              <a:rPr b="1" lang="el-GR" sz="2200" spc="-1" strike="noStrike">
                <a:solidFill>
                  <a:srgbClr val="7030a0"/>
                </a:solidFill>
                <a:uFill>
                  <a:solidFill>
                    <a:srgbClr val="ffffff"/>
                  </a:solidFill>
                </a:uFill>
                <a:latin typeface="Arial"/>
              </a:rPr>
              <a:t> </a:t>
            </a:r>
            <a:r>
              <a:rPr b="1" lang="el-GR" sz="2200" spc="-1" strike="noStrike">
                <a:solidFill>
                  <a:srgbClr val="ffffff"/>
                </a:solidFill>
                <a:uFill>
                  <a:solidFill>
                    <a:srgbClr val="ffffff"/>
                  </a:solidFill>
                </a:uFill>
                <a:latin typeface="Arial"/>
              </a:rPr>
              <a:t>ΣΤΑ ΠΤΕΡΥΓΙΑ ΑΥΤΑ ΠΕΡΝΑ ΑΠΟ ΤΑ </a:t>
            </a:r>
            <a:r>
              <a:rPr b="1" lang="el-GR" sz="2200" spc="-1" strike="noStrike" u="sng">
                <a:solidFill>
                  <a:srgbClr val="ff0000"/>
                </a:solidFill>
                <a:uFill>
                  <a:solidFill>
                    <a:srgbClr val="ffffff"/>
                  </a:solidFill>
                </a:uFill>
                <a:latin typeface="Arial"/>
              </a:rPr>
              <a:t>ΣΤΑΘΕΡΑ ΠΤΕΡΥΓΙΑ ΤΟΥ ΚΕΛΥΦΟΥΣ</a:t>
            </a:r>
            <a:r>
              <a:rPr b="1" lang="el-GR" sz="2200" spc="-1" strike="noStrike">
                <a:solidFill>
                  <a:srgbClr val="ffffff"/>
                </a:solidFill>
                <a:uFill>
                  <a:solidFill>
                    <a:srgbClr val="ffffff"/>
                  </a:solidFill>
                </a:uFill>
                <a:latin typeface="Arial"/>
              </a:rPr>
              <a:t> ΤΑ ΟΠΟΙΑ ΣΧΗΜΑΤΙΖΟΥΝ ΜΕΤΑΞΥ ΤΟΥΣ ΑΥΛΑΚΙΑ ΣΤΑΘΕΡΗΣ ΔΙΑΤΟΜΗΣ. </a:t>
            </a:r>
            <a:endParaRPr b="0" lang="el-GR" sz="2200" spc="-1" strike="noStrike">
              <a:solidFill>
                <a:srgbClr val="000000"/>
              </a:solidFill>
              <a:uFill>
                <a:solidFill>
                  <a:srgbClr val="ffffff"/>
                </a:solidFill>
              </a:uFill>
              <a:latin typeface="Arial"/>
            </a:endParaRPr>
          </a:p>
          <a:p>
            <a:pPr marL="216000" indent="-215640">
              <a:lnSpc>
                <a:spcPct val="100000"/>
              </a:lnSpc>
              <a:spcBef>
                <a:spcPts val="320"/>
              </a:spcBef>
            </a:pPr>
            <a:br/>
            <a:endParaRPr b="0" lang="el-GR" sz="2200" spc="-1" strike="noStrike">
              <a:solidFill>
                <a:srgbClr val="000000"/>
              </a:solidFill>
              <a:uFill>
                <a:solidFill>
                  <a:srgbClr val="ffffff"/>
                </a:solidFill>
              </a:uFill>
              <a:latin typeface="Arial"/>
            </a:endParaRPr>
          </a:p>
        </p:txBody>
      </p:sp>
    </p:spTree>
  </p:cSld>
</p:sld>
</file>

<file path=ppt/slides/slide9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8"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ΑΤΜΟΣΤΡΟΒΙΛΟΣ ΔΡΑΣΕΩΣ ΜΕ ΒΑΘΜΙΔΕΣ ΤΑΧΥΤΗΤΑΣ</a:t>
            </a:r>
            <a:br/>
            <a:r>
              <a:rPr b="1" lang="el-GR" sz="3100" spc="-1" strike="noStrike" u="sng" cap="all">
                <a:solidFill>
                  <a:srgbClr val="000000"/>
                </a:solidFill>
                <a:uFill>
                  <a:solidFill>
                    <a:srgbClr val="ffffff"/>
                  </a:solidFill>
                </a:uFill>
                <a:latin typeface="Arial"/>
              </a:rPr>
              <a:t>(Curtis)</a:t>
            </a:r>
            <a:br/>
            <a:endParaRPr b="0" lang="el-GR" sz="3100" spc="-1" strike="noStrike">
              <a:solidFill>
                <a:srgbClr val="ffffff"/>
              </a:solidFill>
              <a:uFill>
                <a:solidFill>
                  <a:srgbClr val="ffffff"/>
                </a:solidFill>
              </a:uFill>
              <a:latin typeface="Book Antiqua"/>
            </a:endParaRPr>
          </a:p>
        </p:txBody>
      </p:sp>
      <p:sp>
        <p:nvSpPr>
          <p:cNvPr id="529" name="TextShape 2"/>
          <p:cNvSpPr txBox="1"/>
          <p:nvPr/>
        </p:nvSpPr>
        <p:spPr>
          <a:xfrm>
            <a:off x="179640" y="1071720"/>
            <a:ext cx="8784720" cy="5571720"/>
          </a:xfrm>
          <a:prstGeom prst="rect">
            <a:avLst/>
          </a:prstGeom>
          <a:solidFill>
            <a:srgbClr val="000000"/>
          </a:solidFill>
          <a:ln>
            <a:noFill/>
          </a:ln>
        </p:spPr>
        <p:txBody>
          <a:bodyPr lIns="90000" rIns="90000" tIns="45000" bIns="45000"/>
          <a:p>
            <a:pPr marL="216000" indent="-215640">
              <a:lnSpc>
                <a:spcPct val="100000"/>
              </a:lnSpc>
              <a:spcBef>
                <a:spcPts val="439"/>
              </a:spcBef>
              <a:buClr>
                <a:srgbClr val="ff0000"/>
              </a:buClr>
              <a:buSzPct val="65000"/>
              <a:buFont typeface="Wingdings" charset="2"/>
              <a:buChar char=""/>
            </a:pPr>
            <a:r>
              <a:rPr b="1" lang="el-GR" sz="2200" spc="-1" strike="noStrike">
                <a:solidFill>
                  <a:srgbClr val="ffffff"/>
                </a:solidFill>
                <a:uFill>
                  <a:solidFill>
                    <a:srgbClr val="ffffff"/>
                  </a:solidFill>
                </a:uFill>
                <a:latin typeface="Arial"/>
              </a:rPr>
              <a:t>ΕΚΕΙ Ο ΑΤΜΟΣ ΔΕΝ ΠΑΘΑΙΝΕΙ ΚΑΜΙΑ ΜΕΤΑΒΟΛΗ ΤΗΣ ΚΑΤΑΣΤΑΣΕΩΣ ΤΟΥ ΠΑΡΑ ΜΟΝΟ, ΠΑΙΡΝΕΙ ΤΗ ΣΩΣΤΗ ΚΑΤΕΥΘΥΝΣΗ ΚΑΙ ΟΔΗΓΕΙΤΑΙ ΚΑΤΑΛΛΗΛΑ ΣΤΗ </a:t>
            </a:r>
            <a:r>
              <a:rPr b="1" lang="el-GR" sz="2200" spc="-1" strike="noStrike" u="sng">
                <a:solidFill>
                  <a:srgbClr val="ff0000"/>
                </a:solidFill>
                <a:uFill>
                  <a:solidFill>
                    <a:srgbClr val="ffffff"/>
                  </a:solidFill>
                </a:uFill>
                <a:latin typeface="Arial"/>
              </a:rPr>
              <a:t>ΔΕΥΤΕΡΗ ΣΕΙΡΑ ΤΩΝ ΚΙΝΗΤΩΝ ΠΤΕΡΥΓΙΩΝ</a:t>
            </a:r>
            <a:r>
              <a:rPr b="1" lang="el-GR" sz="2200" spc="-1" strike="noStrike">
                <a:solidFill>
                  <a:srgbClr val="ffffff"/>
                </a:solidFill>
                <a:uFill>
                  <a:solidFill>
                    <a:srgbClr val="ffffff"/>
                  </a:solidFill>
                </a:uFill>
                <a:latin typeface="Arial"/>
              </a:rPr>
              <a:t>. ΓΙ' ΑΥΤΟ ΑΛΛΩΣΤΕ ΚΑΙ ΤΑ ΣΤΑΘΕΡΑ ΑΥΤΑ ΠΤΕΡΥΓΙΑ ΤΟΥ ΣΤΡΟΒΙΛΟΥ ΔΡΑΣΕΩΣ ΟΝΟΜΑΖΟΝΤΑΙ ΟΔΗΓΗΤΙΚΑ.</a:t>
            </a:r>
            <a:endParaRPr b="0" lang="el-GR" sz="2200" spc="-1" strike="noStrike">
              <a:solidFill>
                <a:srgbClr val="000000"/>
              </a:solidFill>
              <a:uFill>
                <a:solidFill>
                  <a:srgbClr val="ffffff"/>
                </a:solidFill>
              </a:uFill>
              <a:latin typeface="Arial"/>
            </a:endParaRPr>
          </a:p>
          <a:p>
            <a:pPr marL="216000" indent="-215640">
              <a:lnSpc>
                <a:spcPct val="100000"/>
              </a:lnSpc>
              <a:spcBef>
                <a:spcPts val="439"/>
              </a:spcBef>
              <a:buClr>
                <a:srgbClr val="ff0000"/>
              </a:buClr>
              <a:buSzPct val="65000"/>
              <a:buFont typeface="Wingdings" charset="2"/>
              <a:buChar char=""/>
            </a:pPr>
            <a:r>
              <a:rPr b="1" lang="el-GR" sz="2200" spc="-1" strike="noStrike">
                <a:solidFill>
                  <a:srgbClr val="ffffff"/>
                </a:solidFill>
                <a:uFill>
                  <a:solidFill>
                    <a:srgbClr val="ffffff"/>
                  </a:solidFill>
                </a:uFill>
                <a:latin typeface="Arial"/>
              </a:rPr>
              <a:t>ΑΦΟΥ Ο ΑΤΜΟΣ ΕΙΣΕΛΘΕΙ ΣΤΗ ΔΕΥΤΕΡΗ ΣΕΙΡΑ ΚΙΝΗΤΩΝ ΠΤΕΡΥΓΙΩΝ, ΠΕΡΙΣΤΡΕΦΕΙ ΞΑΝΑ ΤΟ ΣΤΡΟΒΙΛΟ ΚΑΤΑ ΤΗΝ ΙΔΙΑ ΦΟΡΑ, ΕΝΩ ΤΑΥΤΟΧΡΟΝΑ ΧΑΝΕΙ ΑΛΛΟ ΕΝΑ ΜΕΡΟΣ ΑΠΟ ΤΗΝ ΤΑΧΥΤΗΤΑ ΤΟΥ. </a:t>
            </a:r>
            <a:endParaRPr b="0" lang="el-GR" sz="2200" spc="-1" strike="noStrike">
              <a:solidFill>
                <a:srgbClr val="000000"/>
              </a:solidFill>
              <a:uFill>
                <a:solidFill>
                  <a:srgbClr val="ffffff"/>
                </a:solidFill>
              </a:uFill>
              <a:latin typeface="Arial"/>
            </a:endParaRPr>
          </a:p>
          <a:p>
            <a:pPr marL="216000" indent="-215640">
              <a:lnSpc>
                <a:spcPct val="100000"/>
              </a:lnSpc>
              <a:spcBef>
                <a:spcPts val="439"/>
              </a:spcBef>
              <a:buClr>
                <a:srgbClr val="ff0000"/>
              </a:buClr>
              <a:buSzPct val="65000"/>
              <a:buFont typeface="Wingdings" charset="2"/>
              <a:buChar char=""/>
            </a:pPr>
            <a:r>
              <a:rPr b="1" lang="el-GR" sz="2200" spc="-1" strike="noStrike">
                <a:solidFill>
                  <a:srgbClr val="ffffff"/>
                </a:solidFill>
                <a:uFill>
                  <a:solidFill>
                    <a:srgbClr val="ffffff"/>
                  </a:solidFill>
                </a:uFill>
                <a:latin typeface="Arial"/>
              </a:rPr>
              <a:t>ΜΕ ΤΗΝ ΤΑΧΥΤΗΤΑ ΤΕΛΟΣ ΠΟΥ ΤΟΥ ΜΕΝΕΙ ΠΗΓΑΙΝΕΙ ΠΡΟΣ ΤΟ ΨΥΓΕΙΟ. </a:t>
            </a:r>
            <a:br/>
            <a:r>
              <a:rPr b="1" lang="el-GR" sz="1600" spc="-1" strike="noStrike">
                <a:solidFill>
                  <a:srgbClr val="ffffff"/>
                </a:solidFill>
                <a:uFill>
                  <a:solidFill>
                    <a:srgbClr val="ffffff"/>
                  </a:solidFill>
                </a:uFill>
                <a:latin typeface="Arial"/>
              </a:rPr>
              <a:t> </a:t>
            </a:r>
            <a:endParaRPr b="0" lang="el-GR" sz="1600" spc="-1" strike="noStrike">
              <a:solidFill>
                <a:srgbClr val="000000"/>
              </a:solidFill>
              <a:uFill>
                <a:solidFill>
                  <a:srgbClr val="ffffff"/>
                </a:solidFill>
              </a:uFill>
              <a:latin typeface="Arial"/>
            </a:endParaRPr>
          </a:p>
        </p:txBody>
      </p:sp>
    </p:spTree>
  </p:cSld>
</p:sld>
</file>

<file path=ppt/slides/slide9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0"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ΑΤΜΟΣΤΡΟΒΙΛΟΣ ΔΡΑΣΕΩΣ ΜΕ ΒΑΘΜΙΔΕΣ ΤΑΧΥΤΗΤΑΣ</a:t>
            </a:r>
            <a:br/>
            <a:r>
              <a:rPr b="1" lang="el-GR" sz="3100" spc="-1" strike="noStrike" u="sng" cap="all">
                <a:solidFill>
                  <a:srgbClr val="000000"/>
                </a:solidFill>
                <a:uFill>
                  <a:solidFill>
                    <a:srgbClr val="ffffff"/>
                  </a:solidFill>
                </a:uFill>
                <a:latin typeface="Arial"/>
              </a:rPr>
              <a:t>(Curtis)</a:t>
            </a:r>
            <a:br/>
            <a:endParaRPr b="0" lang="el-GR" sz="3100" spc="-1" strike="noStrike">
              <a:solidFill>
                <a:srgbClr val="ffffff"/>
              </a:solidFill>
              <a:uFill>
                <a:solidFill>
                  <a:srgbClr val="ffffff"/>
                </a:solidFill>
              </a:uFill>
              <a:latin typeface="Book Antiqua"/>
            </a:endParaRPr>
          </a:p>
        </p:txBody>
      </p:sp>
      <p:sp>
        <p:nvSpPr>
          <p:cNvPr id="531" name="TextShape 2"/>
          <p:cNvSpPr txBox="1"/>
          <p:nvPr/>
        </p:nvSpPr>
        <p:spPr>
          <a:xfrm>
            <a:off x="179640" y="980640"/>
            <a:ext cx="5544360" cy="5688360"/>
          </a:xfrm>
          <a:prstGeom prst="rect">
            <a:avLst/>
          </a:prstGeom>
          <a:solidFill>
            <a:srgbClr val="000000"/>
          </a:solidFill>
          <a:ln>
            <a:noFill/>
          </a:ln>
        </p:spPr>
        <p:txBody>
          <a:bodyPr lIns="90000" rIns="90000" tIns="45000" bIns="45000"/>
          <a:p>
            <a:pPr>
              <a:lnSpc>
                <a:spcPct val="100000"/>
              </a:lnSpc>
              <a:spcBef>
                <a:spcPts val="300"/>
              </a:spcBef>
            </a:pPr>
            <a:r>
              <a:rPr b="1" lang="el-GR" sz="1500" spc="-1" strike="noStrike">
                <a:solidFill>
                  <a:srgbClr val="ffffff"/>
                </a:solidFill>
                <a:uFill>
                  <a:solidFill>
                    <a:srgbClr val="ffffff"/>
                  </a:solidFill>
                </a:uFill>
                <a:latin typeface="Arial"/>
              </a:rPr>
              <a:t>ΑΠΟ ΑΥΤΑ ΣΥΜΠΕΡΑΙΝΟΥΜΕ ΓΙΑ ΤΟ ΣΤΡΟΒΙΛΟ ΑΥΤΟΝ ΤΑ ΕΞΗΣ:</a:t>
            </a:r>
            <a:endParaRPr b="0" lang="el-GR" sz="1500" spc="-1" strike="noStrike">
              <a:solidFill>
                <a:srgbClr val="000000"/>
              </a:solidFill>
              <a:uFill>
                <a:solidFill>
                  <a:srgbClr val="ffffff"/>
                </a:solidFill>
              </a:uFill>
              <a:latin typeface="Arial"/>
            </a:endParaRPr>
          </a:p>
          <a:p>
            <a:pPr marL="216000" indent="-215640">
              <a:lnSpc>
                <a:spcPct val="100000"/>
              </a:lnSpc>
              <a:spcBef>
                <a:spcPts val="300"/>
              </a:spcBef>
              <a:buClr>
                <a:srgbClr val="ff0000"/>
              </a:buClr>
              <a:buSzPct val="65000"/>
              <a:buFont typeface="Wingdings" charset="2"/>
              <a:buChar char=""/>
            </a:pPr>
            <a:r>
              <a:rPr b="1" lang="el-GR" sz="1500" spc="-1" strike="noStrike">
                <a:solidFill>
                  <a:srgbClr val="ffffff"/>
                </a:solidFill>
                <a:uFill>
                  <a:solidFill>
                    <a:srgbClr val="ffffff"/>
                  </a:solidFill>
                </a:uFill>
                <a:latin typeface="Arial"/>
              </a:rPr>
              <a:t>Η</a:t>
            </a:r>
            <a:r>
              <a:rPr b="1" i="1" lang="el-GR" sz="1500" spc="-1" strike="noStrike">
                <a:solidFill>
                  <a:srgbClr val="ffffff"/>
                </a:solidFill>
                <a:uFill>
                  <a:solidFill>
                    <a:srgbClr val="ffffff"/>
                  </a:solidFill>
                </a:uFill>
                <a:latin typeface="Arial"/>
              </a:rPr>
              <a:t> </a:t>
            </a:r>
            <a:r>
              <a:rPr b="1" lang="el-GR" sz="1500" spc="-1" strike="noStrike" u="sng">
                <a:solidFill>
                  <a:srgbClr val="ff0000"/>
                </a:solidFill>
                <a:uFill>
                  <a:solidFill>
                    <a:srgbClr val="ffffff"/>
                  </a:solidFill>
                </a:uFill>
                <a:latin typeface="Arial"/>
              </a:rPr>
              <a:t>ΠΙΕΣΗ</a:t>
            </a:r>
            <a:r>
              <a:rPr b="1" lang="el-GR" sz="1500" spc="-1" strike="noStrike">
                <a:solidFill>
                  <a:srgbClr val="ffffff"/>
                </a:solidFill>
                <a:uFill>
                  <a:solidFill>
                    <a:srgbClr val="ffffff"/>
                  </a:solidFill>
                </a:uFill>
                <a:latin typeface="Arial"/>
              </a:rPr>
              <a:t> ΤΟΥ ΑΤΜΟΥ ΕΛΑΤΤΩΝΕΤΑΙ </a:t>
            </a:r>
            <a:r>
              <a:rPr b="1" lang="el-GR" sz="1500" spc="-1" strike="noStrike">
                <a:solidFill>
                  <a:srgbClr val="ff0000"/>
                </a:solidFill>
                <a:uFill>
                  <a:solidFill>
                    <a:srgbClr val="ffffff"/>
                  </a:solidFill>
                </a:uFill>
                <a:latin typeface="Arial"/>
              </a:rPr>
              <a:t>ΜΟΝΟ ΜΕΣΑ ΣΤΑ ΑΚΡΟΦΥΣΙΑ</a:t>
            </a:r>
            <a:r>
              <a:rPr b="1" lang="el-GR" sz="1500" spc="-1" strike="noStrike">
                <a:solidFill>
                  <a:srgbClr val="ffffff"/>
                </a:solidFill>
                <a:uFill>
                  <a:solidFill>
                    <a:srgbClr val="ffffff"/>
                  </a:solidFill>
                </a:uFill>
                <a:latin typeface="Arial"/>
              </a:rPr>
              <a:t>, ΕΝΩ ΣΤΑ ΚΙΝΗΤΑ ΚΑΙ ΣΤΑΘΕΡΑ ΠΤΕΡΥΓΙΑ ΠΑΡΑΜΕΝΕΙ ΣΤΑΘΕΡΗ, ΓΙΑΤΙ ΤΑ ΑΥΛΑΚΙΑ ΤΟΥ ΕΧΟΥΝ ΣΤΑΘΕΡΗ ΔΙΑΤΟΜΗ.</a:t>
            </a:r>
            <a:endParaRPr b="0" lang="el-GR" sz="1500" spc="-1" strike="noStrike">
              <a:solidFill>
                <a:srgbClr val="000000"/>
              </a:solidFill>
              <a:uFill>
                <a:solidFill>
                  <a:srgbClr val="ffffff"/>
                </a:solidFill>
              </a:uFill>
              <a:latin typeface="Arial"/>
            </a:endParaRPr>
          </a:p>
          <a:p>
            <a:pPr marL="216000" indent="-215640">
              <a:lnSpc>
                <a:spcPct val="100000"/>
              </a:lnSpc>
              <a:spcBef>
                <a:spcPts val="300"/>
              </a:spcBef>
              <a:buClr>
                <a:srgbClr val="ff0000"/>
              </a:buClr>
              <a:buSzPct val="65000"/>
              <a:buFont typeface="Wingdings" charset="2"/>
              <a:buChar char=""/>
            </a:pPr>
            <a:r>
              <a:rPr b="1" lang="el-GR" sz="1500" spc="-1" strike="noStrike">
                <a:solidFill>
                  <a:srgbClr val="ffffff"/>
                </a:solidFill>
                <a:uFill>
                  <a:solidFill>
                    <a:srgbClr val="ffffff"/>
                  </a:solidFill>
                </a:uFill>
                <a:latin typeface="Arial"/>
              </a:rPr>
              <a:t>Η</a:t>
            </a:r>
            <a:r>
              <a:rPr b="1" i="1" lang="el-GR" sz="1500" spc="-1" strike="noStrike">
                <a:solidFill>
                  <a:srgbClr val="ffffff"/>
                </a:solidFill>
                <a:uFill>
                  <a:solidFill>
                    <a:srgbClr val="ffffff"/>
                  </a:solidFill>
                </a:uFill>
                <a:latin typeface="Arial"/>
              </a:rPr>
              <a:t> </a:t>
            </a:r>
            <a:r>
              <a:rPr b="1" lang="el-GR" sz="1500" spc="-1" strike="noStrike" u="sng">
                <a:solidFill>
                  <a:srgbClr val="ff0000"/>
                </a:solidFill>
                <a:uFill>
                  <a:solidFill>
                    <a:srgbClr val="ffffff"/>
                  </a:solidFill>
                </a:uFill>
                <a:latin typeface="Arial"/>
              </a:rPr>
              <a:t>ΤΑΧΥΤΗΤΑ</a:t>
            </a:r>
            <a:r>
              <a:rPr b="1" lang="el-GR" sz="1500" spc="-1" strike="noStrike">
                <a:solidFill>
                  <a:srgbClr val="ffffff"/>
                </a:solidFill>
                <a:uFill>
                  <a:solidFill>
                    <a:srgbClr val="ffffff"/>
                  </a:solidFill>
                </a:uFill>
                <a:latin typeface="Arial"/>
              </a:rPr>
              <a:t> ΤΟΥ ΜΕΓΑΛΩΝΕΙ ΜΕΣΑ ΣΤΑ ΑΚΡΟΦΥΣΙΑ, ΕΛΑΤΤΩΝΕΤΑΙ ΣΤΗΝ ΠΡΩΤΗ ΣΕΙΡΑ ΚΙΝΗΤΩΝ ΠΤΕΡΥΓΙΩΝ, ΠΑΡΑΜΕΝΕΙ ΣΤΑΘΕΡΗ ΜΕΣΑ ΣΤΑ ΣΤΑΘΕΡΑ ΠΤΕΡΥΓΙΑ ΚΑΙ ΕΛΑΤΤΩΝΕΤΑΙ ΠΑΛΙ ΣΤΗ ΔΕΥΤΕΡΗ ΣΕΙΡΑ ΚΙΝΗΤΩΝ ΠΤΕΡΥΓΙΩΝ. ΕΠΕΙΔΗ ΣΤΟ ΣΤΡΟΒΙΛΟ ΑΥΤΟΝ ΕΧΟΜΕ ΔΥΟ ΠΤΩΣΕΙΣ ΤΑΧΥΤΗΤΑΣ, ΤΟΝ ΟΝΟΜΑΖΟΜΕ</a:t>
            </a:r>
            <a:r>
              <a:rPr b="1" i="1" lang="el-GR" sz="1500" spc="-1" strike="noStrike">
                <a:solidFill>
                  <a:srgbClr val="ffffff"/>
                </a:solidFill>
                <a:uFill>
                  <a:solidFill>
                    <a:srgbClr val="ffffff"/>
                  </a:solidFill>
                </a:uFill>
                <a:latin typeface="Arial"/>
              </a:rPr>
              <a:t> </a:t>
            </a:r>
            <a:r>
              <a:rPr b="1" lang="el-GR" sz="1500" spc="-1" strike="noStrike">
                <a:solidFill>
                  <a:srgbClr val="ff0000"/>
                </a:solidFill>
                <a:uFill>
                  <a:solidFill>
                    <a:srgbClr val="ffffff"/>
                  </a:solidFill>
                </a:uFill>
                <a:latin typeface="Arial"/>
              </a:rPr>
              <a:t>ΣΤΡΟΒΙΛΟ ΔΡΑΣΕΩΣ ΜΕ ΔΥΟ ΔΙΑΒΑΘΜΙΣΕΙΣ η ΒΑΘΜΙΔΕΣ ΤΑΧΥΤΗΤΑΣ</a:t>
            </a:r>
            <a:r>
              <a:rPr b="1" lang="el-GR" sz="1500" spc="-1" strike="noStrike">
                <a:solidFill>
                  <a:srgbClr val="ffffff"/>
                </a:solidFill>
                <a:uFill>
                  <a:solidFill>
                    <a:srgbClr val="ffffff"/>
                  </a:solidFill>
                </a:uFill>
                <a:latin typeface="Arial"/>
              </a:rPr>
              <a:t>.</a:t>
            </a:r>
            <a:endParaRPr b="0" lang="el-GR" sz="1500" spc="-1" strike="noStrike">
              <a:solidFill>
                <a:srgbClr val="000000"/>
              </a:solidFill>
              <a:uFill>
                <a:solidFill>
                  <a:srgbClr val="ffffff"/>
                </a:solidFill>
              </a:uFill>
              <a:latin typeface="Arial"/>
            </a:endParaRPr>
          </a:p>
          <a:p>
            <a:pPr marL="216000" indent="-215640">
              <a:lnSpc>
                <a:spcPct val="100000"/>
              </a:lnSpc>
              <a:spcBef>
                <a:spcPts val="300"/>
              </a:spcBef>
              <a:buClr>
                <a:srgbClr val="ff0000"/>
              </a:buClr>
              <a:buSzPct val="65000"/>
              <a:buFont typeface="Wingdings" charset="2"/>
              <a:buChar char=""/>
            </a:pPr>
            <a:r>
              <a:rPr b="1" lang="el-GR" sz="1500" spc="-1" strike="noStrike">
                <a:solidFill>
                  <a:srgbClr val="ffffff"/>
                </a:solidFill>
                <a:uFill>
                  <a:solidFill>
                    <a:srgbClr val="ffffff"/>
                  </a:solidFill>
                </a:uFill>
                <a:latin typeface="Arial"/>
              </a:rPr>
              <a:t>ΤΟ</a:t>
            </a:r>
            <a:r>
              <a:rPr b="1" i="1" lang="el-GR" sz="1500" spc="-1" strike="noStrike">
                <a:solidFill>
                  <a:srgbClr val="ffffff"/>
                </a:solidFill>
                <a:uFill>
                  <a:solidFill>
                    <a:srgbClr val="ffffff"/>
                  </a:solidFill>
                </a:uFill>
                <a:latin typeface="Arial"/>
              </a:rPr>
              <a:t> </a:t>
            </a:r>
            <a:r>
              <a:rPr b="1" lang="el-GR" sz="1500" spc="-1" strike="noStrike" u="sng">
                <a:solidFill>
                  <a:srgbClr val="ff0000"/>
                </a:solidFill>
                <a:uFill>
                  <a:solidFill>
                    <a:srgbClr val="ffffff"/>
                  </a:solidFill>
                </a:uFill>
                <a:latin typeface="Arial"/>
              </a:rPr>
              <a:t>ΕΡΓΟ</a:t>
            </a:r>
            <a:r>
              <a:rPr b="1" lang="el-GR" sz="1500" spc="-1" strike="noStrike">
                <a:solidFill>
                  <a:srgbClr val="ffffff"/>
                </a:solidFill>
                <a:uFill>
                  <a:solidFill>
                    <a:srgbClr val="ffffff"/>
                  </a:solidFill>
                </a:uFill>
                <a:latin typeface="Arial"/>
              </a:rPr>
              <a:t> ΤΟΥ ΑΤΜΟΥ ΠΑΡΑΓΕΤΑΙ ΜΟΝΟ ΜΕΣΑ ΣΤΙΣ ΚΙΝΗΤΕΣ ΠΤΕΡΥΓΩΣΕΙΣ, ΟΠΟΥ ΚΑΙ ΠΕΦΤΕΙ Η ΤΑΧΥΤΗΤΑ ΤΟΥ. ΠΡΑΓΜΑΤΟΠΟΙΕΙΤΑΙ ΔΗΛΑΔΗ ΜΕ</a:t>
            </a:r>
            <a:r>
              <a:rPr b="1" i="1" lang="el-GR" sz="1500" spc="-1" strike="noStrike">
                <a:solidFill>
                  <a:srgbClr val="ffffff"/>
                </a:solidFill>
                <a:uFill>
                  <a:solidFill>
                    <a:srgbClr val="ffffff"/>
                  </a:solidFill>
                </a:uFill>
                <a:latin typeface="Arial"/>
              </a:rPr>
              <a:t> </a:t>
            </a:r>
            <a:r>
              <a:rPr b="1" lang="el-GR" sz="1500" spc="-1" strike="noStrike">
                <a:solidFill>
                  <a:srgbClr val="ff0000"/>
                </a:solidFill>
                <a:uFill>
                  <a:solidFill>
                    <a:srgbClr val="ffffff"/>
                  </a:solidFill>
                </a:uFill>
                <a:latin typeface="Arial"/>
              </a:rPr>
              <a:t>ΔΑΠΑΝΗ ΤΗΣ ΚΙΝΗΤΙΚΗΣ ΕΝΕΡΓΕΙΑΣ ΤΟΥ ΑΤΜΟΥ</a:t>
            </a:r>
            <a:r>
              <a:rPr b="1" i="1" lang="el-GR" sz="1500" spc="-1" strike="noStrike">
                <a:solidFill>
                  <a:srgbClr val="ffffff"/>
                </a:solidFill>
                <a:uFill>
                  <a:solidFill>
                    <a:srgbClr val="ffffff"/>
                  </a:solidFill>
                </a:uFill>
                <a:latin typeface="Arial"/>
              </a:rPr>
              <a:t>.</a:t>
            </a:r>
            <a:endParaRPr b="0" lang="el-GR" sz="1500" spc="-1" strike="noStrike">
              <a:solidFill>
                <a:srgbClr val="000000"/>
              </a:solidFill>
              <a:uFill>
                <a:solidFill>
                  <a:srgbClr val="ffffff"/>
                </a:solidFill>
              </a:uFill>
              <a:latin typeface="Arial"/>
            </a:endParaRPr>
          </a:p>
          <a:p>
            <a:pPr marL="216000" indent="-215640">
              <a:lnSpc>
                <a:spcPct val="100000"/>
              </a:lnSpc>
              <a:spcBef>
                <a:spcPts val="300"/>
              </a:spcBef>
              <a:buClr>
                <a:srgbClr val="ff0000"/>
              </a:buClr>
              <a:buSzPct val="65000"/>
              <a:buFont typeface="Wingdings" charset="2"/>
              <a:buChar char=""/>
            </a:pPr>
            <a:r>
              <a:rPr b="1" lang="el-GR" sz="1500" spc="-1" strike="noStrike" u="sng">
                <a:solidFill>
                  <a:srgbClr val="ff0000"/>
                </a:solidFill>
                <a:uFill>
                  <a:solidFill>
                    <a:srgbClr val="ffffff"/>
                  </a:solidFill>
                </a:uFill>
                <a:latin typeface="Arial"/>
              </a:rPr>
              <a:t>ΘΕΩΡΗΤΙΚΑ ΔΕΝ ΥΠΑΡΧΕΙ ΑΞΟΝΙΚΗ ΩΘΗΣΗ</a:t>
            </a:r>
            <a:r>
              <a:rPr b="1" i="1" lang="el-GR" sz="1500" spc="-1" strike="noStrike">
                <a:solidFill>
                  <a:srgbClr val="ffffff"/>
                </a:solidFill>
                <a:uFill>
                  <a:solidFill>
                    <a:srgbClr val="ffffff"/>
                  </a:solidFill>
                </a:uFill>
                <a:latin typeface="Arial"/>
              </a:rPr>
              <a:t>.</a:t>
            </a:r>
            <a:r>
              <a:rPr b="1" lang="el-GR" sz="1500" spc="-1" strike="noStrike">
                <a:solidFill>
                  <a:srgbClr val="ffffff"/>
                </a:solidFill>
                <a:uFill>
                  <a:solidFill>
                    <a:srgbClr val="ffffff"/>
                  </a:solidFill>
                </a:uFill>
                <a:latin typeface="Arial"/>
              </a:rPr>
              <a:t> ΣΤΗΝ ΠΡΑΓΜΑΤΙΚΟΤΗΤΑ ΟΜΩΣ ΥΠΑΡΧΕΙ ΚΑΙ ΓΙ' ΑΥΤΟ ΑΝΟΙΓΟΥΜΕ ΤΡΥΠΕΣ ΣΤΟΝ ΤΡΟΧΟ ΓΙΑ ΝΑ ΕΞΙΣΩΣΟΥΜΕ ΤΗΝ ΠΙΕΣΗ ΚΑΙ ΣΤΙΣ ΔΥΟ ΟΨΕΙΣ ΤΟΥ ή ΧΡΗΣΙΜΟΠΟΙΟΥΜΕ ΚΑΤΑΛΛΗΛΟΥΣ ΤΡΙΒΕΙΣ ΙΣΟΡΡΟΠΗΣΕΩΣ.</a:t>
            </a:r>
            <a:endParaRPr b="0" lang="el-GR" sz="1500" spc="-1" strike="noStrike">
              <a:solidFill>
                <a:srgbClr val="000000"/>
              </a:solidFill>
              <a:uFill>
                <a:solidFill>
                  <a:srgbClr val="ffffff"/>
                </a:solidFill>
              </a:uFill>
              <a:latin typeface="Arial"/>
            </a:endParaRPr>
          </a:p>
          <a:p>
            <a:pPr algn="ctr">
              <a:lnSpc>
                <a:spcPct val="100000"/>
              </a:lnSpc>
              <a:spcBef>
                <a:spcPts val="241"/>
              </a:spcBef>
            </a:pPr>
            <a:endParaRPr b="0" lang="el-GR" sz="1500" spc="-1" strike="noStrike">
              <a:solidFill>
                <a:srgbClr val="000000"/>
              </a:solidFill>
              <a:uFill>
                <a:solidFill>
                  <a:srgbClr val="ffffff"/>
                </a:solidFill>
              </a:uFill>
              <a:latin typeface="Arial"/>
            </a:endParaRPr>
          </a:p>
        </p:txBody>
      </p:sp>
      <p:pic>
        <p:nvPicPr>
          <p:cNvPr id="532" name="Picture 2" descr=""/>
          <p:cNvPicPr/>
          <p:nvPr/>
        </p:nvPicPr>
        <p:blipFill>
          <a:blip r:embed="rId1"/>
          <a:stretch/>
        </p:blipFill>
        <p:spPr>
          <a:xfrm>
            <a:off x="5652000" y="1124640"/>
            <a:ext cx="3312000" cy="5544360"/>
          </a:xfrm>
          <a:prstGeom prst="rect">
            <a:avLst/>
          </a:prstGeom>
          <a:ln>
            <a:noFill/>
          </a:ln>
        </p:spPr>
      </p:pic>
    </p:spTree>
  </p:cSld>
</p:sld>
</file>

<file path=ppt/slides/slide9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3"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ΑΤΜΟΣΤΡΟΒΙΛΟΣ ΔΡΑΣΕΩΣ ΜΕ ΒΑΘΜΙΔΕΣ ΤΑΧΥΤΗΤΑΣ</a:t>
            </a:r>
            <a:br/>
            <a:r>
              <a:rPr b="1" lang="el-GR" sz="3100" spc="-1" strike="noStrike" u="sng" cap="all">
                <a:solidFill>
                  <a:srgbClr val="000000"/>
                </a:solidFill>
                <a:uFill>
                  <a:solidFill>
                    <a:srgbClr val="ffffff"/>
                  </a:solidFill>
                </a:uFill>
                <a:latin typeface="Arial"/>
              </a:rPr>
              <a:t>(Curtis)</a:t>
            </a:r>
            <a:br/>
            <a:endParaRPr b="0" lang="el-GR" sz="3100" spc="-1" strike="noStrike">
              <a:solidFill>
                <a:srgbClr val="ffffff"/>
              </a:solidFill>
              <a:uFill>
                <a:solidFill>
                  <a:srgbClr val="ffffff"/>
                </a:solidFill>
              </a:uFill>
              <a:latin typeface="Book Antiqua"/>
            </a:endParaRPr>
          </a:p>
        </p:txBody>
      </p:sp>
      <p:sp>
        <p:nvSpPr>
          <p:cNvPr id="534" name="TextShape 2"/>
          <p:cNvSpPr txBox="1"/>
          <p:nvPr/>
        </p:nvSpPr>
        <p:spPr>
          <a:xfrm>
            <a:off x="179640" y="980640"/>
            <a:ext cx="5544360" cy="5688360"/>
          </a:xfrm>
          <a:prstGeom prst="rect">
            <a:avLst/>
          </a:prstGeom>
          <a:solidFill>
            <a:srgbClr val="000000"/>
          </a:solidFill>
          <a:ln>
            <a:noFill/>
          </a:ln>
        </p:spPr>
        <p:txBody>
          <a:bodyPr lIns="90000" rIns="90000" tIns="45000" bIns="45000"/>
          <a:p>
            <a:pPr>
              <a:lnSpc>
                <a:spcPct val="100000"/>
              </a:lnSpc>
              <a:spcBef>
                <a:spcPts val="360"/>
              </a:spcBef>
            </a:pPr>
            <a:r>
              <a:rPr b="1" lang="el-GR" sz="1800" spc="-1" strike="noStrike">
                <a:solidFill>
                  <a:srgbClr val="ffffff"/>
                </a:solidFill>
                <a:uFill>
                  <a:solidFill>
                    <a:srgbClr val="ffffff"/>
                  </a:solidFill>
                </a:uFill>
                <a:latin typeface="Arial"/>
              </a:rPr>
              <a:t>ΑΝ ΤΑ ΑΚΡΟΦΥΣΙΑ ΔΕΝ ΠΙΑΝΟΥΝ ΟΛΗ ΤΗΝ ΠΕΡΙΦΕΡΕΙΑ, ΑΛΛΑ ΜΟΝΟ ΕΝΑ ΤΟΞΟ ΤΗΣ, ΤΟ ΤΟΞΟ ΕΓΧΥΣΕΩΣ ή ΠΡΟΣΒΟΛΗΣ, ΤΟΤΕ ΚΑΙ ΤΑ ΣΤΑΘΕΡΑ ΠΤΕΡΥΓΙΑ ΔΕΝ ΕΙΝΑΙ ΑΝΑΓΚΑΙΟ ΝΑ ΤΟΠΟΘΕΤΗΘΟΥΝ ΣΕ ΟΛΗ ΤΗΝ ΠΕΡΙΦΕΡΕΙΑ ΤΟΥ ΑΥΛΑΚΙΟΥ ΤΟΥ ΚΕΛΥΦΟΥΣ, ΑΛΛΑ ΠΑΛΙ Σ'ΕΝΑ ΤΟΞΟ ΜΟΝΟ ΚΑΙ ΜΑΛΙΣΤΑ ΑΠΕΝΑΝΤΙ ΑΠΟ ΤΟ ΤΟΞΟ ΕΓΧΥΣΕΩΣ ΤΩΝ ΑΚΡΟΦΥΣΙΩΝ.</a:t>
            </a:r>
            <a:endParaRPr b="0" lang="el-GR" sz="1800" spc="-1" strike="noStrike">
              <a:solidFill>
                <a:srgbClr val="000000"/>
              </a:solidFill>
              <a:uFill>
                <a:solidFill>
                  <a:srgbClr val="ffffff"/>
                </a:solidFill>
              </a:uFill>
              <a:latin typeface="Arial"/>
            </a:endParaRPr>
          </a:p>
          <a:p>
            <a:pPr>
              <a:lnSpc>
                <a:spcPct val="100000"/>
              </a:lnSpc>
              <a:spcBef>
                <a:spcPts val="360"/>
              </a:spcBef>
            </a:pPr>
            <a:r>
              <a:rPr b="1" lang="el-GR" sz="1800" spc="-1" strike="noStrike">
                <a:solidFill>
                  <a:srgbClr val="ffffff"/>
                </a:solidFill>
                <a:uFill>
                  <a:solidFill>
                    <a:srgbClr val="ffffff"/>
                  </a:solidFill>
                </a:uFill>
                <a:latin typeface="Arial"/>
              </a:rPr>
              <a:t>ΕΠΙΣΗΣ ΠΑΡΑΤΗΡΟΥΜΕ ΟΤΙ ΤΑ ΠΤΕΡΥΓΙΑ ΤΗΣ ΔΕΥΤΕΡΗΣ ΣΕΙΡΑΣ ΕΧΟΥΝ ΜΕΓΑΛΥΤΕΡΟ ΥΨΟΣ ΑΠΟ ΤΑ ΠΤΕΡΥΓΙΑ ΤΗΣ ΠΡΩΤΗΣ. </a:t>
            </a:r>
            <a:r>
              <a:rPr b="1" lang="el-GR" sz="1800" spc="-1" strike="noStrike">
                <a:solidFill>
                  <a:srgbClr val="ffff00"/>
                </a:solidFill>
                <a:uFill>
                  <a:solidFill>
                    <a:srgbClr val="ffffff"/>
                  </a:solidFill>
                </a:uFill>
                <a:latin typeface="Arial"/>
              </a:rPr>
              <a:t>Γιατί;</a:t>
            </a:r>
            <a:endParaRPr b="0" lang="el-GR" sz="1800" spc="-1" strike="noStrike">
              <a:solidFill>
                <a:srgbClr val="000000"/>
              </a:solidFill>
              <a:uFill>
                <a:solidFill>
                  <a:srgbClr val="ffffff"/>
                </a:solidFill>
              </a:uFill>
              <a:latin typeface="Arial"/>
            </a:endParaRPr>
          </a:p>
          <a:p>
            <a:pPr>
              <a:lnSpc>
                <a:spcPct val="100000"/>
              </a:lnSpc>
              <a:spcBef>
                <a:spcPts val="360"/>
              </a:spcBef>
            </a:pPr>
            <a:r>
              <a:rPr b="1" lang="el-GR" sz="1800" spc="-1" strike="noStrike">
                <a:solidFill>
                  <a:srgbClr val="ffffff"/>
                </a:solidFill>
                <a:uFill>
                  <a:solidFill>
                    <a:srgbClr val="ffffff"/>
                  </a:solidFill>
                </a:uFill>
                <a:latin typeface="Arial"/>
              </a:rPr>
              <a:t>ΣΥΜΦΩΝΑ ΜΕ ΤΗΝ </a:t>
            </a:r>
            <a:r>
              <a:rPr b="1" lang="el-GR" sz="1800" spc="-1" strike="noStrike">
                <a:solidFill>
                  <a:srgbClr val="ffff00"/>
                </a:solidFill>
                <a:uFill>
                  <a:solidFill>
                    <a:srgbClr val="ffffff"/>
                  </a:solidFill>
                </a:uFill>
                <a:latin typeface="Arial"/>
              </a:rPr>
              <a:t>ΕΞΙΣΩΣΗ ΤΗΣ ΣΥΝΕΧΕΙΑΣ ΤΗΣ ΡΟΗΣ</a:t>
            </a:r>
            <a:r>
              <a:rPr b="1" lang="el-GR" sz="1800" spc="-1" strike="noStrike">
                <a:solidFill>
                  <a:srgbClr val="ffffff"/>
                </a:solidFill>
                <a:uFill>
                  <a:solidFill>
                    <a:srgbClr val="ffffff"/>
                  </a:solidFill>
                </a:uFill>
                <a:latin typeface="Arial"/>
              </a:rPr>
              <a:t> </a:t>
            </a:r>
            <a:r>
              <a:rPr b="1" i="1" lang="el-GR" sz="1800" spc="-1" strike="noStrike">
                <a:solidFill>
                  <a:srgbClr val="ffffff"/>
                </a:solidFill>
                <a:uFill>
                  <a:solidFill>
                    <a:srgbClr val="ffffff"/>
                  </a:solidFill>
                </a:uFill>
                <a:latin typeface="Arial"/>
              </a:rPr>
              <a:t>Ο ΟΓΚΟΣ</a:t>
            </a:r>
            <a:r>
              <a:rPr b="1" lang="el-GR" sz="1800" spc="-1" strike="noStrike">
                <a:solidFill>
                  <a:srgbClr val="ffffff"/>
                </a:solidFill>
                <a:uFill>
                  <a:solidFill>
                    <a:srgbClr val="ffffff"/>
                  </a:solidFill>
                </a:uFill>
                <a:latin typeface="Arial"/>
              </a:rPr>
              <a:t> ΤΟΥ ΑΤΜΟΥ ΠΟΥ ΠΕΡΝΑ ΑΠΟ ΤΟ ΣΤΡΟΒΙΛΟ </a:t>
            </a:r>
            <a:r>
              <a:rPr b="1" i="1" lang="el-GR" sz="1800" spc="-1" strike="noStrike">
                <a:solidFill>
                  <a:srgbClr val="ffffff"/>
                </a:solidFill>
                <a:uFill>
                  <a:solidFill>
                    <a:srgbClr val="ffffff"/>
                  </a:solidFill>
                </a:uFill>
                <a:latin typeface="Arial"/>
              </a:rPr>
              <a:t>ΣΤΗ ΜΟΝΑΔΑ ΤΟΥ ΧΡΟΝΟΥ</a:t>
            </a:r>
            <a:r>
              <a:rPr b="1" lang="el-GR" sz="1800" spc="-1" strike="noStrike">
                <a:solidFill>
                  <a:srgbClr val="ffffff"/>
                </a:solidFill>
                <a:uFill>
                  <a:solidFill>
                    <a:srgbClr val="ffffff"/>
                  </a:solidFill>
                </a:uFill>
                <a:latin typeface="Arial"/>
              </a:rPr>
              <a:t>, ΣΕ ΟΠΟΙΟΔΗΠΟΤΕ ΣΗΜΕΙΟ ΤΗΣ ΡΟΗΣ, ΕΙΝΑΙ ΣΤΑΘΕΡΟΣ ΚΑΙ ΠΑΝΤΟΤΕ ΙΣΟΣ ΜΕ ΤΟ ΓΙΝΟΜΕΝΟ ΤΟΥ ΕΜΒΑΔΟΥ ΠΟΥ ΕΧΕΙ Η ΔΙΑΤΟΜΗ ΤΗΣ ΦΛΕΒΑΣ ΤΟΥ ΑΤΜΟΥ ΣΕ ΕΝΑ ΣΗΜΕΙΟ ΕΠΙ ΤΗΝ ΤΑΧΥΤΗΤΑ ΠΟΥ ΕΧΕΙ ΣΤΟ ΣΗΜΕΙΟ ΑΥΤΟ.</a:t>
            </a:r>
            <a:endParaRPr b="0" lang="el-GR" sz="1800" spc="-1" strike="noStrike">
              <a:solidFill>
                <a:srgbClr val="000000"/>
              </a:solidFill>
              <a:uFill>
                <a:solidFill>
                  <a:srgbClr val="ffffff"/>
                </a:solidFill>
              </a:uFill>
              <a:latin typeface="Arial"/>
            </a:endParaRPr>
          </a:p>
          <a:p>
            <a:pPr>
              <a:lnSpc>
                <a:spcPct val="100000"/>
              </a:lnSpc>
              <a:spcBef>
                <a:spcPts val="241"/>
              </a:spcBef>
            </a:pPr>
            <a:r>
              <a:rPr b="1" lang="el-GR" sz="1200" spc="-1" strike="noStrike">
                <a:solidFill>
                  <a:srgbClr val="ffffff"/>
                </a:solidFill>
                <a:uFill>
                  <a:solidFill>
                    <a:srgbClr val="ffffff"/>
                  </a:solidFill>
                </a:uFill>
                <a:latin typeface="Arial"/>
              </a:rPr>
              <a:t>.</a:t>
            </a:r>
            <a:endParaRPr b="0" lang="el-GR" sz="1200" spc="-1" strike="noStrike">
              <a:solidFill>
                <a:srgbClr val="000000"/>
              </a:solidFill>
              <a:uFill>
                <a:solidFill>
                  <a:srgbClr val="ffffff"/>
                </a:solidFill>
              </a:uFill>
              <a:latin typeface="Arial"/>
            </a:endParaRPr>
          </a:p>
        </p:txBody>
      </p:sp>
      <p:pic>
        <p:nvPicPr>
          <p:cNvPr id="535" name="Picture 2" descr=""/>
          <p:cNvPicPr/>
          <p:nvPr/>
        </p:nvPicPr>
        <p:blipFill>
          <a:blip r:embed="rId1"/>
          <a:stretch/>
        </p:blipFill>
        <p:spPr>
          <a:xfrm>
            <a:off x="5652000" y="1124640"/>
            <a:ext cx="3312000" cy="5544360"/>
          </a:xfrm>
          <a:prstGeom prst="rect">
            <a:avLst/>
          </a:prstGeom>
          <a:ln>
            <a:noFill/>
          </a:ln>
        </p:spPr>
      </p:pic>
    </p:spTree>
  </p:cSld>
</p:sld>
</file>

<file path=ppt/slides/slide9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6"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ΑΤΜΟΣΤΡΟΒΙΛΟΣ ΔΡΑΣΕΩΣ ΜΕ ΒΑΘΜΙΔΕΣ ΤΑΧΥΤΗΤΑΣ</a:t>
            </a:r>
            <a:br/>
            <a:r>
              <a:rPr b="1" lang="el-GR" sz="3100" spc="-1" strike="noStrike" u="sng" cap="all">
                <a:solidFill>
                  <a:srgbClr val="000000"/>
                </a:solidFill>
                <a:uFill>
                  <a:solidFill>
                    <a:srgbClr val="ffffff"/>
                  </a:solidFill>
                </a:uFill>
                <a:latin typeface="Arial"/>
              </a:rPr>
              <a:t>(Curtis)</a:t>
            </a:r>
            <a:br/>
            <a:endParaRPr b="0" lang="el-GR" sz="3100" spc="-1" strike="noStrike">
              <a:solidFill>
                <a:srgbClr val="ffffff"/>
              </a:solidFill>
              <a:uFill>
                <a:solidFill>
                  <a:srgbClr val="ffffff"/>
                </a:solidFill>
              </a:uFill>
              <a:latin typeface="Book Antiqua"/>
            </a:endParaRPr>
          </a:p>
        </p:txBody>
      </p:sp>
      <p:sp>
        <p:nvSpPr>
          <p:cNvPr id="537" name="TextShape 2"/>
          <p:cNvSpPr txBox="1"/>
          <p:nvPr/>
        </p:nvSpPr>
        <p:spPr>
          <a:xfrm>
            <a:off x="179640" y="980640"/>
            <a:ext cx="5544360" cy="5688360"/>
          </a:xfrm>
          <a:prstGeom prst="rect">
            <a:avLst/>
          </a:prstGeom>
          <a:solidFill>
            <a:srgbClr val="000000"/>
          </a:solidFill>
          <a:ln>
            <a:noFill/>
          </a:ln>
        </p:spPr>
        <p:txBody>
          <a:bodyPr lIns="90000" rIns="90000" tIns="45000" bIns="45000"/>
          <a:p>
            <a:pPr algn="ctr">
              <a:lnSpc>
                <a:spcPct val="100000"/>
              </a:lnSpc>
              <a:spcBef>
                <a:spcPts val="400"/>
              </a:spcBef>
            </a:pPr>
            <a:r>
              <a:rPr b="1" lang="el-GR" sz="2000" spc="-1" strike="noStrike">
                <a:solidFill>
                  <a:srgbClr val="ffffff"/>
                </a:solidFill>
                <a:uFill>
                  <a:solidFill>
                    <a:srgbClr val="ffffff"/>
                  </a:solidFill>
                </a:uFill>
                <a:latin typeface="Arial"/>
              </a:rPr>
              <a:t>Ο ΟΓΚΟΣ ΤΟΥ ΑΤΜΟΥ ΠΑΡΑΜΕΝΕΙ ΣΤΑΘΕΡΟΣ ΜΕΤΑ ΤΗΝ ΕΞΟΔΟ ΤΟΥ ΑΠΟ ΤΑ ΑΚΡΟΦΥΣΙΑ, ΓΙΑΤΙ ΜΟΝΟ ΜΕΣΑ Σ' ΑΥΤΑ ΠΡΑΓΜΑΤΟΠΟΙΗΘΗΚΕ Η ΕΚΤΟΝΩΣΗ. Η ΤΑΧΥΤΗΤΑ ΟΜΩΣ ΕΙΣΟΔΟΥ ΣΤΑ ΚΙΝΗΤΑ ΠΤΕΡΥΓΙΑ ΣΤΗΝ ΠΡΩΤΗ ΣΕΙΡΑ ΕΙΝΑΙ ΜΕΓΑΛΗ ΕΝΩ ΣΤΗ ΔΕΥΤΕΡΗ ΕΙΝΑΙ ΜΙΚΡΟΤΕΡΗ. ΕΠΟΜΕΝΩΣ, ΓΙΑ ΝΑ ΔΙΑΤΗΡΗΘΕΙ ΣΤΑΘΕΡΟ ΤΟ ΓΙΝΟΜΕΝΟ ΔΙΑΤΟΜΗΣ ΕΠΙ ΤΗΝ ΤΑΧΥΤΗΤΑ, ΠΟΥ ΠΑΡΙΣΤΑΝΕΙ ΤΟΝ ΟΓΚΟ, ΠΡΕΠΕΙ ΣΤΗΝ ΕΙΣΟΔΟ ΤΗΣ ΔΕΥΤΕΡΗΣ ΣΕΙΡΑΣ ΠΤΕΡΥΓΙΩΝ Η ΦΛΕΒΑ ΤΟΥ ΑΤΜΟΥ ΝΑ ΒΡΕΙ ΜΕΓΑΛΥΤΕΡΗ ΕΠΙΦΑΝΕΙΑ, ΤΗΝ ΟΠΟΙΑ ΔΗΜΙΟΥΡΓΟΥΜΕ ΕΜΕΙΣ ΑΥΞΑΝΟΝΤΑΣ ΤΟ ΥΨΟΣ ΤΗΣ ΔΕΥΤΕΡΗΣ ΣΕΙΡΑΣ ΤΩΝ ΠΤΕΡΥΓΙΩΝ</a:t>
            </a:r>
            <a:r>
              <a:rPr b="1" lang="el-GR" sz="1200" spc="-1" strike="noStrike">
                <a:solidFill>
                  <a:srgbClr val="ffffff"/>
                </a:solidFill>
                <a:uFill>
                  <a:solidFill>
                    <a:srgbClr val="ffffff"/>
                  </a:solidFill>
                </a:uFill>
                <a:latin typeface="Arial"/>
              </a:rPr>
              <a:t>.</a:t>
            </a:r>
            <a:endParaRPr b="0" lang="el-GR" sz="1200" spc="-1" strike="noStrike">
              <a:solidFill>
                <a:srgbClr val="000000"/>
              </a:solidFill>
              <a:uFill>
                <a:solidFill>
                  <a:srgbClr val="ffffff"/>
                </a:solidFill>
              </a:uFill>
              <a:latin typeface="Arial"/>
            </a:endParaRPr>
          </a:p>
        </p:txBody>
      </p:sp>
      <p:pic>
        <p:nvPicPr>
          <p:cNvPr id="538" name="Picture 2" descr=""/>
          <p:cNvPicPr/>
          <p:nvPr/>
        </p:nvPicPr>
        <p:blipFill>
          <a:blip r:embed="rId1"/>
          <a:stretch/>
        </p:blipFill>
        <p:spPr>
          <a:xfrm>
            <a:off x="5652000" y="1124640"/>
            <a:ext cx="3312000" cy="5544360"/>
          </a:xfrm>
          <a:prstGeom prst="rect">
            <a:avLst/>
          </a:prstGeom>
          <a:ln>
            <a:noFill/>
          </a:ln>
        </p:spPr>
      </p:pic>
    </p:spTree>
  </p:cSld>
</p:sld>
</file>

<file path=ppt/slides/slide10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9"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ΑΤΜΟΣΤΡΟΒΙΛΟΣ ΔΡΑΣΕΩΣ ΜΕ ΒΑΘΜΙΔΕΣ ΤΑΧΥΤΗΤΑΣ</a:t>
            </a:r>
            <a:br/>
            <a:r>
              <a:rPr b="1" lang="el-GR" sz="3100" spc="-1" strike="noStrike" u="sng" cap="all">
                <a:solidFill>
                  <a:srgbClr val="000000"/>
                </a:solidFill>
                <a:uFill>
                  <a:solidFill>
                    <a:srgbClr val="ffffff"/>
                  </a:solidFill>
                </a:uFill>
                <a:latin typeface="Arial"/>
              </a:rPr>
              <a:t>(Curtis)</a:t>
            </a:r>
            <a:br/>
            <a:endParaRPr b="0" lang="el-GR" sz="3100" spc="-1" strike="noStrike">
              <a:solidFill>
                <a:srgbClr val="ffffff"/>
              </a:solidFill>
              <a:uFill>
                <a:solidFill>
                  <a:srgbClr val="ffffff"/>
                </a:solidFill>
              </a:uFill>
              <a:latin typeface="Book Antiqua"/>
            </a:endParaRPr>
          </a:p>
        </p:txBody>
      </p:sp>
      <p:sp>
        <p:nvSpPr>
          <p:cNvPr id="540" name="TextShape 2"/>
          <p:cNvSpPr txBox="1"/>
          <p:nvPr/>
        </p:nvSpPr>
        <p:spPr>
          <a:xfrm>
            <a:off x="179640" y="980640"/>
            <a:ext cx="5544360" cy="5688360"/>
          </a:xfrm>
          <a:prstGeom prst="rect">
            <a:avLst/>
          </a:prstGeom>
          <a:solidFill>
            <a:srgbClr val="000000"/>
          </a:solidFill>
          <a:ln>
            <a:noFill/>
          </a:ln>
        </p:spPr>
        <p:txBody>
          <a:bodyPr lIns="90000" rIns="90000" tIns="45000" bIns="45000"/>
          <a:p>
            <a:pPr algn="ctr">
              <a:lnSpc>
                <a:spcPct val="100000"/>
              </a:lnSpc>
              <a:spcBef>
                <a:spcPts val="400"/>
              </a:spcBef>
            </a:pPr>
            <a:r>
              <a:rPr b="1" lang="el-GR" sz="2000" spc="-1" strike="noStrike">
                <a:solidFill>
                  <a:srgbClr val="ffffff"/>
                </a:solidFill>
                <a:uFill>
                  <a:solidFill>
                    <a:srgbClr val="ffffff"/>
                  </a:solidFill>
                </a:uFill>
                <a:latin typeface="Arial"/>
              </a:rPr>
              <a:t>ΟΙ ΑΤΜΟΣΤΡΟΒΙΛΟΙ ΔΡΑΣΕΩΣ ΜΕ ΒΑΘΜΙΔΕΣ ΤΑΧΥΤΗΤΑΣ ΧΡΗΣΙΜΟΠΟΙΟΥΝΤΑΙ ΓΙΑ ΝΑ ΚΙΝΟΥΝ ΒΟΗΘΗΤΙΚΑ ΜΗΧΑΝΗΜΑΤΑ, ΟΠΩΣ ΑΝΤΛΙΕΣ, ΓΕΝΝΗΤΡΙΕΣ, ΣΥΜΠΙΕΣΤΕΣ, ΑΝΕΜΙΣΤΗΡΕΣ ΜΕ 3 ή ΚΑΙ ΠΕΡΙΣΣΟΤΕΡΕΣ ΒΑΘΜΙΔΕΣ ΤΑΧΥΤΗΤΑΣ.</a:t>
            </a:r>
            <a:endParaRPr b="0" lang="el-GR" sz="2000" spc="-1" strike="noStrike">
              <a:solidFill>
                <a:srgbClr val="000000"/>
              </a:solidFill>
              <a:uFill>
                <a:solidFill>
                  <a:srgbClr val="ffffff"/>
                </a:solidFill>
              </a:uFill>
              <a:latin typeface="Arial"/>
            </a:endParaRPr>
          </a:p>
          <a:p>
            <a:pPr algn="ctr">
              <a:lnSpc>
                <a:spcPct val="100000"/>
              </a:lnSpc>
              <a:spcBef>
                <a:spcPts val="400"/>
              </a:spcBef>
            </a:pPr>
            <a:r>
              <a:rPr b="1" lang="el-GR" sz="2000" spc="-1" strike="noStrike">
                <a:solidFill>
                  <a:srgbClr val="ffffff"/>
                </a:solidFill>
                <a:uFill>
                  <a:solidFill>
                    <a:srgbClr val="ffffff"/>
                  </a:solidFill>
                </a:uFill>
                <a:latin typeface="Arial"/>
              </a:rPr>
              <a:t>ΟΙ ΣΤΡΟΒΙΛΟΙ Curtis ΧΡΗΣΙΜΟΠΟΙΟΥΝΤΑΙ ΕΠΙΣΗΣ ΚΑΙ ΩΣ </a:t>
            </a:r>
            <a:r>
              <a:rPr b="1" lang="el-GR" sz="2000" spc="-1" strike="noStrike">
                <a:solidFill>
                  <a:srgbClr val="ff0000"/>
                </a:solidFill>
                <a:uFill>
                  <a:solidFill>
                    <a:srgbClr val="ffffff"/>
                  </a:solidFill>
                </a:uFill>
                <a:latin typeface="Arial"/>
              </a:rPr>
              <a:t>ΣΤΡΟΒΙΛΟΙ ΑΝΑΣΤΡΟΦΗΣ ΤΩΝ ΠΛΟΙΩΝ</a:t>
            </a:r>
            <a:r>
              <a:rPr b="1" lang="el-GR" sz="2000" spc="-1" strike="noStrike">
                <a:solidFill>
                  <a:srgbClr val="ffffff"/>
                </a:solidFill>
                <a:uFill>
                  <a:solidFill>
                    <a:srgbClr val="ffffff"/>
                  </a:solidFill>
                </a:uFill>
                <a:latin typeface="Arial"/>
              </a:rPr>
              <a:t>, ΟΠΟΤΕ ΤΟΠΟΘΕΤΟΥΝΤΑΙ ΣΤΟΝ ΑΞΟΝΑ ΤΟΥ ΣΤΡΟΒΙΛΟΥ Χ.Π. ΜΕ ΑΝΤΙΘΕΤΗ ΠΤΕΡΥΓΩΣΗ ΑΠ' ΑΥΤΗΝ ΠΟΥ ΕΧΕΙ Ο ΚΥΡΙΟΣ ΣΤΡΟΒΙΛΟΣ. </a:t>
            </a:r>
            <a:endParaRPr b="0" lang="el-GR" sz="2000" spc="-1" strike="noStrike">
              <a:solidFill>
                <a:srgbClr val="000000"/>
              </a:solidFill>
              <a:uFill>
                <a:solidFill>
                  <a:srgbClr val="ffffff"/>
                </a:solidFill>
              </a:uFill>
              <a:latin typeface="Arial"/>
            </a:endParaRPr>
          </a:p>
          <a:p>
            <a:pPr algn="ctr">
              <a:lnSpc>
                <a:spcPct val="100000"/>
              </a:lnSpc>
              <a:spcBef>
                <a:spcPts val="400"/>
              </a:spcBef>
            </a:pPr>
            <a:r>
              <a:rPr b="1" lang="el-GR" sz="2000" spc="-1" strike="noStrike">
                <a:solidFill>
                  <a:srgbClr val="ffffff"/>
                </a:solidFill>
                <a:uFill>
                  <a:solidFill>
                    <a:srgbClr val="ffffff"/>
                  </a:solidFill>
                </a:uFill>
                <a:latin typeface="Arial"/>
              </a:rPr>
              <a:t>ΑΠΟΔΙΔΟΥΝ ΤΟΤΕ ΙΠΠΟΔΥΝΑΜΗ </a:t>
            </a:r>
            <a:r>
              <a:rPr b="1" lang="el-GR" sz="2000" spc="-1" strike="noStrike">
                <a:solidFill>
                  <a:srgbClr val="ff0000"/>
                </a:solidFill>
                <a:uFill>
                  <a:solidFill>
                    <a:srgbClr val="ffffff"/>
                  </a:solidFill>
                </a:uFill>
                <a:latin typeface="Arial"/>
              </a:rPr>
              <a:t>30-40%</a:t>
            </a:r>
            <a:r>
              <a:rPr b="1" lang="el-GR" sz="2000" spc="-1" strike="noStrike">
                <a:solidFill>
                  <a:srgbClr val="ffffff"/>
                </a:solidFill>
                <a:uFill>
                  <a:solidFill>
                    <a:srgbClr val="ffffff"/>
                  </a:solidFill>
                </a:uFill>
                <a:latin typeface="Arial"/>
              </a:rPr>
              <a:t> ΠΕΡΙΠΟΥ ΣΕ ΣΥΓΚΡΙΣΗ ΜΕ ΤΗΝ ΙΠΠΟΔΥΝΑΜΗ ΠΟΥ ΑΠΟΔΙΔΕΙ ΣΥΝΟΛΙΚΑ Ο ΚΥΡΙΟΣ ΣΤΡΟΒΙΛΟΣ ΤΟΥ ΠΡΟΣΩ.</a:t>
            </a:r>
            <a:endParaRPr b="0" lang="el-GR" sz="2000" spc="-1" strike="noStrike">
              <a:solidFill>
                <a:srgbClr val="000000"/>
              </a:solidFill>
              <a:uFill>
                <a:solidFill>
                  <a:srgbClr val="ffffff"/>
                </a:solidFill>
              </a:uFill>
              <a:latin typeface="Arial"/>
            </a:endParaRPr>
          </a:p>
        </p:txBody>
      </p:sp>
      <p:pic>
        <p:nvPicPr>
          <p:cNvPr id="541" name="Picture 2" descr=""/>
          <p:cNvPicPr/>
          <p:nvPr/>
        </p:nvPicPr>
        <p:blipFill>
          <a:blip r:embed="rId1"/>
          <a:stretch/>
        </p:blipFill>
        <p:spPr>
          <a:xfrm>
            <a:off x="5652000" y="1124640"/>
            <a:ext cx="3312000" cy="5544360"/>
          </a:xfrm>
          <a:prstGeom prst="rect">
            <a:avLst/>
          </a:prstGeom>
          <a:ln>
            <a:noFill/>
          </a:ln>
        </p:spPr>
      </p:pic>
    </p:spTree>
  </p:cSld>
</p:sld>
</file>

<file path=ppt/slides/slide10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2"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3100" spc="-1" strike="noStrike" u="sng" cap="all">
                <a:solidFill>
                  <a:srgbClr val="ffff00"/>
                </a:solidFill>
                <a:uFill>
                  <a:solidFill>
                    <a:srgbClr val="ffffff"/>
                  </a:solidFill>
                </a:uFill>
                <a:latin typeface="Arial"/>
              </a:rPr>
              <a:t>ΠΟΛΛΑΠΛΟΣ ΣΤΡΟΒΙΛΟΣ (Curtis)</a:t>
            </a:r>
            <a:br/>
            <a:endParaRPr b="0" lang="el-GR" sz="3100" spc="-1" strike="noStrike">
              <a:solidFill>
                <a:srgbClr val="ffffff"/>
              </a:solidFill>
              <a:uFill>
                <a:solidFill>
                  <a:srgbClr val="ffffff"/>
                </a:solidFill>
              </a:uFill>
              <a:latin typeface="Book Antiqua"/>
            </a:endParaRPr>
          </a:p>
        </p:txBody>
      </p:sp>
      <p:sp>
        <p:nvSpPr>
          <p:cNvPr id="543" name="TextShape 2"/>
          <p:cNvSpPr txBox="1"/>
          <p:nvPr/>
        </p:nvSpPr>
        <p:spPr>
          <a:xfrm>
            <a:off x="179640" y="980640"/>
            <a:ext cx="5256360" cy="5688360"/>
          </a:xfrm>
          <a:prstGeom prst="rect">
            <a:avLst/>
          </a:prstGeom>
          <a:solidFill>
            <a:srgbClr val="000000"/>
          </a:solidFill>
          <a:ln>
            <a:noFill/>
          </a:ln>
        </p:spPr>
        <p:txBody>
          <a:bodyPr lIns="90000" rIns="90000" tIns="45000" bIns="45000"/>
          <a:p>
            <a:pPr>
              <a:lnSpc>
                <a:spcPct val="100000"/>
              </a:lnSpc>
              <a:spcBef>
                <a:spcPts val="479"/>
              </a:spcBef>
            </a:pPr>
            <a:r>
              <a:rPr b="1" lang="el-GR" sz="2200" spc="-1" strike="noStrike">
                <a:solidFill>
                  <a:srgbClr val="ffffff"/>
                </a:solidFill>
                <a:uFill>
                  <a:solidFill>
                    <a:srgbClr val="ffffff"/>
                  </a:solidFill>
                </a:uFill>
                <a:latin typeface="Arial"/>
              </a:rPr>
              <a:t>ΧΡΗΣΙΜΟΠΟΙΕΙΤΑΙ ΓΙΑ ΜΕΓΑΛΥΤΕΡΕΣ ΙΠΠΟΔΥΝΑΜΕΙΣ ΑΠ' ΑΥΤΕΣ ΤΟΥ ΑΠΛΟΥ. ΑΠΟΤΕΛΕΙΤΑΙ ΑΠΟ ΔΥΟ ή ΠΕΡΙΣΣΟΤΕΡΟΥΣ ΤΡΟΧΟΥΣ </a:t>
            </a:r>
            <a:r>
              <a:rPr b="1" lang="el-GR" sz="2400" spc="-1" strike="noStrike">
                <a:solidFill>
                  <a:srgbClr val="ffffff"/>
                </a:solidFill>
                <a:uFill>
                  <a:solidFill>
                    <a:srgbClr val="ffffff"/>
                  </a:solidFill>
                </a:uFill>
                <a:latin typeface="Arial"/>
              </a:rPr>
              <a:t>Curtis</a:t>
            </a:r>
            <a:r>
              <a:rPr b="1" lang="el-GR" sz="2200" spc="-1" strike="noStrike">
                <a:solidFill>
                  <a:srgbClr val="ffffff"/>
                </a:solidFill>
                <a:uFill>
                  <a:solidFill>
                    <a:srgbClr val="ffffff"/>
                  </a:solidFill>
                </a:uFill>
                <a:latin typeface="Arial"/>
              </a:rPr>
              <a:t> ΣΦΗΝΩΜΕΝΟΥΣ ΕΠΑΝΩ ΣΤΟΝ ΙΔΙΟ ΑΞΟΝΑ ΔΙΑΔΟΧΙΚΑ, ΩΣΤΕ ΚΑΘΕΝΑΣ ΑΠ' ΑΥΤΟΥΣ (ΕΚΤΟΣ ΑΠΟ ΤΟΝ ΠΡΩΤΟ) ΝΑ ΕΡΓΑΖΕΤΑΙ ΜΕ ΤΟΝ ΑΤΜΟ ΕΞΑΓΩΓΗΣ ΤΟΥ ΠΡΟΗΓΟΥΜΕΝΟΥ ΤΟΥ.</a:t>
            </a:r>
            <a:endParaRPr b="0" lang="el-GR" sz="2200" spc="-1" strike="noStrike">
              <a:solidFill>
                <a:srgbClr val="000000"/>
              </a:solidFill>
              <a:uFill>
                <a:solidFill>
                  <a:srgbClr val="ffffff"/>
                </a:solidFill>
              </a:uFill>
              <a:latin typeface="Arial"/>
            </a:endParaRPr>
          </a:p>
          <a:p>
            <a:pPr>
              <a:lnSpc>
                <a:spcPct val="100000"/>
              </a:lnSpc>
              <a:spcBef>
                <a:spcPts val="479"/>
              </a:spcBef>
            </a:pPr>
            <a:r>
              <a:rPr b="1" lang="el-GR" sz="2200" spc="-1" strike="noStrike">
                <a:solidFill>
                  <a:srgbClr val="ffffff"/>
                </a:solidFill>
                <a:uFill>
                  <a:solidFill>
                    <a:srgbClr val="ffffff"/>
                  </a:solidFill>
                </a:uFill>
                <a:latin typeface="Arial"/>
              </a:rPr>
              <a:t>ΣΤΟ ΣΧΗΜΑ ΠΑΡΙΣΤΑΝΕΤΑΙ ΕΝΑΣ ΤΕΤΟΙΟΣ ΣΤΡΟΒΙΛΟΣ ΜΕ ΔΥΟ ΤΡΟΧΟΥΣ </a:t>
            </a:r>
            <a:r>
              <a:rPr b="1" lang="el-GR" sz="2400" spc="-1" strike="noStrike">
                <a:solidFill>
                  <a:srgbClr val="ffffff"/>
                </a:solidFill>
                <a:uFill>
                  <a:solidFill>
                    <a:srgbClr val="ffffff"/>
                  </a:solidFill>
                </a:uFill>
                <a:latin typeface="Arial"/>
              </a:rPr>
              <a:t>Curtis</a:t>
            </a:r>
            <a:r>
              <a:rPr b="1" lang="el-GR" sz="2200" spc="-1" strike="noStrike">
                <a:solidFill>
                  <a:srgbClr val="ffffff"/>
                </a:solidFill>
                <a:uFill>
                  <a:solidFill>
                    <a:srgbClr val="ffffff"/>
                  </a:solidFill>
                </a:uFill>
                <a:latin typeface="Arial"/>
              </a:rPr>
              <a:t> ΚΑΙ ΣΤΟ ΚΑΤΩ ΜΕΡΟΣ ΤΟΥ ΣΧΗΜΑΤΟΣ ΤΟ ΔΙΑΓΡΑΜΜΑ ΤΟΥ ΠΙΕΣΕΩΣ-ΤΑΧΥΤHΤΑΣ.</a:t>
            </a:r>
            <a:endParaRPr b="0" lang="el-GR" sz="2200" spc="-1" strike="noStrike">
              <a:solidFill>
                <a:srgbClr val="000000"/>
              </a:solidFill>
              <a:uFill>
                <a:solidFill>
                  <a:srgbClr val="ffffff"/>
                </a:solidFill>
              </a:uFill>
              <a:latin typeface="Arial"/>
            </a:endParaRPr>
          </a:p>
        </p:txBody>
      </p:sp>
      <p:pic>
        <p:nvPicPr>
          <p:cNvPr id="544" name="Picture 2" descr=""/>
          <p:cNvPicPr/>
          <p:nvPr/>
        </p:nvPicPr>
        <p:blipFill>
          <a:blip r:embed="rId1"/>
          <a:stretch/>
        </p:blipFill>
        <p:spPr>
          <a:xfrm>
            <a:off x="5364000" y="1052640"/>
            <a:ext cx="3384000" cy="5472360"/>
          </a:xfrm>
          <a:prstGeom prst="rect">
            <a:avLst/>
          </a:prstGeom>
          <a:ln w="9360">
            <a:noFill/>
          </a:ln>
        </p:spPr>
      </p:pic>
    </p:spTree>
  </p:cSld>
</p:sld>
</file>

<file path=ppt/slides/slide10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5"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ffff00"/>
                </a:solidFill>
                <a:uFill>
                  <a:solidFill>
                    <a:srgbClr val="ffffff"/>
                  </a:solidFill>
                </a:uFill>
                <a:latin typeface="Arial"/>
              </a:rPr>
              <a:t>ΑΤΜΟΣΤΡΟΒΙΛΟΣ ΔΡΑΣΕΩΣ ΜΕ ΔΙΑΒΑΘΜΙΣΗ ΤΗΣ ΠΙΕΣΕΩΣ</a:t>
            </a:r>
            <a:br/>
            <a:r>
              <a:rPr b="1" lang="el-GR" sz="3100" spc="-1" strike="noStrike" u="sng" cap="all">
                <a:solidFill>
                  <a:srgbClr val="ffff00"/>
                </a:solidFill>
                <a:uFill>
                  <a:solidFill>
                    <a:srgbClr val="ffffff"/>
                  </a:solidFill>
                </a:uFill>
                <a:latin typeface="Arial"/>
              </a:rPr>
              <a:t>(Rateau)</a:t>
            </a:r>
            <a:br/>
            <a:endParaRPr b="0" lang="el-GR" sz="3100" spc="-1" strike="noStrike">
              <a:solidFill>
                <a:srgbClr val="ffffff"/>
              </a:solidFill>
              <a:uFill>
                <a:solidFill>
                  <a:srgbClr val="ffffff"/>
                </a:solidFill>
              </a:uFill>
              <a:latin typeface="Book Antiqua"/>
            </a:endParaRPr>
          </a:p>
        </p:txBody>
      </p:sp>
      <p:sp>
        <p:nvSpPr>
          <p:cNvPr id="546" name="TextShape 2"/>
          <p:cNvSpPr txBox="1"/>
          <p:nvPr/>
        </p:nvSpPr>
        <p:spPr>
          <a:xfrm>
            <a:off x="179640" y="1071720"/>
            <a:ext cx="8784720" cy="5571720"/>
          </a:xfrm>
          <a:prstGeom prst="rect">
            <a:avLst/>
          </a:prstGeom>
          <a:solidFill>
            <a:srgbClr val="000000"/>
          </a:solidFill>
          <a:ln>
            <a:noFill/>
          </a:ln>
        </p:spPr>
        <p:txBody>
          <a:bodyPr lIns="90000" rIns="90000" tIns="45000" bIns="45000"/>
          <a:p>
            <a:pPr>
              <a:lnSpc>
                <a:spcPct val="100000"/>
              </a:lnSpc>
              <a:spcBef>
                <a:spcPts val="420"/>
              </a:spcBef>
            </a:pPr>
            <a:endParaRPr b="0" lang="el-GR" sz="3200" spc="-1" strike="noStrike">
              <a:solidFill>
                <a:srgbClr val="000000"/>
              </a:solidFill>
              <a:uFill>
                <a:solidFill>
                  <a:srgbClr val="ffffff"/>
                </a:solidFill>
              </a:uFill>
              <a:latin typeface="Arial"/>
            </a:endParaRPr>
          </a:p>
          <a:p>
            <a:pPr>
              <a:lnSpc>
                <a:spcPct val="100000"/>
              </a:lnSpc>
              <a:spcBef>
                <a:spcPts val="420"/>
              </a:spcBef>
            </a:pPr>
            <a:r>
              <a:rPr b="1" lang="el-GR" sz="2100" spc="-1" strike="noStrike">
                <a:solidFill>
                  <a:srgbClr val="ffffff"/>
                </a:solidFill>
                <a:uFill>
                  <a:solidFill>
                    <a:srgbClr val="ffffff"/>
                  </a:solidFill>
                </a:uFill>
                <a:latin typeface="Arial"/>
              </a:rPr>
              <a:t>ΣΤΟΝ ΑΤΜΟΣΤΡΟΒΙΛΟ ΑΥΤΟΝ ΠΡΑΓΜΑΤΟΠΟΙΟΥΜΕ ΤΗ ΣΥΝΟΛΙΚΗ ΕΚΤΟΝΩΣΗ ΤΟΥ ΑΤΜΟΥ ΒΑΘΜΙΑΙΑ ΑΠΟ ΤΗΝ ΑΡΧΙΚΗ ΜΕΧΡΙ ΤΗΝ ΤΕΛΙΚΗ ΤΟΥ ΠΙΕΣΗ. ΑΝΑΛΟΓΑ ΜΕ ΤΟΝ ΑΡΙΘΜΟ ΤΩΝ ΔΙΑΔΟΧΙΚΩΝ ΕΚΤΟΝΩΣΕΩΝ ΧΑΡΑΚΤΗΡΙΖΟΜΕ ΚΑΙ ΤΟΝ ΑΡΙΘΜΟ ΤΩΝ ΕΚΤΟΝΩΤΙΚΩΝ </a:t>
            </a:r>
            <a:r>
              <a:rPr b="1" lang="el-GR" sz="2100" spc="-1" strike="noStrike">
                <a:solidFill>
                  <a:srgbClr val="ff0000"/>
                </a:solidFill>
                <a:uFill>
                  <a:solidFill>
                    <a:srgbClr val="ffffff"/>
                  </a:solidFill>
                </a:uFill>
                <a:latin typeface="Arial"/>
              </a:rPr>
              <a:t>ΒΑΘΜΙΔΩΝ ΠΙΕΣΕΩΣ</a:t>
            </a:r>
            <a:r>
              <a:rPr b="1" lang="el-GR" sz="2100" spc="-1" strike="noStrike">
                <a:solidFill>
                  <a:srgbClr val="ffffff"/>
                </a:solidFill>
                <a:uFill>
                  <a:solidFill>
                    <a:srgbClr val="ffffff"/>
                  </a:solidFill>
                </a:uFill>
                <a:latin typeface="Arial"/>
              </a:rPr>
              <a:t>. ΕΤΣΙ Π.Χ. ΕΧΟYΜΕ ΑΤΜΟΣΤΡΟΒΙΛΟ ΔΡΑΣΕΩΣ ΜΕ 3, 4 ή 5 ΒΑΘΜΙΔΕΣ ΠΙΕΣΕΩΣ.</a:t>
            </a:r>
            <a:endParaRPr b="0" lang="el-GR" sz="2100" spc="-1" strike="noStrike">
              <a:solidFill>
                <a:srgbClr val="000000"/>
              </a:solidFill>
              <a:uFill>
                <a:solidFill>
                  <a:srgbClr val="ffffff"/>
                </a:solidFill>
              </a:uFill>
              <a:latin typeface="Arial"/>
            </a:endParaRPr>
          </a:p>
          <a:p>
            <a:pPr>
              <a:lnSpc>
                <a:spcPct val="100000"/>
              </a:lnSpc>
              <a:spcBef>
                <a:spcPts val="420"/>
              </a:spcBef>
            </a:pPr>
            <a:r>
              <a:rPr b="1" lang="el-GR" sz="2100" spc="-1" strike="noStrike">
                <a:solidFill>
                  <a:srgbClr val="ffffff"/>
                </a:solidFill>
                <a:uFill>
                  <a:solidFill>
                    <a:srgbClr val="ffffff"/>
                  </a:solidFill>
                </a:uFill>
                <a:latin typeface="Arial"/>
              </a:rPr>
              <a:t>ΤΟ ΣΧΗΜΑ ΠΑΡΙΣΤΑΝΕΙ ΣΤΡΟΒΙΛΟ ΔΡΑΣΕΩΣ ΜΕ ΔΙΑΒΑΘΜΙΣΗ ΠΙΕΣΕΩΣ ΚΑΙ 4 ΣΥΝΟΛΙΚΑ ΕΚΤΟΝΩΤΙΚΕΣ ΒΑΘΜΙΔΕΣ. ΤΟ ΣΤΡΟΦΕΙΟ ΤΟΥ ΑΠΟΤΕΛΕΙΤΑΙ ΑΠΟ ΑΞΟΝΑ, ΣΤΟΝ ΟΠΟΙΟ ΣΤΕΡΕΩΝΟΝΤΑΙ 4 ΤΡΟΧΟΙ. ΚΑΘΕ ΤΡΟΧΟΣ ΕΧΕΙ ΣΤΗΝ ΠΕΡΙΦΕΡΕΙΑ ΤΟΥ ΑΠΟ ΜΙΑ ΣΕΙΡΑ ΚΙΝΗΤΩΝ ΠΤΕΡΥΓΙΩΝ ΔΡΑΣΕΩΣ.</a:t>
            </a:r>
            <a:endParaRPr b="0" lang="el-GR" sz="2100" spc="-1" strike="noStrike">
              <a:solidFill>
                <a:srgbClr val="000000"/>
              </a:solidFill>
              <a:uFill>
                <a:solidFill>
                  <a:srgbClr val="ffffff"/>
                </a:solidFill>
              </a:uFill>
              <a:latin typeface="Arial"/>
            </a:endParaRPr>
          </a:p>
          <a:p>
            <a:pPr>
              <a:lnSpc>
                <a:spcPct val="100000"/>
              </a:lnSpc>
              <a:spcBef>
                <a:spcPts val="420"/>
              </a:spcBef>
            </a:pPr>
            <a:r>
              <a:rPr b="1" lang="el-GR" sz="2100" spc="-1" strike="noStrike">
                <a:solidFill>
                  <a:srgbClr val="ffffff"/>
                </a:solidFill>
                <a:uFill>
                  <a:solidFill>
                    <a:srgbClr val="ffffff"/>
                  </a:solidFill>
                </a:uFill>
                <a:latin typeface="Arial"/>
              </a:rPr>
              <a:t>ΣΤΟ ΕΠΑΝΩ ΗΜΙΚΕΛΥΦΟΣ ΥΠΑΡΧΕΙ ΣΤΗΝ ΠΡΟΣΟΨΗ Η ΕΙΣΟΔΟΣ ΤΟΥ ΑΤΜΟΥ ΚΑΙ ΤΑ ΑΚΡΟΦΥΣΙΑ, ΠΟΥ ΚΑΤΑΛΑΜΒΑΝΟΥΝ ΟΛΗ ΤΗΝ ΠΕΡΙΦΕΡΕΙΑ Η ΣΥΝΗΘΕΣΤΕΡΑ ΜΟΝΟ ΕΝΑ ΤΟΞΟ ΤΗΣ, ΤΟ ΤΟΞΟ ΠΡΟΣΒΟΛΗΣ.</a:t>
            </a:r>
            <a:endParaRPr b="0" lang="el-GR" sz="2100" spc="-1" strike="noStrike">
              <a:solidFill>
                <a:srgbClr val="000000"/>
              </a:solidFill>
              <a:uFill>
                <a:solidFill>
                  <a:srgbClr val="ffffff"/>
                </a:solidFill>
              </a:uFill>
              <a:latin typeface="Arial"/>
            </a:endParaRPr>
          </a:p>
          <a:p>
            <a:pPr>
              <a:lnSpc>
                <a:spcPct val="100000"/>
              </a:lnSpc>
              <a:spcBef>
                <a:spcPts val="320"/>
              </a:spcBef>
            </a:pPr>
            <a:br/>
            <a:endParaRPr b="0" lang="el-GR" sz="2100" spc="-1" strike="noStrike">
              <a:solidFill>
                <a:srgbClr val="000000"/>
              </a:solidFill>
              <a:uFill>
                <a:solidFill>
                  <a:srgbClr val="ffffff"/>
                </a:solidFill>
              </a:uFill>
              <a:latin typeface="Arial"/>
            </a:endParaRPr>
          </a:p>
        </p:txBody>
      </p:sp>
    </p:spTree>
  </p:cSld>
</p:sld>
</file>

<file path=ppt/slides/slide10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7"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ΑΤΜΟΣΤΡΟΒΙΛΟΣ ΔΡΑΣΕΩΣ ΜΕ ΔΙΑΒΑΘΜΙΣΗ ΤΗΣ ΠΙΕΣΕΩΣ</a:t>
            </a:r>
            <a:br/>
            <a:r>
              <a:rPr b="1" lang="el-GR" sz="3100" spc="-1" strike="noStrike" u="sng" cap="all">
                <a:solidFill>
                  <a:srgbClr val="000000"/>
                </a:solidFill>
                <a:uFill>
                  <a:solidFill>
                    <a:srgbClr val="ffffff"/>
                  </a:solidFill>
                </a:uFill>
                <a:latin typeface="Arial"/>
              </a:rPr>
              <a:t>(Rateau)</a:t>
            </a:r>
            <a:br/>
            <a:endParaRPr b="0" lang="el-GR" sz="3100" spc="-1" strike="noStrike">
              <a:solidFill>
                <a:srgbClr val="ffffff"/>
              </a:solidFill>
              <a:uFill>
                <a:solidFill>
                  <a:srgbClr val="ffffff"/>
                </a:solidFill>
              </a:uFill>
              <a:latin typeface="Book Antiqua"/>
            </a:endParaRPr>
          </a:p>
        </p:txBody>
      </p:sp>
      <p:sp>
        <p:nvSpPr>
          <p:cNvPr id="548" name="TextShape 2"/>
          <p:cNvSpPr txBox="1"/>
          <p:nvPr/>
        </p:nvSpPr>
        <p:spPr>
          <a:xfrm>
            <a:off x="179640" y="1071720"/>
            <a:ext cx="8784720" cy="5571720"/>
          </a:xfrm>
          <a:prstGeom prst="rect">
            <a:avLst/>
          </a:prstGeom>
          <a:solidFill>
            <a:srgbClr val="000000"/>
          </a:solidFill>
          <a:ln>
            <a:noFill/>
          </a:ln>
        </p:spPr>
        <p:txBody>
          <a:bodyPr lIns="90000" rIns="90000" tIns="45000" bIns="45000"/>
          <a:p>
            <a:pPr>
              <a:lnSpc>
                <a:spcPct val="100000"/>
              </a:lnSpc>
              <a:spcBef>
                <a:spcPts val="281"/>
              </a:spcBef>
            </a:pPr>
            <a:endParaRPr b="0" lang="el-GR" sz="3200" spc="-1" strike="noStrike">
              <a:solidFill>
                <a:srgbClr val="000000"/>
              </a:solidFill>
              <a:uFill>
                <a:solidFill>
                  <a:srgbClr val="ffffff"/>
                </a:solidFill>
              </a:uFill>
              <a:latin typeface="Arial"/>
            </a:endParaRPr>
          </a:p>
          <a:p>
            <a:pPr>
              <a:lnSpc>
                <a:spcPct val="100000"/>
              </a:lnSpc>
              <a:spcBef>
                <a:spcPts val="420"/>
              </a:spcBef>
            </a:pPr>
            <a:r>
              <a:rPr b="1" lang="el-GR" sz="2100" spc="-1" strike="noStrike">
                <a:solidFill>
                  <a:srgbClr val="ffffff"/>
                </a:solidFill>
                <a:uFill>
                  <a:solidFill>
                    <a:srgbClr val="ffffff"/>
                  </a:solidFill>
                </a:uFill>
                <a:latin typeface="Arial"/>
              </a:rPr>
              <a:t>ΣΤΟ ΚΕΛΥΦΟΣ ΕΠΙΣΗΣ ΣΤΕΡΕΩΝΟΝΤΑΙ ΤΑ ΔΙΑΦΡΑΓΜΑΤΑ, ΤΑ ΟΠΟΙΑ ΕΙΝΑΙ ΔΙΣΚΟΙ, ΠΟΥ ΑΠΟΤΕΛΟΥΝΤΑΙ ΑΠΟ ΔΥΟ ΗΜΙΔΙΑΦΡΑΓΜΑΤΑ. ΤΟ ΚΑΤΩ ΚΑΙ ΕΠΑΝΩ ΗΜΙΔΙΑΦΡΑΓΜΑ ΤΟΠΟΘΕΤΟΥΝΤΑΙ ΑΝΤΙΣΤΟΙΧΑ ΜΕ ΜΕΓΑΛΗ ΕΦΑΡΜΟΓΗ ΣΕ ΑΥΛΑΚΑ ΤΟΥ ΚΑΤΩ ΚΑΙ ΠΑΝΩ ΗΜΙΚΕΛΥΦΟΥΣ. ΤΑ ΔΥΟ ΗΜΙΔΙΑΦΡΑΓΜΑΤΑ ΕΦΑΠΤΟΝΤΑΙ ΜΕΤΑΞΥ ΤΟΥΣ ΚΑΤΑ ΣΤΕΓΑΝΟ ΤΡΟΠΟ. ΜΕ ΤΗ ΒΟΗΘΕΙΑ ΣΦΗΝΑΣ, ΠΟΥ ΣΦΗΝΩΝΕΤΑΙ ΣΤΟ ΕΝΑ ΗΜΙΔΙΑΦΡΑΓΜΑ ΚΑΙ ΣΤΟ ΑΝΤΙΣΤΟΙΧΟ ΗΜΙΚΕΛΥΦΟΣ, ΣΤΑΘΕΡΟΠΟΙΟΥΜΕ ΤΟ ΔΙΑΦΡΑΓΜΑ, ΩΣΤΕ ΝΑ ΜΗ ΠΕΡΙΣΤΡΕΦΕΤΑΙ ΚΑΤΑ ΤΗ ΛΕΙΤΟΥΡΓΙΑ.</a:t>
            </a:r>
            <a:endParaRPr b="0" lang="el-GR" sz="2100" spc="-1" strike="noStrike">
              <a:solidFill>
                <a:srgbClr val="000000"/>
              </a:solidFill>
              <a:uFill>
                <a:solidFill>
                  <a:srgbClr val="ffffff"/>
                </a:solidFill>
              </a:uFill>
              <a:latin typeface="Arial"/>
            </a:endParaRPr>
          </a:p>
          <a:p>
            <a:pPr>
              <a:lnSpc>
                <a:spcPct val="100000"/>
              </a:lnSpc>
              <a:spcBef>
                <a:spcPts val="420"/>
              </a:spcBef>
            </a:pPr>
            <a:r>
              <a:rPr b="1" lang="el-GR" sz="2100" spc="-1" strike="noStrike">
                <a:solidFill>
                  <a:srgbClr val="ffffff"/>
                </a:solidFill>
                <a:uFill>
                  <a:solidFill>
                    <a:srgbClr val="ffffff"/>
                  </a:solidFill>
                </a:uFill>
                <a:latin typeface="Arial"/>
              </a:rPr>
              <a:t>ΤΑ ΔΥΟ ΗΜΙΔΙΑΦΡΑΓΜΑΤΑ ΕΝΩΜΕΝΑ ΣΧΗΜΑΤΙΖΟΥΝ ΣΤΟ ΚΕΝΤΡΟ ΤΟΥΣ ΤΡΥΠΑ ΓΙΑ ΤΟΝ ΑΞΟΝΑ ΤΟΥ ΣΤΡΟΒΙΛΟΥ. ΣΤΗ ΘΕΣΗ ΑΥΤΗ ΤΟΠΟΘΕΤΕΙΤΑΙ ΣΥΣΤΗΜΑ ΣΤΕΓΑΝΟΤΗΤΑΣ, ΓΙΑ ΝΑ ΕΜΠΟΔΙΖΕΙ ΤΟΝ ΑΤΜΟ ΝΑ ΠΕΡΝΑ ΑΠΟ ΤΟ ΔΙΑΚΕΝΟ ΜΕΤΑΞΥ ΤΟΥ ΑΞΟΝΑ ΚΑΙ ΤΟΥ ΔΙΑΦΡΑΓΜΑΤΟΣ ΑΠΟ ΤΗ ΜΙΑ ΕΚΤΟΝΩΤΙΚΗ ΒΑΘΥΙΔΑ ΣΤΗΝ ΕΠΟΜΕΝΗ.</a:t>
            </a:r>
            <a:br/>
            <a:endParaRPr b="0" lang="el-GR" sz="2100" spc="-1" strike="noStrike">
              <a:solidFill>
                <a:srgbClr val="000000"/>
              </a:solidFill>
              <a:uFill>
                <a:solidFill>
                  <a:srgbClr val="ffffff"/>
                </a:solidFill>
              </a:uFill>
              <a:latin typeface="Arial"/>
            </a:endParaRPr>
          </a:p>
        </p:txBody>
      </p:sp>
    </p:spTree>
  </p:cSld>
</p:sld>
</file>

<file path=ppt/slides/slide10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9"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ΑΤΜΟΣΤΡΟΒΙΛΟΣ ΔΡΑΣΕΩΣ ΜΕ ΔΙΑΒΑΘΜΙΣΗ ΤΗΣ ΠΙΕΣΕΩΣ</a:t>
            </a:r>
            <a:br/>
            <a:r>
              <a:rPr b="1" lang="el-GR" sz="3100" spc="-1" strike="noStrike" u="sng" cap="all">
                <a:solidFill>
                  <a:srgbClr val="000000"/>
                </a:solidFill>
                <a:uFill>
                  <a:solidFill>
                    <a:srgbClr val="ffffff"/>
                  </a:solidFill>
                </a:uFill>
                <a:latin typeface="Arial"/>
              </a:rPr>
              <a:t>(Rateau)</a:t>
            </a:r>
            <a:br/>
            <a:endParaRPr b="0" lang="el-GR" sz="3100" spc="-1" strike="noStrike">
              <a:solidFill>
                <a:srgbClr val="ffffff"/>
              </a:solidFill>
              <a:uFill>
                <a:solidFill>
                  <a:srgbClr val="ffffff"/>
                </a:solidFill>
              </a:uFill>
              <a:latin typeface="Book Antiqua"/>
            </a:endParaRPr>
          </a:p>
        </p:txBody>
      </p:sp>
      <p:sp>
        <p:nvSpPr>
          <p:cNvPr id="550" name="TextShape 2"/>
          <p:cNvSpPr txBox="1"/>
          <p:nvPr/>
        </p:nvSpPr>
        <p:spPr>
          <a:xfrm>
            <a:off x="179640" y="1071720"/>
            <a:ext cx="8784720" cy="196920"/>
          </a:xfrm>
          <a:prstGeom prst="rect">
            <a:avLst/>
          </a:prstGeom>
          <a:solidFill>
            <a:srgbClr val="000000"/>
          </a:solidFill>
          <a:ln>
            <a:noFill/>
          </a:ln>
        </p:spPr>
        <p:txBody>
          <a:bodyPr lIns="90000" rIns="90000" tIns="45000" bIns="45000"/>
          <a:p>
            <a:pPr>
              <a:lnSpc>
                <a:spcPct val="100000"/>
              </a:lnSpc>
              <a:spcBef>
                <a:spcPts val="281"/>
              </a:spcBef>
            </a:pPr>
            <a:endParaRPr b="0" lang="el-GR" sz="3200" spc="-1" strike="noStrike">
              <a:solidFill>
                <a:srgbClr val="000000"/>
              </a:solidFill>
              <a:uFill>
                <a:solidFill>
                  <a:srgbClr val="ffffff"/>
                </a:solidFill>
              </a:uFill>
              <a:latin typeface="Arial"/>
            </a:endParaRPr>
          </a:p>
          <a:p>
            <a:pPr>
              <a:lnSpc>
                <a:spcPct val="100000"/>
              </a:lnSpc>
              <a:spcBef>
                <a:spcPts val="320"/>
              </a:spcBef>
            </a:pPr>
            <a:br/>
            <a:endParaRPr b="0" lang="el-GR" sz="3200" spc="-1" strike="noStrike">
              <a:solidFill>
                <a:srgbClr val="000000"/>
              </a:solidFill>
              <a:uFill>
                <a:solidFill>
                  <a:srgbClr val="ffffff"/>
                </a:solidFill>
              </a:uFill>
              <a:latin typeface="Arial"/>
            </a:endParaRPr>
          </a:p>
        </p:txBody>
      </p:sp>
      <p:pic>
        <p:nvPicPr>
          <p:cNvPr id="551" name="Picture 2" descr=""/>
          <p:cNvPicPr/>
          <p:nvPr/>
        </p:nvPicPr>
        <p:blipFill>
          <a:blip r:embed="rId1"/>
          <a:stretch/>
        </p:blipFill>
        <p:spPr>
          <a:xfrm>
            <a:off x="1403640" y="1340640"/>
            <a:ext cx="6480360" cy="4896360"/>
          </a:xfrm>
          <a:prstGeom prst="rect">
            <a:avLst/>
          </a:prstGeom>
          <a:ln>
            <a:noFill/>
          </a:ln>
        </p:spPr>
      </p:pic>
      <p:sp>
        <p:nvSpPr>
          <p:cNvPr id="552" name="CustomShape 3"/>
          <p:cNvSpPr/>
          <p:nvPr/>
        </p:nvSpPr>
        <p:spPr>
          <a:xfrm>
            <a:off x="7531560" y="3501000"/>
            <a:ext cx="1455120" cy="3034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400" spc="-1" strike="noStrike">
                <a:solidFill>
                  <a:srgbClr val="ff0000"/>
                </a:solidFill>
                <a:uFill>
                  <a:solidFill>
                    <a:srgbClr val="ffffff"/>
                  </a:solidFill>
                </a:uFill>
                <a:latin typeface="Arial"/>
              </a:rPr>
              <a:t>ΔΙΑΦΡΑΓΜΑΤΑ</a:t>
            </a:r>
            <a:endParaRPr b="0" lang="el-GR" sz="1400" spc="-1" strike="noStrike">
              <a:solidFill>
                <a:srgbClr val="000000"/>
              </a:solidFill>
              <a:uFill>
                <a:solidFill>
                  <a:srgbClr val="ffffff"/>
                </a:solidFill>
              </a:uFill>
              <a:latin typeface="Arial"/>
            </a:endParaRPr>
          </a:p>
        </p:txBody>
      </p:sp>
      <p:sp>
        <p:nvSpPr>
          <p:cNvPr id="553" name="CustomShape 4"/>
          <p:cNvSpPr/>
          <p:nvPr/>
        </p:nvSpPr>
        <p:spPr>
          <a:xfrm>
            <a:off x="7746120" y="2493000"/>
            <a:ext cx="1034640" cy="3034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400" spc="-1" strike="noStrike">
                <a:solidFill>
                  <a:srgbClr val="ff0000"/>
                </a:solidFill>
                <a:uFill>
                  <a:solidFill>
                    <a:srgbClr val="ffffff"/>
                  </a:solidFill>
                </a:uFill>
                <a:latin typeface="Arial"/>
              </a:rPr>
              <a:t>ΚΕΛΥΦΟΣ</a:t>
            </a:r>
            <a:endParaRPr b="0" lang="el-GR" sz="1400" spc="-1" strike="noStrike">
              <a:solidFill>
                <a:srgbClr val="000000"/>
              </a:solidFill>
              <a:uFill>
                <a:solidFill>
                  <a:srgbClr val="ffffff"/>
                </a:solidFill>
              </a:uFill>
              <a:latin typeface="Arial"/>
            </a:endParaRPr>
          </a:p>
        </p:txBody>
      </p:sp>
      <p:sp>
        <p:nvSpPr>
          <p:cNvPr id="554" name="CustomShape 5"/>
          <p:cNvSpPr/>
          <p:nvPr/>
        </p:nvSpPr>
        <p:spPr>
          <a:xfrm>
            <a:off x="4073400" y="1484640"/>
            <a:ext cx="915480" cy="3034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400" spc="-1" strike="noStrike">
                <a:solidFill>
                  <a:srgbClr val="ff0000"/>
                </a:solidFill>
                <a:uFill>
                  <a:solidFill>
                    <a:srgbClr val="ffffff"/>
                  </a:solidFill>
                </a:uFill>
                <a:latin typeface="Arial"/>
              </a:rPr>
              <a:t>ΣΦΗΝΕΣ</a:t>
            </a:r>
            <a:endParaRPr b="0" lang="el-GR" sz="1400" spc="-1" strike="noStrike">
              <a:solidFill>
                <a:srgbClr val="000000"/>
              </a:solidFill>
              <a:uFill>
                <a:solidFill>
                  <a:srgbClr val="ffffff"/>
                </a:solidFill>
              </a:uFill>
              <a:latin typeface="Arial"/>
            </a:endParaRPr>
          </a:p>
        </p:txBody>
      </p:sp>
      <p:sp>
        <p:nvSpPr>
          <p:cNvPr id="555" name="CustomShape 6"/>
          <p:cNvSpPr/>
          <p:nvPr/>
        </p:nvSpPr>
        <p:spPr>
          <a:xfrm>
            <a:off x="546120" y="2637000"/>
            <a:ext cx="1240200" cy="51660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400" spc="-1" strike="noStrike">
                <a:solidFill>
                  <a:srgbClr val="ff0000"/>
                </a:solidFill>
                <a:uFill>
                  <a:solidFill>
                    <a:srgbClr val="ffffff"/>
                  </a:solidFill>
                </a:uFill>
                <a:latin typeface="Arial"/>
              </a:rPr>
              <a:t>ΑΡΧΙΚΑ</a:t>
            </a:r>
            <a:endParaRPr b="0" lang="el-GR" sz="1400" spc="-1" strike="noStrike">
              <a:solidFill>
                <a:srgbClr val="000000"/>
              </a:solidFill>
              <a:uFill>
                <a:solidFill>
                  <a:srgbClr val="ffffff"/>
                </a:solidFill>
              </a:uFill>
              <a:latin typeface="Arial"/>
            </a:endParaRPr>
          </a:p>
          <a:p>
            <a:pPr>
              <a:lnSpc>
                <a:spcPct val="100000"/>
              </a:lnSpc>
            </a:pPr>
            <a:r>
              <a:rPr b="1" lang="el-GR" sz="1400" spc="-1" strike="noStrike">
                <a:solidFill>
                  <a:srgbClr val="ff0000"/>
                </a:solidFill>
                <a:uFill>
                  <a:solidFill>
                    <a:srgbClr val="ffffff"/>
                  </a:solidFill>
                </a:uFill>
                <a:latin typeface="Arial"/>
              </a:rPr>
              <a:t>ΑΚΡΟΦΥΣΙΑ</a:t>
            </a:r>
            <a:endParaRPr b="0" lang="el-GR" sz="1400" spc="-1" strike="noStrike">
              <a:solidFill>
                <a:srgbClr val="000000"/>
              </a:solidFill>
              <a:uFill>
                <a:solidFill>
                  <a:srgbClr val="ffffff"/>
                </a:solidFill>
              </a:uFill>
              <a:latin typeface="Arial"/>
            </a:endParaRPr>
          </a:p>
        </p:txBody>
      </p:sp>
      <p:sp>
        <p:nvSpPr>
          <p:cNvPr id="556" name="CustomShape 7"/>
          <p:cNvSpPr/>
          <p:nvPr/>
        </p:nvSpPr>
        <p:spPr>
          <a:xfrm>
            <a:off x="615240" y="3357000"/>
            <a:ext cx="854640" cy="3034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400" spc="-1" strike="noStrike">
                <a:solidFill>
                  <a:srgbClr val="ff0000"/>
                </a:solidFill>
                <a:uFill>
                  <a:solidFill>
                    <a:srgbClr val="ffffff"/>
                  </a:solidFill>
                </a:uFill>
                <a:latin typeface="Arial"/>
              </a:rPr>
              <a:t>ΤΡΟΧΟΙ</a:t>
            </a:r>
            <a:endParaRPr b="0" lang="el-GR" sz="1400" spc="-1" strike="noStrike">
              <a:solidFill>
                <a:srgbClr val="000000"/>
              </a:solidFill>
              <a:uFill>
                <a:solidFill>
                  <a:srgbClr val="ffffff"/>
                </a:solidFill>
              </a:uFill>
              <a:latin typeface="Arial"/>
            </a:endParaRPr>
          </a:p>
        </p:txBody>
      </p:sp>
      <p:sp>
        <p:nvSpPr>
          <p:cNvPr id="557" name="CustomShape 8"/>
          <p:cNvSpPr/>
          <p:nvPr/>
        </p:nvSpPr>
        <p:spPr>
          <a:xfrm>
            <a:off x="2626560" y="6093360"/>
            <a:ext cx="5243760" cy="3034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400" spc="-1" strike="noStrike">
                <a:solidFill>
                  <a:srgbClr val="ff0000"/>
                </a:solidFill>
                <a:uFill>
                  <a:solidFill>
                    <a:srgbClr val="ffffff"/>
                  </a:solidFill>
                </a:uFill>
                <a:latin typeface="Arial"/>
              </a:rPr>
              <a:t>ΣΥΣΤΗΜΑ ΣΤΕΓΑΝΟΤΗΤΑΣ ΚΕΛΥΦΟΥΣ (ΜΕ ΛΑΒΥΡΙΝΘΟΥΣ)</a:t>
            </a:r>
            <a:endParaRPr b="0" lang="el-GR" sz="1400" spc="-1" strike="noStrike">
              <a:solidFill>
                <a:srgbClr val="000000"/>
              </a:solidFill>
              <a:uFill>
                <a:solidFill>
                  <a:srgbClr val="ffffff"/>
                </a:solidFill>
              </a:uFill>
              <a:latin typeface="Arial"/>
            </a:endParaRPr>
          </a:p>
        </p:txBody>
      </p:sp>
      <p:sp>
        <p:nvSpPr>
          <p:cNvPr id="558" name="CustomShape 9"/>
          <p:cNvSpPr/>
          <p:nvPr/>
        </p:nvSpPr>
        <p:spPr>
          <a:xfrm>
            <a:off x="3445560" y="5733360"/>
            <a:ext cx="5696280" cy="3034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400" spc="-1" strike="noStrike">
                <a:solidFill>
                  <a:srgbClr val="ff0000"/>
                </a:solidFill>
                <a:uFill>
                  <a:solidFill>
                    <a:srgbClr val="ffffff"/>
                  </a:solidFill>
                </a:uFill>
                <a:latin typeface="Arial"/>
              </a:rPr>
              <a:t>ΣΥΣΤΗΜΑ ΣΤΕΓΑΝΟΤΗΤΑΣ ΔΙΑΦΡΑΓΜΑΤΩΝ (ΜΕ ΛΑΒΥΡΙΝΘΟΥΣ)</a:t>
            </a:r>
            <a:endParaRPr b="0" lang="el-GR" sz="1400" spc="-1" strike="noStrike">
              <a:solidFill>
                <a:srgbClr val="000000"/>
              </a:solidFill>
              <a:uFill>
                <a:solidFill>
                  <a:srgbClr val="ffffff"/>
                </a:solidFill>
              </a:uFill>
              <a:latin typeface="Arial"/>
            </a:endParaRPr>
          </a:p>
        </p:txBody>
      </p:sp>
      <p:sp>
        <p:nvSpPr>
          <p:cNvPr id="559" name="Line 10"/>
          <p:cNvSpPr/>
          <p:nvPr/>
        </p:nvSpPr>
        <p:spPr>
          <a:xfrm>
            <a:off x="7020000" y="5661000"/>
            <a:ext cx="288000" cy="432000"/>
          </a:xfrm>
          <a:prstGeom prst="line">
            <a:avLst/>
          </a:prstGeom>
          <a:ln w="15840">
            <a:solidFill>
              <a:schemeClr val="tx1"/>
            </a:solidFill>
            <a:round/>
          </a:ln>
        </p:spPr>
        <p:style>
          <a:lnRef idx="1">
            <a:schemeClr val="accent1"/>
          </a:lnRef>
          <a:fillRef idx="0">
            <a:schemeClr val="accent1"/>
          </a:fillRef>
          <a:effectRef idx="0">
            <a:schemeClr val="accent1"/>
          </a:effectRef>
          <a:fontRef idx="minor"/>
        </p:style>
      </p:sp>
      <p:sp>
        <p:nvSpPr>
          <p:cNvPr id="560" name="Line 11"/>
          <p:cNvSpPr/>
          <p:nvPr/>
        </p:nvSpPr>
        <p:spPr>
          <a:xfrm>
            <a:off x="7236000" y="5661000"/>
            <a:ext cx="144000" cy="432000"/>
          </a:xfrm>
          <a:prstGeom prst="line">
            <a:avLst/>
          </a:prstGeom>
          <a:ln w="15840">
            <a:solidFill>
              <a:schemeClr val="tx1"/>
            </a:solidFill>
            <a:round/>
          </a:ln>
        </p:spPr>
        <p:style>
          <a:lnRef idx="1">
            <a:schemeClr val="accent1"/>
          </a:lnRef>
          <a:fillRef idx="0">
            <a:schemeClr val="accent1"/>
          </a:fillRef>
          <a:effectRef idx="0">
            <a:schemeClr val="accent1"/>
          </a:effectRef>
          <a:fontRef idx="minor"/>
        </p:style>
      </p:sp>
      <p:sp>
        <p:nvSpPr>
          <p:cNvPr id="561" name="CustomShape 12"/>
          <p:cNvSpPr/>
          <p:nvPr/>
        </p:nvSpPr>
        <p:spPr>
          <a:xfrm>
            <a:off x="1626120" y="1124640"/>
            <a:ext cx="1625760" cy="3034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400" spc="-1" strike="noStrike">
                <a:solidFill>
                  <a:srgbClr val="ff0000"/>
                </a:solidFill>
                <a:uFill>
                  <a:solidFill>
                    <a:srgbClr val="ffffff"/>
                  </a:solidFill>
                </a:uFill>
                <a:latin typeface="Arial"/>
              </a:rPr>
              <a:t>ΕΙΣΟΔΟΣ ΑΤΜΟΥ</a:t>
            </a:r>
            <a:endParaRPr b="0" lang="el-GR" sz="1400" spc="-1" strike="noStrike">
              <a:solidFill>
                <a:srgbClr val="000000"/>
              </a:solidFill>
              <a:uFill>
                <a:solidFill>
                  <a:srgbClr val="ffffff"/>
                </a:solidFill>
              </a:uFill>
              <a:latin typeface="Arial"/>
            </a:endParaRPr>
          </a:p>
        </p:txBody>
      </p:sp>
      <p:sp>
        <p:nvSpPr>
          <p:cNvPr id="562" name="CustomShape 13"/>
          <p:cNvSpPr/>
          <p:nvPr/>
        </p:nvSpPr>
        <p:spPr>
          <a:xfrm>
            <a:off x="5804280" y="1052640"/>
            <a:ext cx="1692720" cy="3034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400" spc="-1" strike="noStrike">
                <a:solidFill>
                  <a:srgbClr val="ff0000"/>
                </a:solidFill>
                <a:uFill>
                  <a:solidFill>
                    <a:srgbClr val="ffffff"/>
                  </a:solidFill>
                </a:uFill>
                <a:latin typeface="Arial"/>
              </a:rPr>
              <a:t>ΕΞΑΓΩΓΗ ΑΤΜΟΥ</a:t>
            </a:r>
            <a:endParaRPr b="0" lang="el-GR" sz="1400" spc="-1" strike="noStrike">
              <a:solidFill>
                <a:srgbClr val="000000"/>
              </a:solidFill>
              <a:uFill>
                <a:solidFill>
                  <a:srgbClr val="ffffff"/>
                </a:solidFill>
              </a:uFill>
              <a:latin typeface="Arial"/>
            </a:endParaRPr>
          </a:p>
        </p:txBody>
      </p:sp>
    </p:spTree>
  </p:cSld>
</p:sld>
</file>

<file path=ppt/slides/slide10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3"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ΑΤΜΟΣΤΡΟΒΙΛΟΣ ΔΡΑΣΕΩΣ ΜΕ ΔΙΑΒΑΘΜΙΣΗ ΤΗΣ ΠΙΕΣΕΩΣ</a:t>
            </a:r>
            <a:br/>
            <a:r>
              <a:rPr b="1" lang="el-GR" sz="3100" spc="-1" strike="noStrike" u="sng" cap="all">
                <a:solidFill>
                  <a:srgbClr val="000000"/>
                </a:solidFill>
                <a:uFill>
                  <a:solidFill>
                    <a:srgbClr val="ffffff"/>
                  </a:solidFill>
                </a:uFill>
                <a:latin typeface="Arial"/>
              </a:rPr>
              <a:t>(Rateau)</a:t>
            </a:r>
            <a:br/>
            <a:endParaRPr b="0" lang="el-GR" sz="3100" spc="-1" strike="noStrike">
              <a:solidFill>
                <a:srgbClr val="ffffff"/>
              </a:solidFill>
              <a:uFill>
                <a:solidFill>
                  <a:srgbClr val="ffffff"/>
                </a:solidFill>
              </a:uFill>
              <a:latin typeface="Book Antiqua"/>
            </a:endParaRPr>
          </a:p>
        </p:txBody>
      </p:sp>
      <p:sp>
        <p:nvSpPr>
          <p:cNvPr id="564" name="TextShape 2"/>
          <p:cNvSpPr txBox="1"/>
          <p:nvPr/>
        </p:nvSpPr>
        <p:spPr>
          <a:xfrm>
            <a:off x="179640" y="1071720"/>
            <a:ext cx="8784720" cy="5571720"/>
          </a:xfrm>
          <a:prstGeom prst="rect">
            <a:avLst/>
          </a:prstGeom>
          <a:solidFill>
            <a:srgbClr val="000000"/>
          </a:solidFill>
          <a:ln>
            <a:noFill/>
          </a:ln>
        </p:spPr>
        <p:txBody>
          <a:bodyPr lIns="90000" rIns="90000" tIns="45000" bIns="45000"/>
          <a:p>
            <a:pPr>
              <a:lnSpc>
                <a:spcPct val="100000"/>
              </a:lnSpc>
              <a:spcBef>
                <a:spcPts val="420"/>
              </a:spcBef>
            </a:pPr>
            <a:r>
              <a:rPr b="1" lang="el-GR" sz="2100" spc="-1" strike="noStrike">
                <a:solidFill>
                  <a:srgbClr val="ffffff"/>
                </a:solidFill>
                <a:uFill>
                  <a:solidFill>
                    <a:srgbClr val="ffffff"/>
                  </a:solidFill>
                </a:uFill>
                <a:latin typeface="Arial"/>
              </a:rPr>
              <a:t>ΚΑΘΕ ΔΙΑΦΡΑΓΜΑ ΤΟΠΟΘΕΤΕΙΤΑΙ ΜΕΤΑΞΥ ΔΥΟ ΤΡΟΧΩΝ.</a:t>
            </a:r>
            <a:endParaRPr b="0" lang="el-GR" sz="2100" spc="-1" strike="noStrike">
              <a:solidFill>
                <a:srgbClr val="000000"/>
              </a:solidFill>
              <a:uFill>
                <a:solidFill>
                  <a:srgbClr val="ffffff"/>
                </a:solidFill>
              </a:uFill>
              <a:latin typeface="Arial"/>
            </a:endParaRPr>
          </a:p>
          <a:p>
            <a:pPr>
              <a:lnSpc>
                <a:spcPct val="100000"/>
              </a:lnSpc>
              <a:spcBef>
                <a:spcPts val="420"/>
              </a:spcBef>
            </a:pPr>
            <a:r>
              <a:rPr b="1" lang="el-GR" sz="2100" spc="-1" strike="noStrike">
                <a:solidFill>
                  <a:srgbClr val="ffffff"/>
                </a:solidFill>
                <a:uFill>
                  <a:solidFill>
                    <a:srgbClr val="ffffff"/>
                  </a:solidFill>
                </a:uFill>
                <a:latin typeface="Arial"/>
              </a:rPr>
              <a:t>ΣΕ ΟΛΟΚΛΗΡΗ ΤΗΝ ΠΕΡΙΦΕΡΕΙΑ η ΣΕ ΕΝΑ ΤΟΞΟ ΜΟΝΟ ΚΑΘΕ ΔΙΑΦΡΑΓΜΑΤΟΣ ΑΝΟΙΓΟΝΤΑΙ ΤΡΥΠΕΣ ΣΤΙΣ ΟΠΟΙΕΣ ΤΟΠΟΘΕΤΟΥΝΤΑΙ ΑΚΡΟΦΥΣΙΑ η ΕΚΤΟΝΩΤΙΚΑ ΠΤΕΡΥΓΙΑ. </a:t>
            </a:r>
            <a:endParaRPr b="0" lang="el-GR" sz="2100" spc="-1" strike="noStrike">
              <a:solidFill>
                <a:srgbClr val="000000"/>
              </a:solidFill>
              <a:uFill>
                <a:solidFill>
                  <a:srgbClr val="ffffff"/>
                </a:solidFill>
              </a:uFill>
              <a:latin typeface="Arial"/>
            </a:endParaRPr>
          </a:p>
          <a:p>
            <a:pPr>
              <a:lnSpc>
                <a:spcPct val="100000"/>
              </a:lnSpc>
              <a:spcBef>
                <a:spcPts val="420"/>
              </a:spcBef>
            </a:pPr>
            <a:r>
              <a:rPr b="1" lang="el-GR" sz="2100" spc="-1" strike="noStrike">
                <a:solidFill>
                  <a:srgbClr val="ffffff"/>
                </a:solidFill>
                <a:uFill>
                  <a:solidFill>
                    <a:srgbClr val="ffffff"/>
                  </a:solidFill>
                </a:uFill>
                <a:latin typeface="Arial"/>
              </a:rPr>
              <a:t>ΕΤΣΙ ΣΤΟ ΣΤΡΟΒΙΛΟ ΑΥΤΟΝ, ΜΕ ΤΑ ΑΚΡΟΦΥΣΙΑ ΣΤΗΝ ΑΡΧΗ ΤΟΥ ΣΤΡΟΒΙΛΟΥ ΚΑΙ ΣΤΑ ΕΝΔΙΑΜΕΣΑ ΔΙΑΦΡΑΓΜΑΤΑ, ΜΠΟΡΟΥΜΕ ΝΑ ΠΡΑΓΜΑΤΟΠΟΙΗΣΟΜΕ ΤΗΝ </a:t>
            </a:r>
            <a:r>
              <a:rPr b="1" lang="el-GR" sz="2100" spc="-1" strike="noStrike">
                <a:solidFill>
                  <a:srgbClr val="ff0000"/>
                </a:solidFill>
                <a:uFill>
                  <a:solidFill>
                    <a:srgbClr val="ffffff"/>
                  </a:solidFill>
                </a:uFill>
                <a:latin typeface="Arial"/>
              </a:rPr>
              <a:t>ΚΛΙΜΑΚΩΤΗ ΕΚΤΟΝΩΣΗ</a:t>
            </a:r>
            <a:r>
              <a:rPr b="1" lang="el-GR" sz="2100" spc="-1" strike="noStrike">
                <a:solidFill>
                  <a:srgbClr val="ffffff"/>
                </a:solidFill>
                <a:uFill>
                  <a:solidFill>
                    <a:srgbClr val="ffffff"/>
                  </a:solidFill>
                </a:uFill>
                <a:latin typeface="Arial"/>
              </a:rPr>
              <a:t>, ΔΗΛΑΔΗ ΤΗ </a:t>
            </a:r>
            <a:r>
              <a:rPr b="1" lang="el-GR" sz="2100" spc="-1" strike="noStrike">
                <a:solidFill>
                  <a:srgbClr val="ff0000"/>
                </a:solidFill>
                <a:uFill>
                  <a:solidFill>
                    <a:srgbClr val="ffffff"/>
                  </a:solidFill>
                </a:uFill>
                <a:latin typeface="Arial"/>
              </a:rPr>
              <a:t>ΔΙΑΒΑΘΜΙΣΗ ΤΗΣ ΠΤΩΣΕΩΣ ΤΗΣ ΠΙΕΣΕΩΣ </a:t>
            </a:r>
            <a:r>
              <a:rPr b="1" lang="el-GR" sz="2100" spc="-1" strike="noStrike">
                <a:solidFill>
                  <a:srgbClr val="ffffff"/>
                </a:solidFill>
                <a:uFill>
                  <a:solidFill>
                    <a:srgbClr val="ffffff"/>
                  </a:solidFill>
                </a:uFill>
                <a:latin typeface="Arial"/>
              </a:rPr>
              <a:t>ΤΟΥ ΑΤΜΟΥ ΣΕ 2 ΩΣ ΚΑΙ 10 ή ΚΑΙ ΠΕΡΙΣΣΟΤΕΡΕΣ ΒΑΘΜΙΔΕΣ ΠΙΕΣΕΩΣ ΜΕΡΙΚΕΣ ΦΟΡΕΣ. ΤΑ ΑΚΡΟΦΥΣΙΑ ΚΑΙ ΤΑ ΕΝΔΙΑΜΕΣΑ ΔΙΑΦΡΑΓΜΑΤΑ ΜΠΟΡΕΙ ΝΑ ΕΙΝΑΙ ΜΕ ΤΟΞΟ ΜΕΡΙΚΗΣ ΠΡΟΣΒΟΛΗΣ η ΜΕ ΟΛΙΚΗ ΕΓΧΥΣΗ.</a:t>
            </a:r>
            <a:endParaRPr b="0" lang="el-GR" sz="2100" spc="-1" strike="noStrike">
              <a:solidFill>
                <a:srgbClr val="000000"/>
              </a:solidFill>
              <a:uFill>
                <a:solidFill>
                  <a:srgbClr val="ffffff"/>
                </a:solidFill>
              </a:uFill>
              <a:latin typeface="Arial"/>
            </a:endParaRPr>
          </a:p>
          <a:p>
            <a:pPr>
              <a:lnSpc>
                <a:spcPct val="100000"/>
              </a:lnSpc>
              <a:spcBef>
                <a:spcPts val="420"/>
              </a:spcBef>
            </a:pPr>
            <a:r>
              <a:rPr b="1" lang="el-GR" sz="2100" spc="-1" strike="noStrike">
                <a:solidFill>
                  <a:srgbClr val="ffffff"/>
                </a:solidFill>
                <a:uFill>
                  <a:solidFill>
                    <a:srgbClr val="ffffff"/>
                  </a:solidFill>
                </a:uFill>
                <a:latin typeface="Arial"/>
              </a:rPr>
              <a:t>ΣΥΜΦΩΝΑ ΜΕ ΤΑ ΠΑΡΑΠΑΝΩ ΑΝΤΙΛΑΜΒΑΝΟΜΑΣΤΕ ΟΤΙ Ο ΣΤΡΟΒΙΛΟΣ Rateau ΑΠΟΤΕΛΕΙΤΑΙ ΑΠΟ ΠΕΡΙΣΣΟΤΕΡΟΥΣ ΑΠΟ ΕΝΑ ΤΡΟΧΟΥΣ ή ΣΤΟΙΧΕΙΑ de Laval ΣΦΗΝΩΜΕΝΟΥΣ ΔΙΑΔΟΧΙΚΑ ΕΠΑΝΩ ΣΤΟΝ ΙΔΙΟ ΑΞΟΝΑ.</a:t>
            </a:r>
            <a:endParaRPr b="0" lang="el-GR" sz="2100" spc="-1" strike="noStrike">
              <a:solidFill>
                <a:srgbClr val="000000"/>
              </a:solidFill>
              <a:uFill>
                <a:solidFill>
                  <a:srgbClr val="ffffff"/>
                </a:solidFill>
              </a:uFill>
              <a:latin typeface="Arial"/>
            </a:endParaRPr>
          </a:p>
          <a:p>
            <a:pPr>
              <a:lnSpc>
                <a:spcPct val="100000"/>
              </a:lnSpc>
              <a:spcBef>
                <a:spcPts val="320"/>
              </a:spcBef>
            </a:pPr>
            <a:br/>
            <a:endParaRPr b="0" lang="el-GR" sz="2100" spc="-1" strike="noStrike">
              <a:solidFill>
                <a:srgbClr val="000000"/>
              </a:solidFill>
              <a:uFill>
                <a:solidFill>
                  <a:srgbClr val="ffffff"/>
                </a:solidFill>
              </a:uFill>
              <a:latin typeface="Arial"/>
            </a:endParaRPr>
          </a:p>
        </p:txBody>
      </p:sp>
    </p:spTree>
  </p:cSld>
</p:sld>
</file>

<file path=ppt/slides/slide10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5"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ΑΤΜΟΣΤΡΟΒΙΛΟΣ ΔΡΑΣΕΩΣ ΜΕ ΔΙΑΒΑΘΜΙΣΗ ΤΗΣ ΠΙΕΣΕΩΣ</a:t>
            </a:r>
            <a:br/>
            <a:r>
              <a:rPr b="1" lang="el-GR" sz="3100" spc="-1" strike="noStrike" u="sng" cap="all">
                <a:solidFill>
                  <a:srgbClr val="000000"/>
                </a:solidFill>
                <a:uFill>
                  <a:solidFill>
                    <a:srgbClr val="ffffff"/>
                  </a:solidFill>
                </a:uFill>
                <a:latin typeface="Arial"/>
              </a:rPr>
              <a:t>(Rateau)</a:t>
            </a:r>
            <a:br/>
            <a:endParaRPr b="0" lang="el-GR" sz="3100" spc="-1" strike="noStrike">
              <a:solidFill>
                <a:srgbClr val="ffffff"/>
              </a:solidFill>
              <a:uFill>
                <a:solidFill>
                  <a:srgbClr val="ffffff"/>
                </a:solidFill>
              </a:uFill>
              <a:latin typeface="Book Antiqua"/>
            </a:endParaRPr>
          </a:p>
        </p:txBody>
      </p:sp>
      <p:sp>
        <p:nvSpPr>
          <p:cNvPr id="566" name="TextShape 2"/>
          <p:cNvSpPr txBox="1"/>
          <p:nvPr/>
        </p:nvSpPr>
        <p:spPr>
          <a:xfrm>
            <a:off x="179640" y="1071720"/>
            <a:ext cx="8784720" cy="5571720"/>
          </a:xfrm>
          <a:prstGeom prst="rect">
            <a:avLst/>
          </a:prstGeom>
          <a:solidFill>
            <a:srgbClr val="000000"/>
          </a:solidFill>
          <a:ln>
            <a:noFill/>
          </a:ln>
        </p:spPr>
        <p:txBody>
          <a:bodyPr lIns="90000" rIns="90000" tIns="45000" bIns="45000"/>
          <a:p>
            <a:pPr>
              <a:lnSpc>
                <a:spcPct val="100000"/>
              </a:lnSpc>
              <a:spcBef>
                <a:spcPts val="340"/>
              </a:spcBef>
            </a:pPr>
            <a:r>
              <a:rPr b="1" lang="el-GR" sz="1700" spc="-1" strike="noStrike">
                <a:solidFill>
                  <a:srgbClr val="ffffff"/>
                </a:solidFill>
                <a:uFill>
                  <a:solidFill>
                    <a:srgbClr val="ffffff"/>
                  </a:solidFill>
                </a:uFill>
                <a:latin typeface="Arial"/>
              </a:rPr>
              <a:t>ΣΤΗΝ ΠΙΣΩ ΟΨΗ ΤΟΥ ΚΕΛΥΦΟΥΣ ΥΠΑΡΧΕΙ Η ΕΞΑΓΩΓΗ ΤΟΥ ΑΤΜΟΥ ΠΡΟΣ ΤΟ ΨΥΓΕΙΟ.</a:t>
            </a:r>
            <a:endParaRPr b="0" lang="el-GR" sz="1700" spc="-1" strike="noStrike">
              <a:solidFill>
                <a:srgbClr val="000000"/>
              </a:solidFill>
              <a:uFill>
                <a:solidFill>
                  <a:srgbClr val="ffffff"/>
                </a:solidFill>
              </a:uFill>
              <a:latin typeface="Arial"/>
            </a:endParaRPr>
          </a:p>
          <a:p>
            <a:pPr>
              <a:lnSpc>
                <a:spcPct val="100000"/>
              </a:lnSpc>
              <a:spcBef>
                <a:spcPts val="340"/>
              </a:spcBef>
            </a:pPr>
            <a:r>
              <a:rPr b="1" lang="el-GR" sz="1700" spc="-1" strike="noStrike">
                <a:solidFill>
                  <a:srgbClr val="ffffff"/>
                </a:solidFill>
                <a:uFill>
                  <a:solidFill>
                    <a:srgbClr val="ffffff"/>
                  </a:solidFill>
                </a:uFill>
                <a:latin typeface="Arial"/>
              </a:rPr>
              <a:t>ΣΤΟ ΣΤΡΟΒΙΛΟ ΑΥΤΟΝ, ΟΤΑΝ ΑΝΟΙΞΟΥΜΕ ΤΟΝ ΑΤΜΟΦΡΑΚΤΗ, Ο ΑΤΜΟΣ ΘΑ ΠΕΡΑΣΕΙ ΑΠΟ ΤΗΝ ΠΡΩΤΗ ΣΕΙΡΑ ΑΚΡΟΦΥΣΙΩΝ, ΜΕΣΑ ΣΤΑ ΟΠΟΙΑ ΕΚΤΟΝΩΝΕΤΑΙ ΚΑΙ ΑΠΟΚΤΑ ΜΕΓΑΛΗ ΤΑΧΥΤΗΤΑ. ΜΕΤΑ ΚΑΤΕΥΘΥΝΕΤΑΙ ΚΑΤΑΛΛΗΛΑ ΓΙΑ ΝΑ ΜΠΕΙ ΣΤΑ ΚΙΝΗΤΑ ΠΤΕΡΥΓΙΑ ΤΟΥ ΠΡΩΤΟΥ ΤΡΟΧΟΥ. ΣΤΑ ΠΤΕΡΥΓΙΑ ΑΥΤΑ ΕΝΕΡΓΕΙ ΜΕ ΤΗ ΔΥΝΑΜΗ ΔΡΑΣΕΩΣ ΚΑΙ ΠΕΡΙΣΤΡΕΦΕΙ ΤΟΝ ΤΡΟΧΟ, ΠΑΡΑΓΟΝΤΑΣ ΜΕΡΟΣ ΤΟΥ ΣΥΝΟΛΙΚΟΥ ΕΡΓΟΥ. Η ΠΙΕΣΗ ΤΟΥ ΑΤΜΟΥ ΜΕΣΑ ΣΤΑ ΚΙΝΗΤΑ ΠΤΕΡΥΓΙΑ ΤΟΥ ΠΡΩΤΟΥ ΤΡΟΧΟΥ ΠΑΡΑΜΕΝΕΙ ΣΤΑΘΕΡΗ, Η ΤΑΧΥΤΗΤΑ ΤΟΥ ΟΜΩΣ ΕΛΑΤΤΩΝΕΤΑΙ ΕΠΕΙΔΗ Η ΚΙΝΗΤΙΚΗ ΤΟΥ ΕΝΕΡΓΕΙΑ ΜΕΤΑΤΡΕΠΕΤΑΙ ΣΕ ΕΡΓΟ. ΚΑΤΟΠΙΝ Ο ΑΤΜΟΣ ΠΕΡΝΑ ΑΠΟ ΤΗ ΔΕΥΤΕΡΗ ΣΕΙΡΑ ΑΚΡΟΦΥΣΙΩΝ, ΔΗΛΑΔΗ ΤΟΥ ΠΡΩΤΟΥ ΔΙΑΦΡΑΓΜΑΤΟΣ, ΟΠΟΥ ΕΚΤΟΝΩΝΕΤΑΙ ΓΙΑ ΔΕΥΤΕΡΗ ΦΟΡΑ, ΕΛΑΤΤΩΝΕΤΑΙ Η ΠΙΕΣΗ ΤΟΥ ΚΑΙ ΑΥΞΑΝΕΤΑΙ Η ΤΑΧΥΤΗΤΑ ΤΟΥ.</a:t>
            </a:r>
            <a:endParaRPr b="0" lang="el-GR" sz="1700" spc="-1" strike="noStrike">
              <a:solidFill>
                <a:srgbClr val="000000"/>
              </a:solidFill>
              <a:uFill>
                <a:solidFill>
                  <a:srgbClr val="ffffff"/>
                </a:solidFill>
              </a:uFill>
              <a:latin typeface="Arial"/>
            </a:endParaRPr>
          </a:p>
          <a:p>
            <a:pPr>
              <a:lnSpc>
                <a:spcPct val="100000"/>
              </a:lnSpc>
              <a:spcBef>
                <a:spcPts val="340"/>
              </a:spcBef>
            </a:pPr>
            <a:r>
              <a:rPr b="1" lang="el-GR" sz="1700" spc="-1" strike="noStrike">
                <a:solidFill>
                  <a:srgbClr val="ffffff"/>
                </a:solidFill>
                <a:uFill>
                  <a:solidFill>
                    <a:srgbClr val="ffffff"/>
                  </a:solidFill>
                </a:uFill>
                <a:latin typeface="Arial"/>
              </a:rPr>
              <a:t>ΥΣΤΕΡΑ ΜΠΑΙΝΕΙ ΣΤΑ ΠΤΕΡΥΓΙΑ ΤΟΥ ΔΕΥΤΕΡΟΥ ΤΡΟΧΟΥ, ΟΠΟΥ ΑΠΟΔΙΔΕΙ ΠΑΛΙ ΜΕΡΟΣ ΤΟΥ ΣΥΝΟΛΙΚΟΥ ΕΡΓΟΥ ΜΕ ΤΗ ΔΥΝΑΜΗ ΔΡΑΣΕΩΣ, ΕΝΩ Η ΠΙΕΣΗ ΤΟΥ ΠΑΡΑΜΕΝΕΙ ΣΤΑΘΕΡΗ ΚΑΙ Η ΤΑΧΥΤΗΤΑ ΤΟΥ ΠΕΦΤΕΙ.</a:t>
            </a:r>
            <a:endParaRPr b="0" lang="el-GR" sz="1700" spc="-1" strike="noStrike">
              <a:solidFill>
                <a:srgbClr val="000000"/>
              </a:solidFill>
              <a:uFill>
                <a:solidFill>
                  <a:srgbClr val="ffffff"/>
                </a:solidFill>
              </a:uFill>
              <a:latin typeface="Arial"/>
            </a:endParaRPr>
          </a:p>
          <a:p>
            <a:pPr>
              <a:lnSpc>
                <a:spcPct val="100000"/>
              </a:lnSpc>
              <a:spcBef>
                <a:spcPts val="340"/>
              </a:spcBef>
            </a:pPr>
            <a:r>
              <a:rPr b="1" lang="el-GR" sz="1700" spc="-1" strike="noStrike">
                <a:solidFill>
                  <a:srgbClr val="ffffff"/>
                </a:solidFill>
                <a:uFill>
                  <a:solidFill>
                    <a:srgbClr val="ffffff"/>
                  </a:solidFill>
                </a:uFill>
                <a:latin typeface="Arial"/>
              </a:rPr>
              <a:t>ΤΑ ΙΔΙΑ ΣΥΜΒΑΙΝΟΥΝ ΚΑΙ ΣΤΗΝ ΤΡΙΤΗ ΚΑΙ ΤΕΤΑΡΤΗ ΣΕΙΡΑ ΑΚΡΟΦΥΣΙΩΝ ΚΑΙ ΣΤΙΣ ΑΝΤΙΣΤΟΙΧΕΣ ΤΟΥΣ ΚΙΝΗΤΕΣ ΠΤΕΡΥΓΩΣΕΙΣ, ΜΕΧΡΙ ΠΟΥ Ο ΑΤΜΟΣ ΝΑ ΒΓΕΙ ΑΠΟ ΤΟ ΣΤΡΟΒΙΛΟ.</a:t>
            </a:r>
            <a:endParaRPr b="0" lang="el-GR" sz="1700" spc="-1" strike="noStrike">
              <a:solidFill>
                <a:srgbClr val="000000"/>
              </a:solidFill>
              <a:uFill>
                <a:solidFill>
                  <a:srgbClr val="ffffff"/>
                </a:solidFill>
              </a:uFill>
              <a:latin typeface="Arial"/>
            </a:endParaRPr>
          </a:p>
          <a:p>
            <a:pPr>
              <a:lnSpc>
                <a:spcPct val="100000"/>
              </a:lnSpc>
              <a:spcBef>
                <a:spcPts val="320"/>
              </a:spcBef>
            </a:pPr>
            <a:br/>
            <a:endParaRPr b="0" lang="el-GR" sz="1700" spc="-1" strike="noStrike">
              <a:solidFill>
                <a:srgbClr val="000000"/>
              </a:solidFill>
              <a:uFill>
                <a:solidFill>
                  <a:srgbClr val="ffffff"/>
                </a:solidFill>
              </a:uFill>
              <a:latin typeface="Arial"/>
            </a:endParaRPr>
          </a:p>
        </p:txBody>
      </p:sp>
    </p:spTree>
  </p:cSld>
</p:sld>
</file>

<file path=ppt/slides/slide10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7"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ΑΤΜΟΣΤΡΟΒΙΛΟΣ ΔΡΑΣΕΩΣ ΜΕ ΔΙΑΒΑΘΜΙΣΗ ΤΗΣ ΠΙΕΣΕΩΣ</a:t>
            </a:r>
            <a:br/>
            <a:r>
              <a:rPr b="1" lang="el-GR" sz="3100" spc="-1" strike="noStrike" u="sng" cap="all">
                <a:solidFill>
                  <a:srgbClr val="000000"/>
                </a:solidFill>
                <a:uFill>
                  <a:solidFill>
                    <a:srgbClr val="ffffff"/>
                  </a:solidFill>
                </a:uFill>
                <a:latin typeface="Arial"/>
              </a:rPr>
              <a:t>(Rateau)</a:t>
            </a:r>
            <a:br/>
            <a:endParaRPr b="0" lang="el-GR" sz="3100" spc="-1" strike="noStrike">
              <a:solidFill>
                <a:srgbClr val="ffffff"/>
              </a:solidFill>
              <a:uFill>
                <a:solidFill>
                  <a:srgbClr val="ffffff"/>
                </a:solidFill>
              </a:uFill>
              <a:latin typeface="Book Antiqua"/>
            </a:endParaRPr>
          </a:p>
        </p:txBody>
      </p:sp>
      <p:sp>
        <p:nvSpPr>
          <p:cNvPr id="568" name="TextShape 2"/>
          <p:cNvSpPr txBox="1"/>
          <p:nvPr/>
        </p:nvSpPr>
        <p:spPr>
          <a:xfrm>
            <a:off x="179640" y="1071720"/>
            <a:ext cx="8784720" cy="340920"/>
          </a:xfrm>
          <a:prstGeom prst="rect">
            <a:avLst/>
          </a:prstGeom>
          <a:solidFill>
            <a:srgbClr val="000000"/>
          </a:solidFill>
          <a:ln>
            <a:noFill/>
          </a:ln>
        </p:spPr>
        <p:txBody>
          <a:bodyPr lIns="90000" rIns="90000" tIns="45000" bIns="45000"/>
          <a:p>
            <a:pPr>
              <a:lnSpc>
                <a:spcPct val="100000"/>
              </a:lnSpc>
              <a:spcBef>
                <a:spcPts val="320"/>
              </a:spcBef>
            </a:pPr>
            <a:br/>
            <a:endParaRPr b="0" lang="el-GR" sz="3200" spc="-1" strike="noStrike">
              <a:solidFill>
                <a:srgbClr val="000000"/>
              </a:solidFill>
              <a:uFill>
                <a:solidFill>
                  <a:srgbClr val="ffffff"/>
                </a:solidFill>
              </a:uFill>
              <a:latin typeface="Arial"/>
            </a:endParaRPr>
          </a:p>
        </p:txBody>
      </p:sp>
      <p:pic>
        <p:nvPicPr>
          <p:cNvPr id="569" name="Picture 2" descr=""/>
          <p:cNvPicPr/>
          <p:nvPr/>
        </p:nvPicPr>
        <p:blipFill>
          <a:blip r:embed="rId1"/>
          <a:stretch/>
        </p:blipFill>
        <p:spPr>
          <a:xfrm>
            <a:off x="539640" y="1772640"/>
            <a:ext cx="7992360" cy="4176000"/>
          </a:xfrm>
          <a:prstGeom prst="rect">
            <a:avLst/>
          </a:prstGeom>
          <a:ln w="9360">
            <a:noFill/>
          </a:ln>
        </p:spPr>
      </p:pic>
    </p:spTree>
  </p:cSld>
</p:sld>
</file>

<file path=ppt/slides/slide10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0"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ΑΤΜΟΣΤΡΟΒΙΛΟΣ ΔΡΑΣΕΩΣ ΜΕ ΔΙΑΒΑΘΜΙΣΗ ΤΗΣ ΠΙΕΣΕΩΣ</a:t>
            </a:r>
            <a:br/>
            <a:r>
              <a:rPr b="1" lang="el-GR" sz="3100" spc="-1" strike="noStrike" u="sng" cap="all">
                <a:solidFill>
                  <a:srgbClr val="000000"/>
                </a:solidFill>
                <a:uFill>
                  <a:solidFill>
                    <a:srgbClr val="ffffff"/>
                  </a:solidFill>
                </a:uFill>
                <a:latin typeface="Arial"/>
              </a:rPr>
              <a:t>(Rateau)</a:t>
            </a:r>
            <a:br/>
            <a:endParaRPr b="0" lang="el-GR" sz="3100" spc="-1" strike="noStrike">
              <a:solidFill>
                <a:srgbClr val="ffffff"/>
              </a:solidFill>
              <a:uFill>
                <a:solidFill>
                  <a:srgbClr val="ffffff"/>
                </a:solidFill>
              </a:uFill>
              <a:latin typeface="Book Antiqua"/>
            </a:endParaRPr>
          </a:p>
        </p:txBody>
      </p:sp>
      <p:sp>
        <p:nvSpPr>
          <p:cNvPr id="571" name="TextShape 2"/>
          <p:cNvSpPr txBox="1"/>
          <p:nvPr/>
        </p:nvSpPr>
        <p:spPr>
          <a:xfrm>
            <a:off x="179640" y="1071720"/>
            <a:ext cx="8784720" cy="340920"/>
          </a:xfrm>
          <a:prstGeom prst="rect">
            <a:avLst/>
          </a:prstGeom>
          <a:solidFill>
            <a:srgbClr val="000000"/>
          </a:solidFill>
          <a:ln>
            <a:noFill/>
          </a:ln>
        </p:spPr>
        <p:txBody>
          <a:bodyPr lIns="90000" rIns="90000" tIns="45000" bIns="45000"/>
          <a:p>
            <a:pPr>
              <a:lnSpc>
                <a:spcPct val="100000"/>
              </a:lnSpc>
              <a:spcBef>
                <a:spcPts val="320"/>
              </a:spcBef>
            </a:pPr>
            <a:br/>
            <a:endParaRPr b="0" lang="el-GR" sz="3200" spc="-1" strike="noStrike">
              <a:solidFill>
                <a:srgbClr val="000000"/>
              </a:solidFill>
              <a:uFill>
                <a:solidFill>
                  <a:srgbClr val="ffffff"/>
                </a:solidFill>
              </a:uFill>
              <a:latin typeface="Arial"/>
            </a:endParaRPr>
          </a:p>
        </p:txBody>
      </p:sp>
      <p:pic>
        <p:nvPicPr>
          <p:cNvPr id="572" name="Picture 2" descr=""/>
          <p:cNvPicPr/>
          <p:nvPr/>
        </p:nvPicPr>
        <p:blipFill>
          <a:blip r:embed="rId1"/>
          <a:stretch/>
        </p:blipFill>
        <p:spPr>
          <a:xfrm>
            <a:off x="1619640" y="1196640"/>
            <a:ext cx="5760360" cy="5184360"/>
          </a:xfrm>
          <a:prstGeom prst="rect">
            <a:avLst/>
          </a:prstGeom>
          <a:ln w="9360">
            <a:noFill/>
          </a:ln>
        </p:spPr>
      </p:pic>
    </p:spTree>
  </p:cSld>
</p:sld>
</file>

<file path=ppt/slides/slide10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3"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ΑΤΜΟΣΤΡΟΒΙΛΟΣ ΔΡΑΣΕΩΣ ΜΕ ΔΙΑΒΑΘΜΙΣΗ ΤΗΣ ΠΙΕΣΕΩΣ</a:t>
            </a:r>
            <a:br/>
            <a:r>
              <a:rPr b="1" lang="el-GR" sz="3100" spc="-1" strike="noStrike" u="sng" cap="all">
                <a:solidFill>
                  <a:srgbClr val="000000"/>
                </a:solidFill>
                <a:uFill>
                  <a:solidFill>
                    <a:srgbClr val="ffffff"/>
                  </a:solidFill>
                </a:uFill>
                <a:latin typeface="Arial"/>
              </a:rPr>
              <a:t>(Rateau)</a:t>
            </a:r>
            <a:br/>
            <a:endParaRPr b="0" lang="el-GR" sz="3100" spc="-1" strike="noStrike">
              <a:solidFill>
                <a:srgbClr val="ffffff"/>
              </a:solidFill>
              <a:uFill>
                <a:solidFill>
                  <a:srgbClr val="ffffff"/>
                </a:solidFill>
              </a:uFill>
              <a:latin typeface="Book Antiqua"/>
            </a:endParaRPr>
          </a:p>
        </p:txBody>
      </p:sp>
      <p:sp>
        <p:nvSpPr>
          <p:cNvPr id="574" name="TextShape 2"/>
          <p:cNvSpPr txBox="1"/>
          <p:nvPr/>
        </p:nvSpPr>
        <p:spPr>
          <a:xfrm>
            <a:off x="179640" y="1071720"/>
            <a:ext cx="8784720" cy="5571720"/>
          </a:xfrm>
          <a:prstGeom prst="rect">
            <a:avLst/>
          </a:prstGeom>
          <a:solidFill>
            <a:srgbClr val="000000"/>
          </a:solidFill>
          <a:ln>
            <a:noFill/>
          </a:ln>
        </p:spPr>
        <p:txBody>
          <a:bodyPr lIns="90000" rIns="90000" tIns="45000" bIns="45000"/>
          <a:p>
            <a:pPr>
              <a:lnSpc>
                <a:spcPct val="100000"/>
              </a:lnSpc>
              <a:spcBef>
                <a:spcPts val="360"/>
              </a:spcBef>
            </a:pPr>
            <a:r>
              <a:rPr b="1" lang="el-GR" sz="1800" spc="-1" strike="noStrike">
                <a:solidFill>
                  <a:srgbClr val="ffffff"/>
                </a:solidFill>
                <a:uFill>
                  <a:solidFill>
                    <a:srgbClr val="ffffff"/>
                  </a:solidFill>
                </a:uFill>
                <a:latin typeface="Arial"/>
              </a:rPr>
              <a:t>ΚΑΤΑ ΤΗ ΛΕΙΤΟΥΡΓΙΑ ΤΟΥ ΣΤΡΟΒΙΛΟΥ ΑΥΤΟΥ ΕΚΜΕΤΑΛΛΕΥΟΜΑΣΤΕ ΤΗΝ ΤΑΧΥΤΗΤΑ, ΠΟΥ </a:t>
            </a:r>
            <a:r>
              <a:rPr b="1" lang="el-GR" sz="1800" spc="-1" strike="noStrike">
                <a:solidFill>
                  <a:srgbClr val="ff0000"/>
                </a:solidFill>
                <a:uFill>
                  <a:solidFill>
                    <a:srgbClr val="ffffff"/>
                  </a:solidFill>
                </a:uFill>
                <a:latin typeface="Arial"/>
              </a:rPr>
              <a:t>ΑΠΟΚΤΑ Ο ΑΤΜΟΣ ΜΕΣΑ ΣΕ ΚΑΘΕ ΣΕΙΡΑ ΑΚΡΟΦΥΣΙΩΝ, ΓΙΑ ΠΑΡΑΓΩΓΗ ΕΡΓΟΥ ΣΤΑ ΠΤΕΡΥΓΙΑ ΤΟΥ ΕΠΟΜΕΝΟΥ ΤΡΟΧΟΥ, ΩΣΤΕ Η ΤΑΧΥΤΗΤΑ ΠΕΡΙΣΤΡΟΦΗΣ ΤΟΥ ΣΤΡΟΒΙΛΟΥ ΝΑ ΠΕΡΙΟΡΙΖΕΤΑΙ ΣΕ ΠΑΡΑΔΕΚΤΑ ΟΡΙΑ.</a:t>
            </a:r>
            <a:endParaRPr b="0" lang="el-GR" sz="1800" spc="-1" strike="noStrike">
              <a:solidFill>
                <a:srgbClr val="000000"/>
              </a:solidFill>
              <a:uFill>
                <a:solidFill>
                  <a:srgbClr val="ffffff"/>
                </a:solidFill>
              </a:uFill>
              <a:latin typeface="Arial"/>
            </a:endParaRPr>
          </a:p>
          <a:p>
            <a:pPr>
              <a:lnSpc>
                <a:spcPct val="100000"/>
              </a:lnSpc>
              <a:spcBef>
                <a:spcPts val="360"/>
              </a:spcBef>
            </a:pPr>
            <a:r>
              <a:rPr b="1" lang="el-GR" sz="1800" spc="-1" strike="noStrike">
                <a:solidFill>
                  <a:srgbClr val="ffffff"/>
                </a:solidFill>
                <a:uFill>
                  <a:solidFill>
                    <a:srgbClr val="ffffff"/>
                  </a:solidFill>
                </a:uFill>
                <a:latin typeface="Arial"/>
              </a:rPr>
              <a:t>ΣΤΟ ΣΧΗΜΑ ΦΑΙΝΕΤΑΙ ΣΕ ΗΜΙΤΟΜΗ ΕΝΑΣ ΣΤΡΟΒΙΛΟΣ ΔΡΑΣΕΩΣ ΜΕ 4 ΒΑΘΜΙΔΕΣ ΠΙΕΣΕΩΣ. ΣΤΟ ΚΑΤΩ ΜΕΡΟΣ ΤΟΥ ΣΧΗΜΑΤΟΣ ΕΧΟΥΝ ΧΑΡΑΧΘΕΙ ΚΑΤΑ ΤΗ ΓΝΩΣΤΗ ΜΑΣ ΜΕΘΟΔΟ ΟΙ ΚΑΜΠΥΛΕΣ ΜΕΤΑΒΟΛΗΣ ΤΗΣ ΠΙΕΣΕΩΣ ΚΑΙ ΤΗΣ ΤΑΧΥΤΗΤΑΣ ΤΟΥ ΑΤΜΟΥ ΓΙΑ ΟΛΗ ΤΗΝ ΠΟΡΕΙΑ ΤΟΥ ΑΤΜΟΥ ΜΕΣΑ ΣΤΟ ΣΤΡΟΒΙΛΟ.</a:t>
            </a:r>
            <a:endParaRPr b="0" lang="el-GR" sz="1800" spc="-1" strike="noStrike">
              <a:solidFill>
                <a:srgbClr val="000000"/>
              </a:solidFill>
              <a:uFill>
                <a:solidFill>
                  <a:srgbClr val="ffffff"/>
                </a:solidFill>
              </a:uFill>
              <a:latin typeface="Arial"/>
            </a:endParaRPr>
          </a:p>
          <a:p>
            <a:pPr>
              <a:lnSpc>
                <a:spcPct val="100000"/>
              </a:lnSpc>
              <a:spcBef>
                <a:spcPts val="360"/>
              </a:spcBef>
            </a:pPr>
            <a:r>
              <a:rPr b="1" lang="el-GR" sz="1800" spc="-1" strike="noStrike">
                <a:solidFill>
                  <a:srgbClr val="ffffff"/>
                </a:solidFill>
                <a:uFill>
                  <a:solidFill>
                    <a:srgbClr val="ffffff"/>
                  </a:solidFill>
                </a:uFill>
                <a:latin typeface="Arial"/>
              </a:rPr>
              <a:t>Ο ΑΡΙΘΜΟΣ ΤΩΝ ΒΑΘΜΙΔΩΝ ΣΤΟΥΣ ΣΤΡΟΒΙΛΟΥΣ ΑΥΤΗΣ ΤΗΣ ΚΑΤΗΓΟΡΙΑΣ ΚΥΜΑΙΝΕΤΑΙ, ΑΠΟ 2 ΩΣ 10 η ΠΕΡΙΣΣΟΤΕΡΕΣ ΚΑΙ ΕΞΑΡΤΑΤΑΙ ΑΠΟ ΤΗΝ ΙΠΠΟΔΥΝΑΜΗ ΚΑΙ ΤΟ ΒΑΘΜΟ ΕΚΤΟΝΩΣΕΩΣ.</a:t>
            </a:r>
            <a:endParaRPr b="0" lang="el-GR" sz="1800" spc="-1" strike="noStrike">
              <a:solidFill>
                <a:srgbClr val="000000"/>
              </a:solidFill>
              <a:uFill>
                <a:solidFill>
                  <a:srgbClr val="ffffff"/>
                </a:solidFill>
              </a:uFill>
              <a:latin typeface="Arial"/>
            </a:endParaRPr>
          </a:p>
          <a:p>
            <a:pPr>
              <a:lnSpc>
                <a:spcPct val="100000"/>
              </a:lnSpc>
              <a:spcBef>
                <a:spcPts val="360"/>
              </a:spcBef>
            </a:pPr>
            <a:r>
              <a:rPr b="1" lang="el-GR" sz="1800" spc="-1" strike="noStrike">
                <a:solidFill>
                  <a:srgbClr val="ffffff"/>
                </a:solidFill>
                <a:uFill>
                  <a:solidFill>
                    <a:srgbClr val="ffffff"/>
                  </a:solidFill>
                </a:uFill>
                <a:latin typeface="Arial"/>
              </a:rPr>
              <a:t>ΑΠΟ ΤΗΝ </a:t>
            </a:r>
            <a:r>
              <a:rPr b="1" lang="el-GR" sz="1800" spc="-1" strike="noStrike" u="sng">
                <a:solidFill>
                  <a:srgbClr val="ff0000"/>
                </a:solidFill>
                <a:uFill>
                  <a:solidFill>
                    <a:srgbClr val="ffffff"/>
                  </a:solidFill>
                </a:uFill>
                <a:latin typeface="Arial"/>
              </a:rPr>
              <a:t>ΕΞΙΣΩΣΗ ΣΥΝΕΧΕΙΑΣ ΤΗΣ ΡΟΗΣ </a:t>
            </a:r>
            <a:r>
              <a:rPr b="1" lang="el-GR" sz="1800" spc="-1" strike="noStrike">
                <a:solidFill>
                  <a:srgbClr val="ffffff"/>
                </a:solidFill>
                <a:uFill>
                  <a:solidFill>
                    <a:srgbClr val="ffffff"/>
                  </a:solidFill>
                </a:uFill>
                <a:latin typeface="Arial"/>
              </a:rPr>
              <a:t>ΤΟΥ ΑΤΜΟΥ ΣΥΜΠΕΡΑΙΝΟΜΕ ΟΤΙ, ΕΠΕΙΔΗ Ο ΑΤΜΟΣ ΕΚΤΟΝΩΝΕΤΑΙ ΤΩΡΑ ΜΕΣΑ ΣΤΑ ΑΚΡΟΦΥΣΙΑ, Ο ΟΓΚΟΣ ΤΟΥ ΜΕΓΑΛΩΝΕΙ ΟΣΟ ΠΡΟΧΩΡΕΙ ΑΠΟ ΤΗ ΜΙΑ ΒΑΘΜΙΔΑ ΣΤΗΝ ΑΛΛΗ. ΓΙ' ΑΥΤΟ ΧΡΕΙΑΖΕΤΑΙ ΚΑΙ ΣΥΝΕΧΩΣ ΜΕΓΑΛΥΤΕΡΕΣ ΔΙΑΤΟΜΕΣ ΔΙΟΔΟΥ, ΠΟΥ ΣΗΜΑΙΝΕΙ ΜΕΓΑΛΥΤΕΡΕΣ ΔΙΑΣΤΑΣΕΙΣ ΚΑΙ ΤΩΝ ΑΚΡΟΦΥΣΙΩΝ ΚΑΙ ΤΩΝ ΠΤΕΡΥΓΙΩΝ, ΟΣΟ Ο ΑΤΜΟΣ ΠΡΟΧΩΡΕΙ ΣΤΙΣ ΒΑΘΜΙΔΕΣ.</a:t>
            </a:r>
            <a:endParaRPr b="0" lang="el-GR" sz="1800" spc="-1" strike="noStrike">
              <a:solidFill>
                <a:srgbClr val="000000"/>
              </a:solidFill>
              <a:uFill>
                <a:solidFill>
                  <a:srgbClr val="ffffff"/>
                </a:solidFill>
              </a:uFill>
              <a:latin typeface="Arial"/>
            </a:endParaRPr>
          </a:p>
          <a:p>
            <a:pPr>
              <a:lnSpc>
                <a:spcPct val="100000"/>
              </a:lnSpc>
              <a:spcBef>
                <a:spcPts val="320"/>
              </a:spcBef>
            </a:pPr>
            <a:br/>
            <a:endParaRPr b="0" lang="el-GR" sz="1800" spc="-1" strike="noStrike">
              <a:solidFill>
                <a:srgbClr val="000000"/>
              </a:solidFill>
              <a:uFill>
                <a:solidFill>
                  <a:srgbClr val="ffffff"/>
                </a:solidFill>
              </a:uFill>
              <a:latin typeface="Arial"/>
            </a:endParaRPr>
          </a:p>
        </p:txBody>
      </p:sp>
    </p:spTree>
  </p:cSld>
</p:sld>
</file>

<file path=ppt/slides/slide1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5"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ΑΤΜΟΣΤΡΟΒΙΛΟΣ ΔΡΑΣΕΩΣ ΜΕ ΔΙΑΒΑΘΜΙΣΗ ΤΗΣ ΠΙΕΣΕΩΣ</a:t>
            </a:r>
            <a:br/>
            <a:r>
              <a:rPr b="1" lang="el-GR" sz="3100" spc="-1" strike="noStrike" u="sng" cap="all">
                <a:solidFill>
                  <a:srgbClr val="000000"/>
                </a:solidFill>
                <a:uFill>
                  <a:solidFill>
                    <a:srgbClr val="ffffff"/>
                  </a:solidFill>
                </a:uFill>
                <a:latin typeface="Arial"/>
              </a:rPr>
              <a:t>(Rateau)</a:t>
            </a:r>
            <a:br/>
            <a:endParaRPr b="0" lang="el-GR" sz="3100" spc="-1" strike="noStrike">
              <a:solidFill>
                <a:srgbClr val="ffffff"/>
              </a:solidFill>
              <a:uFill>
                <a:solidFill>
                  <a:srgbClr val="ffffff"/>
                </a:solidFill>
              </a:uFill>
              <a:latin typeface="Book Antiqua"/>
            </a:endParaRPr>
          </a:p>
        </p:txBody>
      </p:sp>
      <p:sp>
        <p:nvSpPr>
          <p:cNvPr id="576" name="TextShape 2"/>
          <p:cNvSpPr txBox="1"/>
          <p:nvPr/>
        </p:nvSpPr>
        <p:spPr>
          <a:xfrm>
            <a:off x="179640" y="1071720"/>
            <a:ext cx="8784720" cy="5571720"/>
          </a:xfrm>
          <a:prstGeom prst="rect">
            <a:avLst/>
          </a:prstGeom>
          <a:solidFill>
            <a:srgbClr val="000000"/>
          </a:solidFill>
          <a:ln>
            <a:noFill/>
          </a:ln>
        </p:spPr>
        <p:txBody>
          <a:bodyPr lIns="90000" rIns="90000" tIns="45000" bIns="45000"/>
          <a:p>
            <a:pPr>
              <a:lnSpc>
                <a:spcPct val="100000"/>
              </a:lnSpc>
              <a:spcBef>
                <a:spcPts val="420"/>
              </a:spcBef>
            </a:pPr>
            <a:r>
              <a:rPr b="1" lang="el-GR" sz="2100" spc="-1" strike="noStrike">
                <a:solidFill>
                  <a:srgbClr val="ffffff"/>
                </a:solidFill>
                <a:uFill>
                  <a:solidFill>
                    <a:srgbClr val="ffffff"/>
                  </a:solidFill>
                </a:uFill>
                <a:latin typeface="Arial"/>
              </a:rPr>
              <a:t>ΣΤΑ ΠΤΕΡΥΓΙΑ Η ΔΙΑΤΟΜΗ ΤΟΥ ΑΥΛΑΚΙΟΥ ΑΥΞΑΝΕΙ ΜΕ ΤΗΝ ΑΥΞΗΣΗ ΤΟΥ ΥΨΟΥΣ ΤΟΥΣ, ΕΝΩ ΣΤΑ ΑΚΡΟΦΥΣΙΑ ΜΕ ΤΗΝ ΑΥΞΗΣΗ ΚΥΡΙΩΣ ΤΟΥ ΤΟΞΟΥ ΠΡΟΣΒΟΛΗΣ ΚΑΙ ΛΙΓΟΤΕΡΟ ΤΟΥ ΥΨΟΥΣ ΤΟΥΣ. ΕΤΣΙ Π.Χ. ΑΝ ΤΑ ΑΡΧΙΚΑ ΑΚΡΟΦΥΣΙΑ ΕΧΟΥΝ ΤΟΞΟ ΠΡΟΣΒΟΛΗΣ 90° ΤΑ ΑΚΡΟΦΥΣΙΑ ΤΗΣ ΔΕΥΤΕΡΗΣ ΣΕΙΡΑΣ ΘΑ ΕΧΟΥΝ ΜΕΝ ΠΑΛΙ ΤΟΞΟ ΠΡΟΣΒΟΛΗΣ ΕΓΧΥΣΕΩΣ 90° ΑΛΛΑ ΜΕΓΑΛΥΤΕΡΟ ΥΨΟΣ, ΤΑ ΑΚΡΟΦΥΣΙΑ ΤΗΣ ΤΡΙΤΗΣ ΛΙΓΟ ΜΕΓΑΛΥΤΕΡΟ ΥΨΟΣ ΚΑΙ ΤΟΞΟ ΠΡΟΣΒΟΛΗΣ 120° ΤΕΛΙΚΑ ΑΝ ΟΙ ΒΑΘΜΙΔΕΣ ΠΙΕΣΕΩΣ ΕΙΝΑΙ ΠΟΛΛΕΣ ΚΑΤΑΛΗΓΟΥΜΕ ΣΤΑ ΤΕΛΕΥΤΑΙΑ ΔΙΑΦΡΑΓΜΑΤΑ ΜΕ ΤΟΞΟ ΠΡΟΣΒΟΛΗΣ ΠΟΥ ΠΙΑΝΕΙ ΟΛΟΚΛΗΡΗ ΤΗΝ ΠΕΡΙΦΕΡΕΙΑ ΤΟΥ, ΔΗΛΑΔΗ ΣΕ ΟΛΙΚΗ ΠΡΟΣΒΟΛΗ.</a:t>
            </a:r>
            <a:endParaRPr b="0" lang="el-GR" sz="2100" spc="-1" strike="noStrike">
              <a:solidFill>
                <a:srgbClr val="000000"/>
              </a:solidFill>
              <a:uFill>
                <a:solidFill>
                  <a:srgbClr val="ffffff"/>
                </a:solidFill>
              </a:uFill>
              <a:latin typeface="Arial"/>
            </a:endParaRPr>
          </a:p>
          <a:p>
            <a:pPr>
              <a:lnSpc>
                <a:spcPct val="100000"/>
              </a:lnSpc>
              <a:spcBef>
                <a:spcPts val="420"/>
              </a:spcBef>
            </a:pPr>
            <a:r>
              <a:rPr b="1" lang="el-GR" sz="2100" spc="-1" strike="noStrike">
                <a:solidFill>
                  <a:srgbClr val="ffffff"/>
                </a:solidFill>
                <a:uFill>
                  <a:solidFill>
                    <a:srgbClr val="ffffff"/>
                  </a:solidFill>
                </a:uFill>
                <a:latin typeface="Arial"/>
              </a:rPr>
              <a:t>ΑΝΑΜΕΣΑ ΣΕ ΚΑΘΕ ΕΝΔΙΑΜΕΣΟ ΔΙΑΦΡΑΓΜΑ ΚΑΙ ΤΟΝ ΑΞΟΝΑ, ΓΙΑ ΝΑ ΜΗΝ ΥΠΑΡΧΕΙ ΔΙΑΦΥΓΗ ΑΤΜΟΥ ΑΠΟ ΤΗ ΜΙΑ ΒΑΘΜΙΔΑ ΠΙΕΣΕΩΣ ΠΡΟΣ ΤΗΝ ΕΠΟΜΕΝΗ, ΤΟΠΟΘΕΤΕΙΤΑΙ ΣΥΣΤΗΜΑ ΣΤΕΓΑΝΟΤΗΤΑΣ. ΑΥΤΟ ΔΕΝ ΕΜΠΟΔΙΖΕΙ ΤΕΛΕΙΩΣ ΤΙΣ ΔΙΑΦΥΓΕΣ ΑΛΛΑ ΠΑΝΤΩΣ ΤΙΣ ΕΛΑΤΤΩΝΕΙ ΣΤΟ ΕΛΑΧΙΣΤΟ.</a:t>
            </a:r>
            <a:br/>
            <a:endParaRPr b="0" lang="el-GR" sz="2100" spc="-1" strike="noStrike">
              <a:solidFill>
                <a:srgbClr val="000000"/>
              </a:solidFill>
              <a:uFill>
                <a:solidFill>
                  <a:srgbClr val="ffffff"/>
                </a:solidFill>
              </a:uFill>
              <a:latin typeface="Arial"/>
            </a:endParaRPr>
          </a:p>
        </p:txBody>
      </p:sp>
    </p:spTree>
  </p:cSld>
</p:sld>
</file>

<file path=ppt/slides/slide1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7"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200" spc="-1" strike="noStrike" u="sng" cap="all">
                <a:solidFill>
                  <a:srgbClr val="000000"/>
                </a:solidFill>
                <a:uFill>
                  <a:solidFill>
                    <a:srgbClr val="ffffff"/>
                  </a:solidFill>
                </a:uFill>
                <a:latin typeface="Arial"/>
              </a:rPr>
              <a:t>ΑΤΜΟΣΤΡΟΒΙΛΟΣ ΔΡΑΣΕΩΣ ΜΕ ΔΙΑΒΑΘΜΙΣΗ ΤΗΣ ΠΙΕΣΕΩΣ</a:t>
            </a:r>
            <a:br/>
            <a:r>
              <a:rPr b="1" lang="el-GR" sz="3100" spc="-1" strike="noStrike" u="sng" cap="all">
                <a:solidFill>
                  <a:srgbClr val="000000"/>
                </a:solidFill>
                <a:uFill>
                  <a:solidFill>
                    <a:srgbClr val="ffffff"/>
                  </a:solidFill>
                </a:uFill>
                <a:latin typeface="Arial"/>
              </a:rPr>
              <a:t>(Rateau)</a:t>
            </a:r>
            <a:br/>
            <a:endParaRPr b="0" lang="el-GR" sz="3100" spc="-1" strike="noStrike">
              <a:solidFill>
                <a:srgbClr val="ffffff"/>
              </a:solidFill>
              <a:uFill>
                <a:solidFill>
                  <a:srgbClr val="ffffff"/>
                </a:solidFill>
              </a:uFill>
              <a:latin typeface="Book Antiqua"/>
            </a:endParaRPr>
          </a:p>
        </p:txBody>
      </p:sp>
      <p:sp>
        <p:nvSpPr>
          <p:cNvPr id="578" name="TextShape 2"/>
          <p:cNvSpPr txBox="1"/>
          <p:nvPr/>
        </p:nvSpPr>
        <p:spPr>
          <a:xfrm>
            <a:off x="179640" y="1071720"/>
            <a:ext cx="8784720" cy="5571720"/>
          </a:xfrm>
          <a:prstGeom prst="rect">
            <a:avLst/>
          </a:prstGeom>
          <a:solidFill>
            <a:srgbClr val="000000"/>
          </a:solidFill>
          <a:ln>
            <a:noFill/>
          </a:ln>
        </p:spPr>
        <p:txBody>
          <a:bodyPr lIns="90000" rIns="90000" tIns="45000" bIns="45000"/>
          <a:p>
            <a:pPr>
              <a:lnSpc>
                <a:spcPct val="100000"/>
              </a:lnSpc>
              <a:spcBef>
                <a:spcPts val="439"/>
              </a:spcBef>
            </a:pPr>
            <a:r>
              <a:rPr b="1" lang="el-GR" sz="2200" spc="-1" strike="noStrike">
                <a:solidFill>
                  <a:srgbClr val="ffffff"/>
                </a:solidFill>
                <a:uFill>
                  <a:solidFill>
                    <a:srgbClr val="ffffff"/>
                  </a:solidFill>
                </a:uFill>
                <a:latin typeface="Arial"/>
              </a:rPr>
              <a:t>ΣΤΟ ΣΤΡΟΒΙΛΟ ΑΥΤΟ ΘΕΩΡΗΤΙΚΑ ΔΕΝ ΥΠΑΡΧΕΙ ΑΞΟΝΙΚΗ ΩΘΗΣΗ, ΓΙΑΤΙ ΟΙ ΠΙΕΣΕΙΣ ΣΤΟΥΣ ΧΩΡΟΥΣ ΑΝΑΜΕΣΑ ΑΚΡΟΦΥΣΙΟ ΚΑΙ ΚΙΝΗΤΟ ΠΤΕΡΥΓΙΟ </a:t>
            </a:r>
            <a:r>
              <a:rPr b="1" lang="el-GR" sz="2200" spc="-1" strike="noStrike">
                <a:solidFill>
                  <a:srgbClr val="ff0000"/>
                </a:solidFill>
                <a:uFill>
                  <a:solidFill>
                    <a:srgbClr val="ffffff"/>
                  </a:solidFill>
                </a:uFill>
                <a:latin typeface="Arial"/>
              </a:rPr>
              <a:t>(Α) </a:t>
            </a:r>
            <a:r>
              <a:rPr b="1" lang="el-GR" sz="2200" spc="-1" strike="noStrike">
                <a:solidFill>
                  <a:srgbClr val="ffffff"/>
                </a:solidFill>
                <a:uFill>
                  <a:solidFill>
                    <a:srgbClr val="ffffff"/>
                  </a:solidFill>
                </a:uFill>
                <a:latin typeface="Arial"/>
              </a:rPr>
              <a:t>ΕΙΝΑΙ ΘΕΩΡΗΤΙΚΑ ΙΣΕΣ ΜΕ ΤΙΣ ΠΙΕΣΕΙΣ ΣΤΟΥΣ ΧΩΡΟΥΣ ΑΝΑΜΕΣΑ ΚΙΝΗΤΟ ΠΤΕΡΥΓΙΟ ΚΑΙ ΕΠΟΜΕΝΟ ΑΚΡΟΦΥΣΙΟ </a:t>
            </a:r>
            <a:r>
              <a:rPr b="1" lang="el-GR" sz="2200" spc="-1" strike="noStrike">
                <a:solidFill>
                  <a:srgbClr val="ff0000"/>
                </a:solidFill>
                <a:uFill>
                  <a:solidFill>
                    <a:srgbClr val="ffffff"/>
                  </a:solidFill>
                </a:uFill>
                <a:latin typeface="Arial"/>
              </a:rPr>
              <a:t>(Β)</a:t>
            </a:r>
            <a:r>
              <a:rPr b="1" lang="el-GR" sz="2200" spc="-1" strike="noStrike">
                <a:solidFill>
                  <a:srgbClr val="ffffff"/>
                </a:solidFill>
                <a:uFill>
                  <a:solidFill>
                    <a:srgbClr val="ffffff"/>
                  </a:solidFill>
                </a:uFill>
                <a:latin typeface="Arial"/>
              </a:rPr>
              <a:t>. ΣΤΗΝ ΠΡΑΞΗ ΟΜΩΣ, ΛΟΓΩ ΤΩΝ ΤΡΙΒΩΝ ΤΟΥ ΑΤΜΟΥ, ΟΙ ΠΙΕΣΕΙΣ ΣΤΟ </a:t>
            </a:r>
            <a:r>
              <a:rPr b="1" lang="el-GR" sz="2200" spc="-1" strike="noStrike">
                <a:solidFill>
                  <a:srgbClr val="ff0000"/>
                </a:solidFill>
                <a:uFill>
                  <a:solidFill>
                    <a:srgbClr val="ffffff"/>
                  </a:solidFill>
                </a:uFill>
                <a:latin typeface="Arial"/>
              </a:rPr>
              <a:t>(Β)</a:t>
            </a:r>
            <a:r>
              <a:rPr b="1" lang="el-GR" sz="2200" spc="-1" strike="noStrike">
                <a:solidFill>
                  <a:srgbClr val="ffffff"/>
                </a:solidFill>
                <a:uFill>
                  <a:solidFill>
                    <a:srgbClr val="ffffff"/>
                  </a:solidFill>
                </a:uFill>
                <a:latin typeface="Arial"/>
              </a:rPr>
              <a:t> ΕΙΝΑΙ ΛΙΓΟ ΜΙΚΡΟΤΕΡΕΣ ΑΠΟ ΤΙΣ ΠΙΕΣΕΙΣ ΤΩΝ ΧΩΡΩΝ </a:t>
            </a:r>
            <a:r>
              <a:rPr b="1" lang="el-GR" sz="2200" spc="-1" strike="noStrike">
                <a:solidFill>
                  <a:srgbClr val="ff0000"/>
                </a:solidFill>
                <a:uFill>
                  <a:solidFill>
                    <a:srgbClr val="ffffff"/>
                  </a:solidFill>
                </a:uFill>
                <a:latin typeface="Arial"/>
              </a:rPr>
              <a:t>(Α)</a:t>
            </a:r>
            <a:r>
              <a:rPr b="1" lang="el-GR" sz="2200" spc="-1" strike="noStrike">
                <a:solidFill>
                  <a:srgbClr val="ffffff"/>
                </a:solidFill>
                <a:uFill>
                  <a:solidFill>
                    <a:srgbClr val="ffffff"/>
                  </a:solidFill>
                </a:uFill>
                <a:latin typeface="Arial"/>
              </a:rPr>
              <a:t> ΚΑΙ ΕΤΣΙ ΕΧΟΜΕ ΜΙΚΡΗ ΑΞΟΝΙΚΗ ΩΘΗΣΗ ΤΟΥ ΣΤΡΟΦΕΙΟΥ. ΓΙ' ΑΥΤΟ ΚΑΙ ΕΔΩ ΑΝΟΙΓΟΜΕ ΤΡΥΠΕΣ ΕΞΙΣΩΣΕΩΣ ΤΗΣ ΠΙΕΣΕΩΣ  ΣΤΟΥΣ ΤΡΟΧΟΥΣ ΚΑΘΕ ΒΑΘΜΙΔΑΣ η ΧΡΗΣΙΜΟΠΟΙΟΥΜΕ ΤΡΙΒΕΑ ΙΣΟΡΡΟΠΗΣΕΩΣ, Ο ΟΠΟΙΟΣ ΠΑΙΡΝΕΙ ΤΗΝ ΑΞΟΝΙΚΗ ΩΘΗΣΗ.</a:t>
            </a:r>
            <a:endParaRPr b="0" lang="el-GR" sz="2200" spc="-1" strike="noStrike">
              <a:solidFill>
                <a:srgbClr val="000000"/>
              </a:solidFill>
              <a:uFill>
                <a:solidFill>
                  <a:srgbClr val="ffffff"/>
                </a:solidFill>
              </a:uFill>
              <a:latin typeface="Arial"/>
            </a:endParaRPr>
          </a:p>
          <a:p>
            <a:pPr>
              <a:lnSpc>
                <a:spcPct val="100000"/>
              </a:lnSpc>
              <a:spcBef>
                <a:spcPts val="439"/>
              </a:spcBef>
            </a:pPr>
            <a:r>
              <a:rPr b="1" lang="el-GR" sz="2200" spc="-1" strike="noStrike">
                <a:solidFill>
                  <a:srgbClr val="ffffff"/>
                </a:solidFill>
                <a:uFill>
                  <a:solidFill>
                    <a:srgbClr val="ffffff"/>
                  </a:solidFill>
                </a:uFill>
                <a:latin typeface="Arial"/>
              </a:rPr>
              <a:t>ΟΙ ΑΤΜΟΣΤΡΟΒΙΛΟΙ ΔΡΑΣΕΩΣ ΜΕ ΔΙΑΒΑΘΜΙΣΗ ΠΙΕΣΕΩΣ ΧΡΗΣΙΜΟΠΟΙΟΥΝΤΑΙ ΩΣ ΚΥΡΙΕΣ ΜΗΧΑΝΕΣ ΣΕ ΕΓΚΑΤΑΣΤΑΣΕΙΣ ΞΗΡΑΣ ΚΑΙ ΠΛΟΙΩΝ ΜΕ ΜΕΓΑΛΗ ΙΠΠΟΔΥΝΑΜΗ ΚΑΘΩΣ ΚΑΙ ΓΙΑ ΤΗΝ ΚΙΝΗΣΗ ΒΟΗΘΗΤΙΚΩΝ ΜΗΧΑΝΗΜΑΤΩΝ ΜΕ ΜΕΓΑΛΗ ΣΧΕΤΙΚΗ ΙΣΧΥ.</a:t>
            </a:r>
            <a:endParaRPr b="0" lang="el-GR" sz="2200" spc="-1" strike="noStrike">
              <a:solidFill>
                <a:srgbClr val="000000"/>
              </a:solidFill>
              <a:uFill>
                <a:solidFill>
                  <a:srgbClr val="ffffff"/>
                </a:solidFill>
              </a:uFill>
              <a:latin typeface="Arial"/>
            </a:endParaRPr>
          </a:p>
          <a:p>
            <a:pPr algn="ctr">
              <a:lnSpc>
                <a:spcPct val="100000"/>
              </a:lnSpc>
              <a:spcBef>
                <a:spcPts val="320"/>
              </a:spcBef>
            </a:pPr>
            <a:br/>
            <a:endParaRPr b="0" lang="el-GR" sz="2200" spc="-1" strike="noStrike">
              <a:solidFill>
                <a:srgbClr val="000000"/>
              </a:solidFill>
              <a:uFill>
                <a:solidFill>
                  <a:srgbClr val="ffffff"/>
                </a:solidFill>
              </a:uFill>
              <a:latin typeface="Arial"/>
            </a:endParaRPr>
          </a:p>
        </p:txBody>
      </p:sp>
    </p:spTree>
  </p:cSld>
</p:sld>
</file>

<file path=ppt/slides/slide1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9"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700" spc="-1" strike="noStrike" u="sng" cap="all">
                <a:solidFill>
                  <a:srgbClr val="ffff00"/>
                </a:solidFill>
                <a:uFill>
                  <a:solidFill>
                    <a:srgbClr val="ffffff"/>
                  </a:solidFill>
                </a:uFill>
                <a:latin typeface="Arial"/>
              </a:rPr>
              <a:t> </a:t>
            </a:r>
            <a:r>
              <a:rPr b="1" lang="el-GR" sz="2700" spc="-1" strike="noStrike" u="sng" cap="all">
                <a:solidFill>
                  <a:srgbClr val="ffff00"/>
                </a:solidFill>
                <a:uFill>
                  <a:solidFill>
                    <a:srgbClr val="ffffff"/>
                  </a:solidFill>
                </a:uFill>
                <a:latin typeface="Arial"/>
              </a:rPr>
              <a:t>ΣΥΝΘΕΤΟΣ ΑΤΜΟΣΤΡΟΒΙΛΟΣ ΔΡΑΣΕΩΣ ΜΕ ΒΑΘΜΙΔΕΣ ΠΙΕΣΕΩΣ ΚΑΙ ΤΑΧΥΤΗΤΑΣ</a:t>
            </a:r>
            <a:br/>
            <a:endParaRPr b="0" lang="el-GR" sz="2700" spc="-1" strike="noStrike">
              <a:solidFill>
                <a:srgbClr val="ffffff"/>
              </a:solidFill>
              <a:uFill>
                <a:solidFill>
                  <a:srgbClr val="ffffff"/>
                </a:solidFill>
              </a:uFill>
              <a:latin typeface="Book Antiqua"/>
            </a:endParaRPr>
          </a:p>
        </p:txBody>
      </p:sp>
      <p:sp>
        <p:nvSpPr>
          <p:cNvPr id="580" name="TextShape 2"/>
          <p:cNvSpPr txBox="1"/>
          <p:nvPr/>
        </p:nvSpPr>
        <p:spPr>
          <a:xfrm>
            <a:off x="179640" y="1071720"/>
            <a:ext cx="8784720" cy="5571720"/>
          </a:xfrm>
          <a:prstGeom prst="rect">
            <a:avLst/>
          </a:prstGeom>
          <a:solidFill>
            <a:srgbClr val="000000"/>
          </a:solidFill>
          <a:ln>
            <a:noFill/>
          </a:ln>
        </p:spPr>
        <p:txBody>
          <a:bodyPr lIns="90000" rIns="90000" tIns="45000" bIns="45000"/>
          <a:p>
            <a:pPr marL="216000" indent="-215640">
              <a:lnSpc>
                <a:spcPct val="100000"/>
              </a:lnSpc>
              <a:spcBef>
                <a:spcPts val="499"/>
              </a:spcBef>
              <a:buClr>
                <a:srgbClr val="ff0000"/>
              </a:buClr>
              <a:buSzPct val="65000"/>
              <a:buFont typeface="Wingdings" charset="2"/>
              <a:buChar char=""/>
            </a:pPr>
            <a:r>
              <a:rPr b="1" lang="el-GR" sz="2500" spc="-1" strike="noStrike">
                <a:solidFill>
                  <a:srgbClr val="ffffff"/>
                </a:solidFill>
                <a:uFill>
                  <a:solidFill>
                    <a:srgbClr val="ffffff"/>
                  </a:solidFill>
                </a:uFill>
                <a:latin typeface="Arial"/>
              </a:rPr>
              <a:t>Ο ΣΤΡΟΒΙΛΟΣ ΑΥΤΟΣ ΕΙΝΑΙ ΣΥΝΔΥΑΣΜΟΣ ΤΩΝ ΔΥΟ ΠΡΟΗΓΟΥΜΕΝΩΝ. </a:t>
            </a:r>
            <a:endParaRPr b="0" lang="el-GR" sz="2500" spc="-1" strike="noStrike">
              <a:solidFill>
                <a:srgbClr val="000000"/>
              </a:solidFill>
              <a:uFill>
                <a:solidFill>
                  <a:srgbClr val="ffffff"/>
                </a:solidFill>
              </a:uFill>
              <a:latin typeface="Arial"/>
            </a:endParaRPr>
          </a:p>
          <a:p>
            <a:pPr marL="216000" indent="-215640">
              <a:lnSpc>
                <a:spcPct val="100000"/>
              </a:lnSpc>
              <a:spcBef>
                <a:spcPts val="499"/>
              </a:spcBef>
              <a:buClr>
                <a:srgbClr val="ff0000"/>
              </a:buClr>
              <a:buSzPct val="65000"/>
              <a:buFont typeface="Wingdings" charset="2"/>
              <a:buChar char=""/>
            </a:pPr>
            <a:r>
              <a:rPr b="1" lang="el-GR" sz="2500" spc="-1" strike="noStrike">
                <a:solidFill>
                  <a:srgbClr val="ffffff"/>
                </a:solidFill>
                <a:uFill>
                  <a:solidFill>
                    <a:srgbClr val="ffffff"/>
                  </a:solidFill>
                </a:uFill>
                <a:latin typeface="Arial"/>
              </a:rPr>
              <a:t>ΕΙΝΑΙ ΒΑΣΙΚΑ ΣΤΡΟΒΙΛΟΣ ΜΕ ΒΑΘΜΙΔΕΣ ΠΙΕΣΕΩΣ, ΜΕ ΤΗ ΔΙΑΦΟΡΑ ΟΜΩΣ ΟΤΙ ΜΕΣΑ ΣΕ ΚΑΘΕ ΒΑΘΜΙΔΑ ΠΙΕΣΕΩΣ (ΤΡΟΧΟ) ΥΠΑΡΧΕΙ ΔΙΑΒΑΘΜΙΣΗ ΤΑΧΥΤΗΤΑΣ. </a:t>
            </a:r>
            <a:endParaRPr b="0" lang="el-GR" sz="2500" spc="-1" strike="noStrike">
              <a:solidFill>
                <a:srgbClr val="000000"/>
              </a:solidFill>
              <a:uFill>
                <a:solidFill>
                  <a:srgbClr val="ffffff"/>
                </a:solidFill>
              </a:uFill>
              <a:latin typeface="Arial"/>
            </a:endParaRPr>
          </a:p>
          <a:p>
            <a:pPr marL="216000" indent="-215640">
              <a:lnSpc>
                <a:spcPct val="100000"/>
              </a:lnSpc>
              <a:spcBef>
                <a:spcPts val="499"/>
              </a:spcBef>
              <a:buClr>
                <a:srgbClr val="ff0000"/>
              </a:buClr>
              <a:buSzPct val="65000"/>
              <a:buFont typeface="Wingdings" charset="2"/>
              <a:buChar char=""/>
            </a:pPr>
            <a:r>
              <a:rPr b="1" lang="el-GR" sz="2500" spc="-1" strike="noStrike">
                <a:solidFill>
                  <a:srgbClr val="ffffff"/>
                </a:solidFill>
                <a:uFill>
                  <a:solidFill>
                    <a:srgbClr val="ffffff"/>
                  </a:solidFill>
                </a:uFill>
                <a:latin typeface="Arial"/>
              </a:rPr>
              <a:t>ΑΥΤΗ ΕΠΙΤΥΓΧΑΝΕΤΑΙ ΑΝ ΣΕ ΚΑΘΕ ΤΡΟΧΟ ΥΠΑΡΧΟΥΝ ΠΕΡΙΣΣΟΤΕΡΕΣ ΑΠΟ ΜΙΑ ΣΕΙΡΕΣ ΚΙΝΗΤΩΝ ΠΤΕΡΥΓΙΩΝ.</a:t>
            </a:r>
            <a:endParaRPr b="0" lang="el-GR" sz="2500" spc="-1" strike="noStrike">
              <a:solidFill>
                <a:srgbClr val="000000"/>
              </a:solidFill>
              <a:uFill>
                <a:solidFill>
                  <a:srgbClr val="ffffff"/>
                </a:solidFill>
              </a:uFill>
              <a:latin typeface="Arial"/>
            </a:endParaRPr>
          </a:p>
          <a:p>
            <a:pPr marL="216000" indent="-215640">
              <a:lnSpc>
                <a:spcPct val="100000"/>
              </a:lnSpc>
              <a:spcBef>
                <a:spcPts val="499"/>
              </a:spcBef>
              <a:buClr>
                <a:srgbClr val="ff0000"/>
              </a:buClr>
              <a:buSzPct val="65000"/>
              <a:buFont typeface="Wingdings" charset="2"/>
              <a:buChar char=""/>
            </a:pPr>
            <a:r>
              <a:rPr b="1" lang="el-GR" sz="2500" spc="-1" strike="noStrike">
                <a:solidFill>
                  <a:srgbClr val="ffffff"/>
                </a:solidFill>
                <a:uFill>
                  <a:solidFill>
                    <a:srgbClr val="ffffff"/>
                  </a:solidFill>
                </a:uFill>
                <a:latin typeface="Arial"/>
              </a:rPr>
              <a:t>ΜΕΤΑΞΥ ΔΥΟ ΔΙΑΔΟΧΙΚΩΝ ΒΑΘΜΙΔΩΝ ΠΙΕΣΕΩΣ ΠΑΡΕΜΒΑΛΛΕΤΑΙ ΠΑΝΤΟΤΕ ΕΝΑ ΔΙΑΦΡΑΓΜΑ ΜΕ ΕΚΤΟΝΩΤΙΚΑ ΑΚΡΟΦΥΣΙΑ, ΕΝΩ ΜΕΤΑΞΥ ΔΥΟ ΔΙΑΔΟΧΙΚΩΝ ΣΕΙΡΩΝ ΚΙΝΗΤΩΝ ΠΤΕΡΥΓΩΣΕΩΝ ΤΟΥ ΙΔΙΟΥ ΤΡΟΧΟΥ ΠΑΡΕΜΒΑΛΛΕΤΑΙ ΠΑΝΤΟΤΕ ΜΙΑ ΣΕΙΡΑ ΟΔΗΓΗΤΙΚΩΝ ΣΤΑΘΕΡΩΝ ΠΤΕΡΥΓΙΩΝ ΣΤΟ ΚΕΛΥΦΟΣ.</a:t>
            </a:r>
            <a:endParaRPr b="0" lang="el-GR" sz="2500" spc="-1" strike="noStrike">
              <a:solidFill>
                <a:srgbClr val="000000"/>
              </a:solidFill>
              <a:uFill>
                <a:solidFill>
                  <a:srgbClr val="ffffff"/>
                </a:solidFill>
              </a:uFill>
              <a:latin typeface="Arial"/>
            </a:endParaRPr>
          </a:p>
          <a:p>
            <a:pPr>
              <a:lnSpc>
                <a:spcPct val="100000"/>
              </a:lnSpc>
              <a:spcBef>
                <a:spcPts val="360"/>
              </a:spcBef>
            </a:pPr>
            <a:br/>
            <a:endParaRPr b="0" lang="el-GR" sz="2500" spc="-1" strike="noStrike">
              <a:solidFill>
                <a:srgbClr val="000000"/>
              </a:solidFill>
              <a:uFill>
                <a:solidFill>
                  <a:srgbClr val="ffffff"/>
                </a:solidFill>
              </a:uFill>
              <a:latin typeface="Arial"/>
            </a:endParaRPr>
          </a:p>
        </p:txBody>
      </p:sp>
    </p:spTree>
  </p:cSld>
</p:sld>
</file>

<file path=ppt/slides/slide1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1"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700" spc="-1" strike="noStrike" u="sng" cap="all">
                <a:solidFill>
                  <a:srgbClr val="000000"/>
                </a:solidFill>
                <a:uFill>
                  <a:solidFill>
                    <a:srgbClr val="ffffff"/>
                  </a:solidFill>
                </a:uFill>
                <a:latin typeface="Arial"/>
              </a:rPr>
              <a:t> </a:t>
            </a:r>
            <a:r>
              <a:rPr b="1" lang="el-GR" sz="2700" spc="-1" strike="noStrike" u="sng" cap="all">
                <a:solidFill>
                  <a:srgbClr val="000000"/>
                </a:solidFill>
                <a:uFill>
                  <a:solidFill>
                    <a:srgbClr val="ffffff"/>
                  </a:solidFill>
                </a:uFill>
                <a:latin typeface="Arial"/>
              </a:rPr>
              <a:t>ΣΥΝΘΕΤΟΣ ΑΤΜΟΣΤΡΟΒΙΛΟΣ ΔΡΑΣΕΩΣ ΜΕ ΒΑΘΜΙΔΕΣ ΠΙΕΣΕΩΣ ΚΑΙ ΤΑΧΥΤΗΤΑΣ</a:t>
            </a:r>
            <a:br/>
            <a:endParaRPr b="0" lang="el-GR" sz="2700" spc="-1" strike="noStrike">
              <a:solidFill>
                <a:srgbClr val="ffffff"/>
              </a:solidFill>
              <a:uFill>
                <a:solidFill>
                  <a:srgbClr val="ffffff"/>
                </a:solidFill>
              </a:uFill>
              <a:latin typeface="Book Antiqua"/>
            </a:endParaRPr>
          </a:p>
        </p:txBody>
      </p:sp>
      <p:sp>
        <p:nvSpPr>
          <p:cNvPr id="582" name="TextShape 2"/>
          <p:cNvSpPr txBox="1"/>
          <p:nvPr/>
        </p:nvSpPr>
        <p:spPr>
          <a:xfrm>
            <a:off x="179640" y="1071720"/>
            <a:ext cx="8784720" cy="196920"/>
          </a:xfrm>
          <a:prstGeom prst="rect">
            <a:avLst/>
          </a:prstGeom>
          <a:solidFill>
            <a:srgbClr val="000000"/>
          </a:solidFill>
          <a:ln>
            <a:noFill/>
          </a:ln>
        </p:spPr>
        <p:txBody>
          <a:bodyPr lIns="90000" rIns="90000" tIns="45000" bIns="45000"/>
          <a:p>
            <a:pPr>
              <a:lnSpc>
                <a:spcPct val="100000"/>
              </a:lnSpc>
              <a:spcBef>
                <a:spcPts val="360"/>
              </a:spcBef>
            </a:pPr>
            <a:br/>
            <a:endParaRPr b="0" lang="el-GR" sz="3200" spc="-1" strike="noStrike">
              <a:solidFill>
                <a:srgbClr val="000000"/>
              </a:solidFill>
              <a:uFill>
                <a:solidFill>
                  <a:srgbClr val="ffffff"/>
                </a:solidFill>
              </a:uFill>
              <a:latin typeface="Arial"/>
            </a:endParaRPr>
          </a:p>
        </p:txBody>
      </p:sp>
      <p:pic>
        <p:nvPicPr>
          <p:cNvPr id="583" name="Picture 2" descr=""/>
          <p:cNvPicPr/>
          <p:nvPr/>
        </p:nvPicPr>
        <p:blipFill>
          <a:blip r:embed="rId1"/>
          <a:stretch/>
        </p:blipFill>
        <p:spPr>
          <a:xfrm>
            <a:off x="899640" y="1052640"/>
            <a:ext cx="7488360" cy="5609520"/>
          </a:xfrm>
          <a:prstGeom prst="rect">
            <a:avLst/>
          </a:prstGeom>
          <a:ln>
            <a:noFill/>
          </a:ln>
        </p:spPr>
      </p:pic>
    </p:spTree>
  </p:cSld>
</p:sld>
</file>

<file path=ppt/slides/slide1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4"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700" spc="-1" strike="noStrike" u="sng" cap="all">
                <a:solidFill>
                  <a:srgbClr val="000000"/>
                </a:solidFill>
                <a:uFill>
                  <a:solidFill>
                    <a:srgbClr val="ffffff"/>
                  </a:solidFill>
                </a:uFill>
                <a:latin typeface="Arial"/>
              </a:rPr>
              <a:t> </a:t>
            </a:r>
            <a:r>
              <a:rPr b="1" lang="el-GR" sz="2700" spc="-1" strike="noStrike" u="sng" cap="all">
                <a:solidFill>
                  <a:srgbClr val="000000"/>
                </a:solidFill>
                <a:uFill>
                  <a:solidFill>
                    <a:srgbClr val="ffffff"/>
                  </a:solidFill>
                </a:uFill>
                <a:latin typeface="Arial"/>
              </a:rPr>
              <a:t>ΣΥΝΘΕΤΟΣ ΑΤΜΟΣΤΡΟΒΙΛΟΣ ΔΡΑΣΕΩΣ ΜΕ ΒΑΘΜΙΔΕΣ ΠΙΕΣΕΩΣ ΚΑΙ ΤΑΧΥΤΗΤΑΣ</a:t>
            </a:r>
            <a:br/>
            <a:endParaRPr b="0" lang="el-GR" sz="2700" spc="-1" strike="noStrike">
              <a:solidFill>
                <a:srgbClr val="ffffff"/>
              </a:solidFill>
              <a:uFill>
                <a:solidFill>
                  <a:srgbClr val="ffffff"/>
                </a:solidFill>
              </a:uFill>
              <a:latin typeface="Book Antiqua"/>
            </a:endParaRPr>
          </a:p>
        </p:txBody>
      </p:sp>
      <p:sp>
        <p:nvSpPr>
          <p:cNvPr id="585" name="TextShape 2"/>
          <p:cNvSpPr txBox="1"/>
          <p:nvPr/>
        </p:nvSpPr>
        <p:spPr>
          <a:xfrm>
            <a:off x="179640" y="1071720"/>
            <a:ext cx="8784720" cy="5571720"/>
          </a:xfrm>
          <a:prstGeom prst="rect">
            <a:avLst/>
          </a:prstGeom>
          <a:solidFill>
            <a:srgbClr val="000000"/>
          </a:solidFill>
          <a:ln>
            <a:noFill/>
          </a:ln>
        </p:spPr>
        <p:txBody>
          <a:bodyPr lIns="90000" rIns="90000" tIns="45000" bIns="45000"/>
          <a:p>
            <a:pPr marL="216000" indent="-215640">
              <a:lnSpc>
                <a:spcPct val="100000"/>
              </a:lnSpc>
              <a:spcBef>
                <a:spcPts val="439"/>
              </a:spcBef>
              <a:buClr>
                <a:srgbClr val="ff0000"/>
              </a:buClr>
              <a:buSzPct val="65000"/>
              <a:buFont typeface="Wingdings" charset="2"/>
              <a:buChar char=""/>
            </a:pPr>
            <a:r>
              <a:rPr b="1" lang="el-GR" sz="2200" spc="-1" strike="noStrike">
                <a:solidFill>
                  <a:srgbClr val="ffffff"/>
                </a:solidFill>
                <a:uFill>
                  <a:solidFill>
                    <a:srgbClr val="ffffff"/>
                  </a:solidFill>
                </a:uFill>
                <a:latin typeface="Arial"/>
              </a:rPr>
              <a:t>ΤΟ ΣΧΗΜΑ ΠΑΡΙΣΤΑΝΕΙ ΣΥΝΘΕΤΟ ΣΤΡΟΒΙΛΟ ΔΡΑΣΕΩΣ ΜΕ 5 ΒΑΘΜΙΔΕΣ ΠΙΕΣΕΩΣ, ΑΠΟ ΤΙΣ ΟΠΟΙΕΣ Η ΠΡΩΤΗ ΜΟΝΟ ΕΧΕΙ ΔΥΟ ΒΑΘΜΙΔΕΣ ΤΑΧΥΤΗΤΑΣ. </a:t>
            </a:r>
            <a:endParaRPr b="0" lang="el-GR" sz="2200" spc="-1" strike="noStrike">
              <a:solidFill>
                <a:srgbClr val="000000"/>
              </a:solidFill>
              <a:uFill>
                <a:solidFill>
                  <a:srgbClr val="ffffff"/>
                </a:solidFill>
              </a:uFill>
              <a:latin typeface="Arial"/>
            </a:endParaRPr>
          </a:p>
          <a:p>
            <a:pPr marL="216000" indent="-215640">
              <a:lnSpc>
                <a:spcPct val="100000"/>
              </a:lnSpc>
              <a:spcBef>
                <a:spcPts val="439"/>
              </a:spcBef>
              <a:buClr>
                <a:srgbClr val="ff0000"/>
              </a:buClr>
              <a:buSzPct val="65000"/>
              <a:buFont typeface="Wingdings" charset="2"/>
              <a:buChar char=""/>
            </a:pPr>
            <a:r>
              <a:rPr b="1" lang="el-GR" sz="2200" spc="-1" strike="noStrike">
                <a:solidFill>
                  <a:srgbClr val="ffffff"/>
                </a:solidFill>
                <a:uFill>
                  <a:solidFill>
                    <a:srgbClr val="ffffff"/>
                  </a:solidFill>
                </a:uFill>
                <a:latin typeface="Arial"/>
              </a:rPr>
              <a:t>Η ΕΙΣΟΔΟΣ ΤΟΥ ΑΤΜΟΥ ΓΙΝΕΤΑΙ ΑΠΟ ΤΟ ΜΠΡΟΣΤΙΝΟ ΑΚΡΟ ΣΕ ΤΟΞΟ ΜΕΡΙΚΗΣ Η ΟΛΙΚΗΣ ΠΡΟΣΒΟΛΗΣ. ΣΤΟ ΑΛΛΟ ΑΚΡΟ ΤΟΥ ΤΟ ΚΕΛΥΦΟΣ ΦΕΡΕΙ ΤΟΝ ΟΧΕΤΟ ΕΞΑΓΩΓΗΣ ΤΟΥ ΑΤΜΟΥ ΠΡΟΣ ΤΟΝ ΕΠΟΜΕΝΟ ΣΤΡΟΒΙΛΟ, ΑΝ ΥΠΑΡΧΕΙ, η ΠΡΟΣ ΤΟ ΨΥΓΕΙΟ.</a:t>
            </a:r>
            <a:endParaRPr b="0" lang="el-GR" sz="2200" spc="-1" strike="noStrike">
              <a:solidFill>
                <a:srgbClr val="000000"/>
              </a:solidFill>
              <a:uFill>
                <a:solidFill>
                  <a:srgbClr val="ffffff"/>
                </a:solidFill>
              </a:uFill>
              <a:latin typeface="Arial"/>
            </a:endParaRPr>
          </a:p>
          <a:p>
            <a:pPr marL="216000" indent="-215640">
              <a:lnSpc>
                <a:spcPct val="100000"/>
              </a:lnSpc>
              <a:spcBef>
                <a:spcPts val="439"/>
              </a:spcBef>
              <a:buClr>
                <a:srgbClr val="ff0000"/>
              </a:buClr>
              <a:buSzPct val="65000"/>
              <a:buFont typeface="Wingdings" charset="2"/>
              <a:buChar char=""/>
            </a:pPr>
            <a:r>
              <a:rPr b="1" lang="el-GR" sz="2200" spc="-1" strike="noStrike" cap="small">
                <a:solidFill>
                  <a:srgbClr val="ffffff"/>
                </a:solidFill>
                <a:uFill>
                  <a:solidFill>
                    <a:srgbClr val="ffffff"/>
                  </a:solidFill>
                </a:uFill>
                <a:latin typeface="Arial"/>
              </a:rPr>
              <a:t>Η</a:t>
            </a:r>
            <a:r>
              <a:rPr b="1" lang="el-GR" sz="2200" spc="-1" strike="noStrike">
                <a:solidFill>
                  <a:srgbClr val="ffffff"/>
                </a:solidFill>
                <a:uFill>
                  <a:solidFill>
                    <a:srgbClr val="ffffff"/>
                  </a:solidFill>
                </a:uFill>
                <a:latin typeface="Arial"/>
              </a:rPr>
              <a:t> ΛΕΙΤΟΥΡΓΙΑ ΤΟΥ ΣΤΡΟΒΙΛΟΥ ΑΥΤΟΥ ΕΙΝΑΙ ΠΡΟΦΑΝΩΣ ΣΥΝΔΥΑΣΜΟΣ ΤΗΣ ΛΕΙΤΟΥΡΓΙΑΣ ΤΡΟΧΟΥ Curtis ΣΤΗΝ ΑΡΧΗ ΚΑΙ ΣΤΡΟΒΙΛΟΥ Rateau ΣΤΗ ΣΥΝΕΧΕΙΑ, ΠΑΡΙΣΤΑΝΕΤΑΙ ΔΕ ΓΡΑΦΙΚΑ ΣΤΟ ΔΙΑΓΡΑΜΜΑ Ρ-C, ΟΠΟΥ ΒΛΕΠΟΜΕ ΟΤΙ Η ΠΙΕΣΗ ΤΟΥ ΑΤΜΟΥ ΠΕΦΤΕΙ ΣΥΝΟΛΙΚΑ 5 ΦΟΡΕΣ ΚΑΙ Η ΤΑΧΥΤΗΤΑ ΤΟΥ ΔΥΟ ΦΟΡΕΣ ΣΤΟΝ ΠΡΩΤΟ ΤΡΟΧΟ ΚΑΙ ΑΠΟ ΜΙΑ ΣΤΟΥΣ 4 ΕΠΟΜΕΝΟΥΣ, ΔΗΛΑΔΗ 6 ΦΟΡΕΣ ΣΥΝΟΛΙΚΑ.</a:t>
            </a:r>
            <a:endParaRPr b="0" lang="el-GR" sz="2200" spc="-1" strike="noStrike">
              <a:solidFill>
                <a:srgbClr val="000000"/>
              </a:solidFill>
              <a:uFill>
                <a:solidFill>
                  <a:srgbClr val="ffffff"/>
                </a:solidFill>
              </a:uFill>
              <a:latin typeface="Arial"/>
            </a:endParaRPr>
          </a:p>
          <a:p>
            <a:pPr>
              <a:lnSpc>
                <a:spcPct val="100000"/>
              </a:lnSpc>
              <a:spcBef>
                <a:spcPts val="360"/>
              </a:spcBef>
            </a:pPr>
            <a:br/>
            <a:endParaRPr b="0" lang="el-GR" sz="2200" spc="-1" strike="noStrike">
              <a:solidFill>
                <a:srgbClr val="000000"/>
              </a:solidFill>
              <a:uFill>
                <a:solidFill>
                  <a:srgbClr val="ffffff"/>
                </a:solidFill>
              </a:uFill>
              <a:latin typeface="Arial"/>
            </a:endParaRPr>
          </a:p>
        </p:txBody>
      </p:sp>
    </p:spTree>
  </p:cSld>
</p:sld>
</file>

<file path=ppt/slides/slide1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6"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700" spc="-1" strike="noStrike" u="sng" cap="all">
                <a:solidFill>
                  <a:srgbClr val="000000"/>
                </a:solidFill>
                <a:uFill>
                  <a:solidFill>
                    <a:srgbClr val="ffffff"/>
                  </a:solidFill>
                </a:uFill>
                <a:latin typeface="Arial"/>
              </a:rPr>
              <a:t> </a:t>
            </a:r>
            <a:r>
              <a:rPr b="1" lang="el-GR" sz="2700" spc="-1" strike="noStrike" u="sng" cap="all">
                <a:solidFill>
                  <a:srgbClr val="000000"/>
                </a:solidFill>
                <a:uFill>
                  <a:solidFill>
                    <a:srgbClr val="ffffff"/>
                  </a:solidFill>
                </a:uFill>
                <a:latin typeface="Arial"/>
              </a:rPr>
              <a:t>ΣΥΝΘΕΤΟΣ ΑΤΜΟΣΤΡΟΒΙΛΟΣ ΔΡΑΣΕΩΣ ΜΕ ΒΑΘΜΙΔΕΣ ΠΙΕΣΕΩΣ ΚΑΙ ΤΑΧΥΤΗΤΑΣ</a:t>
            </a:r>
            <a:br/>
            <a:endParaRPr b="0" lang="el-GR" sz="2700" spc="-1" strike="noStrike">
              <a:solidFill>
                <a:srgbClr val="ffffff"/>
              </a:solidFill>
              <a:uFill>
                <a:solidFill>
                  <a:srgbClr val="ffffff"/>
                </a:solidFill>
              </a:uFill>
              <a:latin typeface="Book Antiqua"/>
            </a:endParaRPr>
          </a:p>
        </p:txBody>
      </p:sp>
      <p:sp>
        <p:nvSpPr>
          <p:cNvPr id="587" name="TextShape 2"/>
          <p:cNvSpPr txBox="1"/>
          <p:nvPr/>
        </p:nvSpPr>
        <p:spPr>
          <a:xfrm>
            <a:off x="179640" y="1071720"/>
            <a:ext cx="8784720" cy="5571720"/>
          </a:xfrm>
          <a:prstGeom prst="rect">
            <a:avLst/>
          </a:prstGeom>
          <a:solidFill>
            <a:srgbClr val="000000"/>
          </a:solidFill>
          <a:ln>
            <a:noFill/>
          </a:ln>
        </p:spPr>
        <p:txBody>
          <a:bodyPr lIns="90000" rIns="90000" tIns="45000" bIns="45000"/>
          <a:p>
            <a:pPr>
              <a:lnSpc>
                <a:spcPct val="100000"/>
              </a:lnSpc>
              <a:spcBef>
                <a:spcPts val="561"/>
              </a:spcBef>
            </a:pPr>
            <a:endParaRPr b="0" lang="el-GR" sz="3200" spc="-1" strike="noStrike">
              <a:solidFill>
                <a:srgbClr val="000000"/>
              </a:solidFill>
              <a:uFill>
                <a:solidFill>
                  <a:srgbClr val="ffffff"/>
                </a:solidFill>
              </a:uFill>
              <a:latin typeface="Arial"/>
            </a:endParaRPr>
          </a:p>
          <a:p>
            <a:pPr marL="216000" indent="-215640">
              <a:lnSpc>
                <a:spcPct val="100000"/>
              </a:lnSpc>
              <a:spcBef>
                <a:spcPts val="561"/>
              </a:spcBef>
              <a:buClr>
                <a:srgbClr val="ff0000"/>
              </a:buClr>
              <a:buSzPct val="65000"/>
              <a:buFont typeface="Wingdings" charset="2"/>
              <a:buChar char=""/>
            </a:pPr>
            <a:r>
              <a:rPr b="1" lang="el-GR" sz="2800" spc="-1" strike="noStrike">
                <a:solidFill>
                  <a:srgbClr val="ffffff"/>
                </a:solidFill>
                <a:uFill>
                  <a:solidFill>
                    <a:srgbClr val="ffffff"/>
                  </a:solidFill>
                </a:uFill>
                <a:latin typeface="Arial"/>
              </a:rPr>
              <a:t>ΟΙ ΣΤΡΟΒΙΛΟΙ ΑΥΤΟΙ ΧΡΗΣΙΜΟΠΟΙΟΥΝΤΑΙ ΠΑΡΑ ΠΟΛΥ ΣΕ ΜΕΓΑΛΕΣ ΙΠΠΟΔΥΝΑΜΕΙΣ ΕΓΚΑΤΑΣΤΑΣΕΩΣ ΞΗΡΑΣ ή ΠΡΟΩΣΕΩΣ ΠΛΟΙΩΝ, ΑΛΛΑ ΚΑΙ ΓΙΑ ΤΗΝ ΚΙΝΗΣΗ ΒΟΗΘΗΤΙΚΩΝ ΜΗΧΑΝΗΜΑΤΩΝ ΜΕΓΑΛΗΣ ΣΧΕΤΙΚΩΣ ΙΣΧΥΟΣ.</a:t>
            </a:r>
            <a:br/>
            <a:r>
              <a:rPr b="1" lang="el-GR" sz="1800" spc="-1" strike="noStrike">
                <a:solidFill>
                  <a:srgbClr val="ffffff"/>
                </a:solidFill>
                <a:uFill>
                  <a:solidFill>
                    <a:srgbClr val="ffffff"/>
                  </a:solidFill>
                </a:uFill>
                <a:latin typeface="Arial"/>
              </a:rPr>
              <a:t> </a:t>
            </a:r>
            <a:endParaRPr b="0" lang="el-GR" sz="1800" spc="-1" strike="noStrike">
              <a:solidFill>
                <a:srgbClr val="000000"/>
              </a:solidFill>
              <a:uFill>
                <a:solidFill>
                  <a:srgbClr val="ffffff"/>
                </a:solidFill>
              </a:uFill>
              <a:latin typeface="Arial"/>
            </a:endParaRPr>
          </a:p>
        </p:txBody>
      </p:sp>
    </p:spTree>
  </p:cSld>
</p:sld>
</file>

<file path=ppt/slides/slide1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8" name="TextShape 1"/>
          <p:cNvSpPr txBox="1"/>
          <p:nvPr/>
        </p:nvSpPr>
        <p:spPr>
          <a:xfrm>
            <a:off x="285840" y="214200"/>
            <a:ext cx="8572320" cy="713880"/>
          </a:xfrm>
          <a:prstGeom prst="rect">
            <a:avLst/>
          </a:prstGeom>
          <a:solidFill>
            <a:srgbClr val="7030a0"/>
          </a:solidFill>
          <a:ln>
            <a:noFill/>
          </a:ln>
        </p:spPr>
        <p:txBody>
          <a:bodyPr lIns="45720" rIns="45720" tIns="396000" bIns="0" anchor="ctr">
            <a:normAutofit/>
          </a:bodyPr>
          <a:p>
            <a:pPr algn="ctr">
              <a:lnSpc>
                <a:spcPct val="100000"/>
              </a:lnSpc>
            </a:pPr>
            <a:r>
              <a:rPr b="1" lang="el-GR" sz="2700" spc="-1" strike="noStrike" u="sng" cap="all">
                <a:solidFill>
                  <a:srgbClr val="000000"/>
                </a:solidFill>
                <a:uFill>
                  <a:solidFill>
                    <a:srgbClr val="ffffff"/>
                  </a:solidFill>
                </a:uFill>
                <a:latin typeface="Arial"/>
              </a:rPr>
              <a:t> </a:t>
            </a:r>
            <a:r>
              <a:rPr b="1" lang="el-GR" sz="2700" spc="-1" strike="noStrike" u="sng" cap="all">
                <a:solidFill>
                  <a:srgbClr val="000000"/>
                </a:solidFill>
                <a:uFill>
                  <a:solidFill>
                    <a:srgbClr val="ffffff"/>
                  </a:solidFill>
                </a:uFill>
                <a:latin typeface="Arial"/>
              </a:rPr>
              <a:t>ΣΥΝΘΕΤΟΣ ΑΤΜΟΣΤΡΟΒΙΛΟΣ ΔΡΑΣΕΩΣ ΜΕ ΒΑΘΜΙΔΕΣ ΠΙΕΣΕΩΣ ΚΑΙ ΤΑΧΥΤΗΤΑΣ</a:t>
            </a:r>
            <a:br/>
            <a:endParaRPr b="0" lang="el-GR" sz="2700" spc="-1" strike="noStrike">
              <a:solidFill>
                <a:srgbClr val="ffffff"/>
              </a:solidFill>
              <a:uFill>
                <a:solidFill>
                  <a:srgbClr val="ffffff"/>
                </a:solidFill>
              </a:uFill>
              <a:latin typeface="Book Antiqua"/>
            </a:endParaRPr>
          </a:p>
        </p:txBody>
      </p:sp>
      <p:sp>
        <p:nvSpPr>
          <p:cNvPr id="589" name="TextShape 2"/>
          <p:cNvSpPr txBox="1"/>
          <p:nvPr/>
        </p:nvSpPr>
        <p:spPr>
          <a:xfrm>
            <a:off x="179640" y="1071720"/>
            <a:ext cx="8424720" cy="1996920"/>
          </a:xfrm>
          <a:prstGeom prst="rect">
            <a:avLst/>
          </a:prstGeom>
          <a:solidFill>
            <a:srgbClr val="000000"/>
          </a:solidFill>
          <a:ln>
            <a:noFill/>
          </a:ln>
        </p:spPr>
        <p:txBody>
          <a:bodyPr lIns="90000" rIns="90000" tIns="45000" bIns="45000"/>
          <a:p>
            <a:pPr marL="216000" indent="-215640">
              <a:lnSpc>
                <a:spcPct val="100000"/>
              </a:lnSpc>
              <a:spcBef>
                <a:spcPts val="360"/>
              </a:spcBef>
              <a:buClr>
                <a:srgbClr val="ff0000"/>
              </a:buClr>
              <a:buSzPct val="65000"/>
              <a:buFont typeface="Wingdings" charset="2"/>
              <a:buChar char=""/>
            </a:pPr>
            <a:r>
              <a:rPr b="1" lang="el-GR" sz="1600" spc="-1" strike="noStrike">
                <a:solidFill>
                  <a:srgbClr val="ffffff"/>
                </a:solidFill>
                <a:uFill>
                  <a:solidFill>
                    <a:srgbClr val="ffffff"/>
                  </a:solidFill>
                </a:uFill>
                <a:latin typeface="Arial"/>
              </a:rPr>
              <a:t>ΟΠΩΣ ΑΥΤΟΣ ΤΟΥ ΣΧΗΜΑΤΟΣ ΠΟΥ ΧΡΗΣΙΜΕΥΕΙ ΓΙΑ ΝΑ ΚΙΝΕΙ ΤΗΝ ΗΛΕΚΤΡΟΓΕΝΝΗΤΡΙΑ ΠΛΟΙΟΥ. ΕΧΕΙ 4 ΒΑΘΜΙΔΕΣ ΠΙΕΣΕΩΣ, Η ΚΑΘΕΜΙΑ ΑΠΟ ΤΙΣ ΟΠΟΙΕΣ ΦΕΡΕΙ ΤΡΟΧΟΥΣ ΜΕ 2 ΒΑΘΜΙΔΕΣ ΤΑΧΥΤΗΤΑΣ (ΕΚΤΟΣ ΑΠΌ ΤΗΝ ΠΡΩΤΗ ΠΟΥ ΕΧΕΙ ΤΡΕΙΣ). ΣΤΟ ΕΝΑ ΑΚΡΟ ΤΟΥ ΥΠΑΡΧΕΙ ΣΥΣΤΗΜΑ ΜΕΙΩΤΗΡΩΝ ΤΩΝ ΣΤΡΟΦΩΝ ΜΕ ΕΛΙΚΟΕΙΔΕΙΣ ΟΔΟΝΤΩΤΟΥΣ ΤΡΟΧΟΥΣ. ΟΙ ΜΕΓΑΛΟΙ ΤΡΟΧΟΙ ΔΙΑΙΡΟΥΝΤΑΙ ΚΑΤΑ ΜΗΚΟΣ ΣΕ ΔΥΟ ΜΕΡΗ Ο ΚΑΘΕΝΑΣ ΜΕ ΑΝΤΙΘΕΤΕΣ ΕΛΙΚΟΕΙΔΕΙΣ ΟΔΟΝΤΩΣΕΙΣ, ΓΙΑ ΤΗΝ ΕΞΟΥΔΕΤΕΡΩΣΗ ΤΗΣ ΑΞΟΝΙΚΗΣ ΩΣΕΩΣ. ΣΤΡΟΒΙΛΟΣ ΚΑΙ ΓΕΝΝΗΤΡΙΑ ΦΕΡΟΝΤΑΙ ΜΑΖΙ ΕΠΑΝΩ ΣΕ ΚΟΙΝΗ ΒΑΣΗ. </a:t>
            </a:r>
            <a:br/>
            <a:r>
              <a:rPr b="1" lang="el-GR" sz="1800" spc="-1" strike="noStrike">
                <a:solidFill>
                  <a:srgbClr val="ffffff"/>
                </a:solidFill>
                <a:uFill>
                  <a:solidFill>
                    <a:srgbClr val="ffffff"/>
                  </a:solidFill>
                </a:uFill>
                <a:latin typeface="Arial"/>
              </a:rPr>
              <a:t> </a:t>
            </a:r>
            <a:endParaRPr b="0" lang="el-GR" sz="1800" spc="-1" strike="noStrike">
              <a:solidFill>
                <a:srgbClr val="000000"/>
              </a:solidFill>
              <a:uFill>
                <a:solidFill>
                  <a:srgbClr val="ffffff"/>
                </a:solidFill>
              </a:uFill>
              <a:latin typeface="Arial"/>
            </a:endParaRPr>
          </a:p>
        </p:txBody>
      </p:sp>
      <p:pic>
        <p:nvPicPr>
          <p:cNvPr id="590" name="Picture 2" descr=""/>
          <p:cNvPicPr/>
          <p:nvPr/>
        </p:nvPicPr>
        <p:blipFill>
          <a:blip r:embed="rId1"/>
          <a:stretch/>
        </p:blipFill>
        <p:spPr>
          <a:xfrm rot="5400000">
            <a:off x="2972160" y="1428480"/>
            <a:ext cx="3455640" cy="6879960"/>
          </a:xfrm>
          <a:prstGeom prst="rect">
            <a:avLst/>
          </a:prstGeom>
          <a:ln>
            <a:noFill/>
          </a:ln>
        </p:spPr>
      </p:pic>
    </p:spTree>
  </p:cSld>
</p:sld>
</file>

<file path=ppt/slides/slide1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1"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u="sng" cap="all">
                <a:solidFill>
                  <a:srgbClr val="ffff00"/>
                </a:solidFill>
                <a:uFill>
                  <a:solidFill>
                    <a:srgbClr val="ffffff"/>
                  </a:solidFill>
                </a:uFill>
                <a:latin typeface="Arial"/>
              </a:rPr>
              <a:t> </a:t>
            </a:r>
            <a:r>
              <a:rPr b="1" lang="el-GR" sz="2400" spc="-1" strike="noStrike" u="sng" cap="all">
                <a:solidFill>
                  <a:srgbClr val="ffff00"/>
                </a:solidFill>
                <a:uFill>
                  <a:solidFill>
                    <a:srgbClr val="ffffff"/>
                  </a:solidFill>
                </a:uFill>
                <a:latin typeface="Arial"/>
              </a:rPr>
              <a:t>ΑΤΜΟΣΤΡΟΒΙΛΟΣ ΑΝΤΙΔΡΑΣΕΩΣ</a:t>
            </a:r>
            <a:br/>
            <a:r>
              <a:rPr b="1" lang="el-GR" sz="2400" spc="-1" strike="noStrike" u="sng" cap="all">
                <a:solidFill>
                  <a:srgbClr val="ffff00"/>
                </a:solidFill>
                <a:uFill>
                  <a:solidFill>
                    <a:srgbClr val="ffffff"/>
                  </a:solidFill>
                </a:uFill>
                <a:latin typeface="Arial"/>
              </a:rPr>
              <a:t>ΔΙΑΓΡΑΜΜΑ ΠΙΕΣΕΩΣ-ΤΑΧΥΤΗΤΩΝ</a:t>
            </a:r>
            <a:br/>
            <a:endParaRPr b="0" lang="el-GR" sz="2400" spc="-1" strike="noStrike">
              <a:solidFill>
                <a:srgbClr val="ffffff"/>
              </a:solidFill>
              <a:uFill>
                <a:solidFill>
                  <a:srgbClr val="ffffff"/>
                </a:solidFill>
              </a:uFill>
              <a:latin typeface="Book Antiqua"/>
            </a:endParaRPr>
          </a:p>
        </p:txBody>
      </p:sp>
      <p:sp>
        <p:nvSpPr>
          <p:cNvPr id="592" name="TextShape 2"/>
          <p:cNvSpPr txBox="1"/>
          <p:nvPr/>
        </p:nvSpPr>
        <p:spPr>
          <a:xfrm>
            <a:off x="179640" y="1071720"/>
            <a:ext cx="8784720" cy="5571720"/>
          </a:xfrm>
          <a:prstGeom prst="rect">
            <a:avLst/>
          </a:prstGeom>
          <a:solidFill>
            <a:srgbClr val="000000"/>
          </a:solidFill>
          <a:ln>
            <a:noFill/>
          </a:ln>
        </p:spPr>
        <p:txBody>
          <a:bodyPr lIns="90000" rIns="90000" tIns="45000" bIns="45000"/>
          <a:p>
            <a:pPr>
              <a:lnSpc>
                <a:spcPct val="100000"/>
              </a:lnSpc>
              <a:spcBef>
                <a:spcPts val="479"/>
              </a:spcBef>
            </a:pPr>
            <a:r>
              <a:rPr b="1" lang="el-GR" sz="2400" spc="-1" strike="noStrike">
                <a:solidFill>
                  <a:srgbClr val="ffffff"/>
                </a:solidFill>
                <a:uFill>
                  <a:solidFill>
                    <a:srgbClr val="ffffff"/>
                  </a:solidFill>
                </a:uFill>
                <a:latin typeface="Arial"/>
              </a:rPr>
              <a:t>ΟΙ </a:t>
            </a:r>
            <a:r>
              <a:rPr b="1" lang="el-GR" sz="2400" spc="-1" strike="noStrike">
                <a:solidFill>
                  <a:srgbClr val="ff0000"/>
                </a:solidFill>
                <a:uFill>
                  <a:solidFill>
                    <a:srgbClr val="ffffff"/>
                  </a:solidFill>
                </a:uFill>
                <a:latin typeface="Arial"/>
              </a:rPr>
              <a:t>ΣΤΡΟΒΙΛΟΙ ΑΝΤΙΔΡΑΣΕΩΣ </a:t>
            </a:r>
            <a:r>
              <a:rPr b="1" lang="el-GR" sz="2400" spc="-1" strike="noStrike">
                <a:solidFill>
                  <a:srgbClr val="ffffff"/>
                </a:solidFill>
                <a:uFill>
                  <a:solidFill>
                    <a:srgbClr val="ffffff"/>
                  </a:solidFill>
                </a:uFill>
                <a:latin typeface="Arial"/>
              </a:rPr>
              <a:t>ΚΑΛΟΥΝΤΑΙ ΚΑΙ ΣΤΡΟΒΙΛΟΙ </a:t>
            </a:r>
            <a:r>
              <a:rPr b="1" lang="el-GR" sz="2400" spc="-1" strike="noStrike">
                <a:solidFill>
                  <a:srgbClr val="ff0000"/>
                </a:solidFill>
                <a:uFill>
                  <a:solidFill>
                    <a:srgbClr val="ffffff"/>
                  </a:solidFill>
                </a:uFill>
                <a:latin typeface="Arial"/>
              </a:rPr>
              <a:t>PARSON’S</a:t>
            </a:r>
            <a:r>
              <a:rPr b="1" lang="el-GR" sz="2400" spc="-1" strike="noStrike">
                <a:solidFill>
                  <a:srgbClr val="ffffff"/>
                </a:solidFill>
                <a:uFill>
                  <a:solidFill>
                    <a:srgbClr val="ffffff"/>
                  </a:solidFill>
                </a:uFill>
                <a:latin typeface="Arial"/>
              </a:rPr>
              <a:t> ΑΠΟ ΤΟ ΟΝΟΜΑ ΤΟΥ ΑΓΓΛΟΥ ΜΗΧΑΝΙΚΟΥ ΠΟΥ ΠΡΩΤΟΣ ΤΟΥΣ ΚΑΤΑΣΚΕΥΑΣΕ.</a:t>
            </a: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Arial"/>
              </a:rPr>
              <a:t>ΣΤΟΥΣ ΑΤΜΟΣΤΡΟΒΙΛΟΥΣ ΑΥΤΟΥΣ ΤΟ ΕΡΓΟ ΠΑΡΑΓΕΤΑΙ ΑΠΟ</a:t>
            </a:r>
            <a:r>
              <a:rPr b="1" i="1" lang="el-GR" sz="2400" spc="-1" strike="noStrike">
                <a:solidFill>
                  <a:srgbClr val="ffffff"/>
                </a:solidFill>
                <a:uFill>
                  <a:solidFill>
                    <a:srgbClr val="ffffff"/>
                  </a:solidFill>
                </a:uFill>
                <a:latin typeface="Arial"/>
              </a:rPr>
              <a:t> </a:t>
            </a:r>
            <a:r>
              <a:rPr b="1" lang="el-GR" sz="2400" spc="-1" strike="noStrike" u="sng">
                <a:solidFill>
                  <a:srgbClr val="ff0000"/>
                </a:solidFill>
                <a:uFill>
                  <a:solidFill>
                    <a:srgbClr val="ffffff"/>
                  </a:solidFill>
                </a:uFill>
                <a:latin typeface="Arial"/>
              </a:rPr>
              <a:t>ΔΡΑΣΗ</a:t>
            </a:r>
            <a:r>
              <a:rPr b="1" lang="el-GR" sz="2400" spc="-1" strike="noStrike">
                <a:solidFill>
                  <a:srgbClr val="ffffff"/>
                </a:solidFill>
                <a:uFill>
                  <a:solidFill>
                    <a:srgbClr val="ffffff"/>
                  </a:solidFill>
                </a:uFill>
                <a:latin typeface="Arial"/>
              </a:rPr>
              <a:t> ΚΑΙ </a:t>
            </a:r>
            <a:r>
              <a:rPr b="1" lang="el-GR" sz="2400" spc="-1" strike="noStrike" u="sng">
                <a:solidFill>
                  <a:srgbClr val="ff0000"/>
                </a:solidFill>
                <a:uFill>
                  <a:solidFill>
                    <a:srgbClr val="ffffff"/>
                  </a:solidFill>
                </a:uFill>
                <a:latin typeface="Arial"/>
              </a:rPr>
              <a:t>ΑΝΤΙΔΡΑΣΗ</a:t>
            </a:r>
            <a:r>
              <a:rPr b="1" i="1" lang="el-GR" sz="2400" spc="-1" strike="noStrike">
                <a:solidFill>
                  <a:srgbClr val="ffffff"/>
                </a:solidFill>
                <a:uFill>
                  <a:solidFill>
                    <a:srgbClr val="ffffff"/>
                  </a:solidFill>
                </a:uFill>
                <a:latin typeface="Arial"/>
              </a:rPr>
              <a:t>.</a:t>
            </a: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Arial"/>
              </a:rPr>
              <a:t>ΕΙΧΑΜΕ ΠΕΙ ΟΤΙ ΤΟ ΠΟΣΟΣΤΟ ΤΟΥ ΕΡΓΟΥ ΠΟΥ ΠΑΡΑΓΕΤΑΙ ΑΠΟ ΤΗΝ ΑΝΤΙΔΡΑΣΗ ΣΕ ΣΥΓΚΡΙΣΗ ΜΕ ΤΟ ΣΥΝΟΛΙΚΟ ΕΡΓΟ, ΠΟΥ ΠΑΡΑΓΕΤΑΙ ΜΕΣΑ ΣΤΗΝ ΠΤΕΡΥΓΩΣΗ ΑΝΤΙΔΡΑΣΕΩΣ, ΟΝΟΜΑΖΕΤΑΙ</a:t>
            </a:r>
            <a:r>
              <a:rPr b="1" i="1" lang="el-GR" sz="2400" spc="-1" strike="noStrike">
                <a:solidFill>
                  <a:srgbClr val="ffffff"/>
                </a:solidFill>
                <a:uFill>
                  <a:solidFill>
                    <a:srgbClr val="ffffff"/>
                  </a:solidFill>
                </a:uFill>
                <a:latin typeface="Arial"/>
              </a:rPr>
              <a:t> </a:t>
            </a:r>
            <a:r>
              <a:rPr b="1" lang="el-GR" sz="2400" spc="-1" strike="noStrike">
                <a:solidFill>
                  <a:srgbClr val="ff0000"/>
                </a:solidFill>
                <a:uFill>
                  <a:solidFill>
                    <a:srgbClr val="ffffff"/>
                  </a:solidFill>
                </a:uFill>
                <a:latin typeface="Arial"/>
              </a:rPr>
              <a:t>ΒΑΘΜΟΣ ΑΝΤΙΔΡΑΣΕΩΣ</a:t>
            </a:r>
            <a:r>
              <a:rPr b="1" lang="el-GR" sz="2400" spc="-1" strike="noStrike" cap="small">
                <a:solidFill>
                  <a:srgbClr val="ffffff"/>
                </a:solidFill>
                <a:uFill>
                  <a:solidFill>
                    <a:srgbClr val="ffffff"/>
                  </a:solidFill>
                </a:uFill>
                <a:latin typeface="Arial"/>
              </a:rPr>
              <a:t> </a:t>
            </a:r>
            <a:r>
              <a:rPr b="1" lang="el-GR" sz="2400" spc="-1" strike="noStrike">
                <a:solidFill>
                  <a:srgbClr val="ff0000"/>
                </a:solidFill>
                <a:uFill>
                  <a:solidFill>
                    <a:srgbClr val="ffffff"/>
                  </a:solidFill>
                </a:uFill>
                <a:latin typeface="Arial"/>
              </a:rPr>
              <a:t>r</a:t>
            </a:r>
            <a:r>
              <a:rPr b="1" lang="el-GR" sz="2400" spc="-1" strike="noStrike">
                <a:solidFill>
                  <a:srgbClr val="ffffff"/>
                </a:solidFill>
                <a:uFill>
                  <a:solidFill>
                    <a:srgbClr val="ffffff"/>
                  </a:solidFill>
                </a:uFill>
                <a:latin typeface="Arial"/>
              </a:rPr>
              <a:t>. ΕΑΝ ΛΟΙΠΟΝ Σ' ΕΝΑ ΣΤΡΟΒΙΛΟ ΑΝΤΙΔΡΑΣΕΩΣ ΕΧΟΜΕ</a:t>
            </a:r>
            <a:r>
              <a:rPr b="1" i="1" lang="el-GR" sz="2400" spc="-1" strike="noStrike">
                <a:solidFill>
                  <a:srgbClr val="ffffff"/>
                </a:solidFill>
                <a:uFill>
                  <a:solidFill>
                    <a:srgbClr val="ffffff"/>
                  </a:solidFill>
                </a:uFill>
                <a:latin typeface="Arial"/>
              </a:rPr>
              <a:t> </a:t>
            </a:r>
            <a:r>
              <a:rPr b="1" lang="el-GR" sz="2400" spc="-1" strike="noStrike">
                <a:solidFill>
                  <a:srgbClr val="ffffff"/>
                </a:solidFill>
                <a:uFill>
                  <a:solidFill>
                    <a:srgbClr val="ffffff"/>
                  </a:solidFill>
                </a:uFill>
                <a:latin typeface="Arial"/>
              </a:rPr>
              <a:t>r = 0,70 η 70%, ΑΥΤΟ ΣΗΜΑΙΝΕΙ ΟΤΙ ΤΟ 70% ΤΟΥ ΕΡΓΟΥ ΟΦΕΙΛΕΤΑΙ ΣΕ ΑΝΤΙΔΡΑΣΗ, ΚΑΙ 30% ΣΕ ΔΡΑΣΗ. Η ΣΥΝΗΘΙΣΜΕΝΗ ΤΙΜΗ ΤΟΥ ΒΑΘΜΟΥ ΑΝΤΙΔΡΑΣΕΩΣ ΕΙΝΑΙ</a:t>
            </a:r>
            <a:r>
              <a:rPr b="1" lang="el-GR" sz="2400" spc="-1" strike="noStrike" cap="small">
                <a:solidFill>
                  <a:srgbClr val="ffffff"/>
                </a:solidFill>
                <a:uFill>
                  <a:solidFill>
                    <a:srgbClr val="ffffff"/>
                  </a:solidFill>
                </a:uFill>
                <a:latin typeface="Arial"/>
              </a:rPr>
              <a:t> </a:t>
            </a:r>
            <a:r>
              <a:rPr b="1" lang="el-GR" sz="2400" spc="-1" strike="noStrike">
                <a:solidFill>
                  <a:srgbClr val="ffffff"/>
                </a:solidFill>
                <a:uFill>
                  <a:solidFill>
                    <a:srgbClr val="ffffff"/>
                  </a:solidFill>
                </a:uFill>
                <a:latin typeface="Arial"/>
              </a:rPr>
              <a:t>r = 0,50 η 50% ΠΕΡΙΠΟΥ.</a:t>
            </a:r>
            <a:endParaRPr b="0" lang="el-GR" sz="2400" spc="-1" strike="noStrike">
              <a:solidFill>
                <a:srgbClr val="000000"/>
              </a:solidFill>
              <a:uFill>
                <a:solidFill>
                  <a:srgbClr val="ffffff"/>
                </a:solidFill>
              </a:uFill>
              <a:latin typeface="Arial"/>
            </a:endParaRPr>
          </a:p>
          <a:p>
            <a:pPr marL="216000" indent="-215640">
              <a:lnSpc>
                <a:spcPct val="100000"/>
              </a:lnSpc>
              <a:spcBef>
                <a:spcPts val="360"/>
              </a:spcBef>
            </a:pPr>
            <a:br/>
            <a:endParaRPr b="0" lang="el-GR" sz="2400" spc="-1" strike="noStrike">
              <a:solidFill>
                <a:srgbClr val="000000"/>
              </a:solidFill>
              <a:uFill>
                <a:solidFill>
                  <a:srgbClr val="ffffff"/>
                </a:solidFill>
              </a:uFill>
              <a:latin typeface="Arial"/>
            </a:endParaRPr>
          </a:p>
        </p:txBody>
      </p:sp>
    </p:spTree>
  </p:cSld>
</p:sld>
</file>

<file path=ppt/slides/slide1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3"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u="sng" cap="all">
                <a:solidFill>
                  <a:srgbClr val="000000"/>
                </a:solidFill>
                <a:uFill>
                  <a:solidFill>
                    <a:srgbClr val="ffffff"/>
                  </a:solidFill>
                </a:uFill>
                <a:latin typeface="Arial"/>
              </a:rPr>
              <a:t> </a:t>
            </a:r>
            <a:r>
              <a:rPr b="1" lang="el-GR" sz="2400" spc="-1" strike="noStrike" u="sng" cap="all">
                <a:solidFill>
                  <a:srgbClr val="000000"/>
                </a:solidFill>
                <a:uFill>
                  <a:solidFill>
                    <a:srgbClr val="ffffff"/>
                  </a:solidFill>
                </a:uFill>
                <a:latin typeface="Arial"/>
              </a:rPr>
              <a:t>ΑΤΜΟΣΤΡΟΒΙΛΟΣ ΑΝΤΙΔΡΑΣΕΩΣ</a:t>
            </a:r>
            <a:br/>
            <a:r>
              <a:rPr b="1" lang="el-GR" sz="2400" spc="-1" strike="noStrike" u="sng" cap="all">
                <a:solidFill>
                  <a:srgbClr val="000000"/>
                </a:solidFill>
                <a:uFill>
                  <a:solidFill>
                    <a:srgbClr val="ffffff"/>
                  </a:solidFill>
                </a:uFill>
                <a:latin typeface="Arial"/>
              </a:rPr>
              <a:t>ΔΙΑΓΡΑΜΜΑ ΠΙΕΣΕΩΣ-ΤΑΧΥΤΗΤΩΝ</a:t>
            </a:r>
            <a:br/>
            <a:endParaRPr b="0" lang="el-GR" sz="2400" spc="-1" strike="noStrike">
              <a:solidFill>
                <a:srgbClr val="ffffff"/>
              </a:solidFill>
              <a:uFill>
                <a:solidFill>
                  <a:srgbClr val="ffffff"/>
                </a:solidFill>
              </a:uFill>
              <a:latin typeface="Book Antiqua"/>
            </a:endParaRPr>
          </a:p>
        </p:txBody>
      </p:sp>
      <p:sp>
        <p:nvSpPr>
          <p:cNvPr id="594" name="TextShape 2"/>
          <p:cNvSpPr txBox="1"/>
          <p:nvPr/>
        </p:nvSpPr>
        <p:spPr>
          <a:xfrm>
            <a:off x="179640" y="1071720"/>
            <a:ext cx="8784720" cy="5571720"/>
          </a:xfrm>
          <a:prstGeom prst="rect">
            <a:avLst/>
          </a:prstGeom>
          <a:solidFill>
            <a:srgbClr val="000000"/>
          </a:solidFill>
          <a:ln>
            <a:noFill/>
          </a:ln>
        </p:spPr>
        <p:txBody>
          <a:bodyPr lIns="90000" rIns="90000" tIns="45000" bIns="45000"/>
          <a:p>
            <a:pPr marL="216000" indent="-215640">
              <a:lnSpc>
                <a:spcPct val="100000"/>
              </a:lnSpc>
              <a:spcBef>
                <a:spcPts val="380"/>
              </a:spcBef>
              <a:buClr>
                <a:srgbClr val="ff0000"/>
              </a:buClr>
              <a:buSzPct val="65000"/>
              <a:buFont typeface="Wingdings" charset="2"/>
              <a:buChar char=""/>
            </a:pPr>
            <a:r>
              <a:rPr b="1" lang="el-GR" sz="1900" spc="-1" strike="noStrike">
                <a:solidFill>
                  <a:srgbClr val="ffffff"/>
                </a:solidFill>
                <a:uFill>
                  <a:solidFill>
                    <a:srgbClr val="ffffff"/>
                  </a:solidFill>
                </a:uFill>
                <a:latin typeface="Arial"/>
              </a:rPr>
              <a:t>ΣΤΟΥΣ </a:t>
            </a:r>
            <a:r>
              <a:rPr b="1" lang="el-GR" sz="1900" spc="-1" strike="noStrike">
                <a:solidFill>
                  <a:srgbClr val="ff0000"/>
                </a:solidFill>
                <a:uFill>
                  <a:solidFill>
                    <a:srgbClr val="ffffff"/>
                  </a:solidFill>
                </a:uFill>
                <a:latin typeface="Arial"/>
              </a:rPr>
              <a:t>ΑΤΜΟΣΤΡΟΒΙΛΟΥΣ ΑΝΤΙΔΡΑΣΕΩΣ</a:t>
            </a:r>
            <a:r>
              <a:rPr b="1" lang="el-GR" sz="1900" spc="-1" strike="noStrike">
                <a:solidFill>
                  <a:srgbClr val="ffffff"/>
                </a:solidFill>
                <a:uFill>
                  <a:solidFill>
                    <a:srgbClr val="ffffff"/>
                  </a:solidFill>
                </a:uFill>
                <a:latin typeface="Arial"/>
              </a:rPr>
              <a:t>, ΣΤΗΝ ΠΡΑΓΜΑΤΙΚΟΤΗΤΑ </a:t>
            </a:r>
            <a:r>
              <a:rPr b="1" lang="el-GR" sz="1900" spc="-1" strike="noStrike">
                <a:solidFill>
                  <a:srgbClr val="ff0000"/>
                </a:solidFill>
                <a:uFill>
                  <a:solidFill>
                    <a:srgbClr val="ffffff"/>
                  </a:solidFill>
                </a:uFill>
                <a:latin typeface="Arial"/>
              </a:rPr>
              <a:t>ΔΕΝ ΧΡΗΣΙΜΟΠΟΙΟΥΜΕ ΑΚΡΟΦΥΣΙΑ</a:t>
            </a:r>
            <a:r>
              <a:rPr b="1" lang="el-GR" sz="1900" spc="-1" strike="noStrike">
                <a:solidFill>
                  <a:srgbClr val="ffffff"/>
                </a:solidFill>
                <a:uFill>
                  <a:solidFill>
                    <a:srgbClr val="ffffff"/>
                  </a:solidFill>
                </a:uFill>
                <a:latin typeface="Arial"/>
              </a:rPr>
              <a:t>, </a:t>
            </a:r>
            <a:r>
              <a:rPr b="1" lang="el-GR" sz="1900" spc="-1" strike="noStrike" u="sng">
                <a:solidFill>
                  <a:srgbClr val="7030a0"/>
                </a:solidFill>
                <a:uFill>
                  <a:solidFill>
                    <a:srgbClr val="ffffff"/>
                  </a:solidFill>
                </a:uFill>
                <a:latin typeface="Arial"/>
              </a:rPr>
              <a:t>ΑΛΛΑ ΣΤΑΘΕΡΑ ΠΤΕΡΥΓΙΑ ΑΝΤΙΔΡΑΣΕΩΣ</a:t>
            </a:r>
            <a:r>
              <a:rPr b="1" lang="el-GR" sz="1900" spc="-1" strike="noStrike">
                <a:solidFill>
                  <a:srgbClr val="ffffff"/>
                </a:solidFill>
                <a:uFill>
                  <a:solidFill>
                    <a:srgbClr val="ffffff"/>
                  </a:solidFill>
                </a:uFill>
                <a:latin typeface="Arial"/>
              </a:rPr>
              <a:t>, ΤΑ ΟΠΟΙΑ ΕΝΕΡΓΟΥΝ ΣΑΝ ΑΚΡΟΦΥΣΙΑ. </a:t>
            </a:r>
            <a:endParaRPr b="0" lang="el-GR" sz="1900" spc="-1" strike="noStrike">
              <a:solidFill>
                <a:srgbClr val="000000"/>
              </a:solidFill>
              <a:uFill>
                <a:solidFill>
                  <a:srgbClr val="ffffff"/>
                </a:solidFill>
              </a:uFill>
              <a:latin typeface="Arial"/>
            </a:endParaRPr>
          </a:p>
          <a:p>
            <a:pPr marL="216000" indent="-215640">
              <a:lnSpc>
                <a:spcPct val="100000"/>
              </a:lnSpc>
              <a:spcBef>
                <a:spcPts val="380"/>
              </a:spcBef>
              <a:buClr>
                <a:srgbClr val="ff0000"/>
              </a:buClr>
              <a:buSzPct val="65000"/>
              <a:buFont typeface="Wingdings" charset="2"/>
              <a:buChar char=""/>
            </a:pPr>
            <a:r>
              <a:rPr b="1" lang="el-GR" sz="1900" spc="-1" strike="noStrike">
                <a:solidFill>
                  <a:srgbClr val="ffffff"/>
                </a:solidFill>
                <a:uFill>
                  <a:solidFill>
                    <a:srgbClr val="ffffff"/>
                  </a:solidFill>
                </a:uFill>
                <a:latin typeface="Arial"/>
              </a:rPr>
              <a:t>ΕΚΕΙ Ο ΑΤΜΟΣ ΕΚΤΟΝΩΝΕΤΑΙ ΚΑΙ ΑΠΟΚΤΑ ΜΕΓΑΛΗ ΤΑΧΥΤΗΤΑ, ΠΟΛΥ ΜΕΓΑΛΥΤΕΡΗ ΑΠ'ΟΣΗ ΧΡΕΙΑΖΕΤΑΙ ΘΕΩΡΗΤΙΚΑ ΓΙΑ ΝΑ ΕΙΣΕΛΘΕΙ ΣΤΗΝ ΚΙΝΗΤΗ ΠΤΕΡΥΓΩΣΗ ΑΝΤΙΔΡΑΣΕΩΣ. </a:t>
            </a:r>
            <a:endParaRPr b="0" lang="el-GR" sz="1900" spc="-1" strike="noStrike">
              <a:solidFill>
                <a:srgbClr val="000000"/>
              </a:solidFill>
              <a:uFill>
                <a:solidFill>
                  <a:srgbClr val="ffffff"/>
                </a:solidFill>
              </a:uFill>
              <a:latin typeface="Arial"/>
            </a:endParaRPr>
          </a:p>
          <a:p>
            <a:pPr marL="216000" indent="-215640">
              <a:lnSpc>
                <a:spcPct val="100000"/>
              </a:lnSpc>
              <a:spcBef>
                <a:spcPts val="380"/>
              </a:spcBef>
              <a:buClr>
                <a:srgbClr val="ff0000"/>
              </a:buClr>
              <a:buSzPct val="65000"/>
              <a:buFont typeface="Wingdings" charset="2"/>
              <a:buChar char=""/>
            </a:pPr>
            <a:r>
              <a:rPr b="1" lang="el-GR" sz="1900" spc="-1" strike="noStrike">
                <a:solidFill>
                  <a:srgbClr val="ffffff"/>
                </a:solidFill>
                <a:uFill>
                  <a:solidFill>
                    <a:srgbClr val="ffffff"/>
                  </a:solidFill>
                </a:uFill>
                <a:latin typeface="Arial"/>
              </a:rPr>
              <a:t>ΕΤΣΙ ΛΟΓΩ ΤΗΣ ΤΑΧΥΤΗΤΑΣ ΤΟΥ ΠΑΡΑΓΕΙ ΑΡΧΙΚΑ ΜΕΣΑ ΣΤΑ ΚΙΝΗΤΑ ΠΤΕΡΥΓΙΑ ΤΟ ΕΡΓΟ ΔΡΑΣΕΩΣ ΚΑΙ ΧΑΝΕΙ ΜΕΡΟΣ ΤΗΣ ΤΑΧΥΤΗΤΑΣ ΤΟΥ. ΚΑΤΟΠΙΝ ΟΜΩΣ ΕΚΤΟΝΩΝΕΤΑΙ ΜΕΣΑ ΣΤΑ ΚΙΝΗΤΑ ΠΤΕΡΥΓΙΑ ΑΝΤΙΔΡΑΣΕΩΣ, ΠΑΡΑΓΟΝΤΑΣ ΕΤΣΙ ΤΟ ΕΡΓΟ ΑΝΤΙΔΡΑΣΕΩΣ.</a:t>
            </a:r>
            <a:endParaRPr b="0" lang="el-GR" sz="1900" spc="-1" strike="noStrike">
              <a:solidFill>
                <a:srgbClr val="000000"/>
              </a:solidFill>
              <a:uFill>
                <a:solidFill>
                  <a:srgbClr val="ffffff"/>
                </a:solidFill>
              </a:uFill>
              <a:latin typeface="Arial"/>
            </a:endParaRPr>
          </a:p>
          <a:p>
            <a:pPr marL="216000" indent="-215640">
              <a:lnSpc>
                <a:spcPct val="100000"/>
              </a:lnSpc>
              <a:spcBef>
                <a:spcPts val="380"/>
              </a:spcBef>
              <a:buClr>
                <a:srgbClr val="ff0000"/>
              </a:buClr>
              <a:buSzPct val="65000"/>
              <a:buFont typeface="Wingdings" charset="2"/>
              <a:buChar char=""/>
            </a:pPr>
            <a:r>
              <a:rPr b="1" lang="el-GR" sz="1900" spc="-1" strike="noStrike">
                <a:solidFill>
                  <a:srgbClr val="ff0000"/>
                </a:solidFill>
                <a:uFill>
                  <a:solidFill>
                    <a:srgbClr val="ffffff"/>
                  </a:solidFill>
                </a:uFill>
                <a:latin typeface="Arial"/>
              </a:rPr>
              <a:t>ΒΓΑΙΝΟΝΤΑΣ ΑΠΟ ΤΑ ΚΙΝΗΤΑ ΠΤΕΡΥΓΙΑ ΑΝΤΙΔΡΑΣΕΩΣ </a:t>
            </a:r>
            <a:r>
              <a:rPr b="1" lang="el-GR" sz="1900" spc="-1" strike="noStrike">
                <a:solidFill>
                  <a:srgbClr val="ffffff"/>
                </a:solidFill>
                <a:uFill>
                  <a:solidFill>
                    <a:srgbClr val="ffffff"/>
                  </a:solidFill>
                </a:uFill>
                <a:latin typeface="Arial"/>
              </a:rPr>
              <a:t>ΕΙΣΕΡΧΕΤΑΙ ΜΕ ΧΑΜΗΛΗ ΤΑΧΥΤΗΤΑ ΣΤΗΝ ΕΠΟΜΕΝΗ ΣΕΙΡΑ </a:t>
            </a:r>
            <a:r>
              <a:rPr b="1" lang="el-GR" sz="1900" spc="-1" strike="noStrike">
                <a:solidFill>
                  <a:srgbClr val="ff0000"/>
                </a:solidFill>
                <a:uFill>
                  <a:solidFill>
                    <a:srgbClr val="ffffff"/>
                  </a:solidFill>
                </a:uFill>
                <a:latin typeface="Arial"/>
              </a:rPr>
              <a:t>ΣΤΑΘΕΡΩΝ ΠΤΕΡΥΓΙΩΝ ΑΝΤΙΔΡΑΣΕΩΣ</a:t>
            </a:r>
            <a:r>
              <a:rPr b="1" lang="el-GR" sz="1900" spc="-1" strike="noStrike">
                <a:solidFill>
                  <a:srgbClr val="ffffff"/>
                </a:solidFill>
                <a:uFill>
                  <a:solidFill>
                    <a:srgbClr val="ffffff"/>
                  </a:solidFill>
                </a:uFill>
                <a:latin typeface="Arial"/>
              </a:rPr>
              <a:t>, ΟΠΟΥ ΕΚΤΟΝΩΝΕΤΑΙ ΠΑΛΙ ΚΑΙ ΑΠΟΚΤΑ ΜΕΓΑΛΗ ΤΑΧΥΤΗΤΑ. ΜΕ ΑΥΤΗΝ ΕΙΣΕΡΧΕΤΑΙ </a:t>
            </a:r>
            <a:r>
              <a:rPr b="1" lang="el-GR" sz="1900" spc="-1" strike="noStrike">
                <a:solidFill>
                  <a:srgbClr val="ff0000"/>
                </a:solidFill>
                <a:uFill>
                  <a:solidFill>
                    <a:srgbClr val="ffffff"/>
                  </a:solidFill>
                </a:uFill>
                <a:latin typeface="Arial"/>
              </a:rPr>
              <a:t>ΣΤΑ ΕΠΟΜΕΝΑ ΚΙΝΗΤΑ ΠΤΕΡΥΓΙΑ</a:t>
            </a:r>
            <a:r>
              <a:rPr b="1" lang="el-GR" sz="1900" spc="-1" strike="noStrike">
                <a:solidFill>
                  <a:srgbClr val="ffffff"/>
                </a:solidFill>
                <a:uFill>
                  <a:solidFill>
                    <a:srgbClr val="ffffff"/>
                  </a:solidFill>
                </a:uFill>
                <a:latin typeface="Arial"/>
              </a:rPr>
              <a:t>, ΟΠΟΥ ΠΑΡΑΓΕΤΑΙ ΕΡΓΟ ΔΡΑΣΕΩΣ ΚΑΙ ΑΝΤΙΔΡΑΣΕΩΣ, ΟΠΩΣ ΚΑΙ ΠΡΟΗΓΟΥΜΕΝΩΣ, ΩΣΠΟΥ ΝΑ ΒΓΕΙ ΑΠΟ ΤΗΝ ΤΕΛΕΥΤΑΙΑ ΣΕΙΡΑ ΚΙΝΗΤΩΝ ΠΤΕΡΥΓΙΩΝ ΚΑΤΕΥΘΥΝΟΜΕΝΟΣ ΣΤΗΝ ΕΞΑΓΩΓΗ.</a:t>
            </a:r>
            <a:endParaRPr b="0" lang="el-GR" sz="1900" spc="-1" strike="noStrike">
              <a:solidFill>
                <a:srgbClr val="000000"/>
              </a:solidFill>
              <a:uFill>
                <a:solidFill>
                  <a:srgbClr val="ffffff"/>
                </a:solidFill>
              </a:uFill>
              <a:latin typeface="Arial"/>
            </a:endParaRPr>
          </a:p>
          <a:p>
            <a:pPr>
              <a:lnSpc>
                <a:spcPct val="100000"/>
              </a:lnSpc>
              <a:spcBef>
                <a:spcPts val="320"/>
              </a:spcBef>
            </a:pPr>
            <a:endParaRPr b="0" lang="el-GR" sz="1900" spc="-1" strike="noStrike">
              <a:solidFill>
                <a:srgbClr val="000000"/>
              </a:solidFill>
              <a:uFill>
                <a:solidFill>
                  <a:srgbClr val="ffffff"/>
                </a:solidFill>
              </a:uFill>
              <a:latin typeface="Arial"/>
            </a:endParaRPr>
          </a:p>
          <a:p>
            <a:pPr marL="216000" indent="-215640">
              <a:lnSpc>
                <a:spcPct val="100000"/>
              </a:lnSpc>
              <a:spcBef>
                <a:spcPts val="360"/>
              </a:spcBef>
            </a:pPr>
            <a:br/>
            <a:endParaRPr b="0" lang="el-GR" sz="1900" spc="-1" strike="noStrike">
              <a:solidFill>
                <a:srgbClr val="000000"/>
              </a:solidFill>
              <a:uFill>
                <a:solidFill>
                  <a:srgbClr val="ffffff"/>
                </a:solidFill>
              </a:uFill>
              <a:latin typeface="Arial"/>
            </a:endParaRPr>
          </a:p>
        </p:txBody>
      </p:sp>
    </p:spTree>
  </p:cSld>
</p:sld>
</file>

<file path=ppt/slides/slide1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5"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u="sng" cap="all">
                <a:solidFill>
                  <a:srgbClr val="000000"/>
                </a:solidFill>
                <a:uFill>
                  <a:solidFill>
                    <a:srgbClr val="ffffff"/>
                  </a:solidFill>
                </a:uFill>
                <a:latin typeface="Arial"/>
              </a:rPr>
              <a:t> </a:t>
            </a:r>
            <a:r>
              <a:rPr b="1" lang="el-GR" sz="2400" spc="-1" strike="noStrike" u="sng" cap="all">
                <a:solidFill>
                  <a:srgbClr val="000000"/>
                </a:solidFill>
                <a:uFill>
                  <a:solidFill>
                    <a:srgbClr val="ffffff"/>
                  </a:solidFill>
                </a:uFill>
                <a:latin typeface="Arial"/>
              </a:rPr>
              <a:t>ΑΤΜΟΣΤΡΟΒΙΛΟΣ ΑΝΤΙΔΡΑΣΕΩΣ</a:t>
            </a:r>
            <a:br/>
            <a:r>
              <a:rPr b="1" lang="el-GR" sz="2400" spc="-1" strike="noStrike" u="sng" cap="all">
                <a:solidFill>
                  <a:srgbClr val="000000"/>
                </a:solidFill>
                <a:uFill>
                  <a:solidFill>
                    <a:srgbClr val="ffffff"/>
                  </a:solidFill>
                </a:uFill>
                <a:latin typeface="Arial"/>
              </a:rPr>
              <a:t>ΔΙΑΓΡΑΜΜΑ ΠΙΕΣΕΩΣ-ΤΑΧΥΤΗΤΩΝ</a:t>
            </a:r>
            <a:br/>
            <a:endParaRPr b="0" lang="el-GR" sz="2400" spc="-1" strike="noStrike">
              <a:solidFill>
                <a:srgbClr val="ffffff"/>
              </a:solidFill>
              <a:uFill>
                <a:solidFill>
                  <a:srgbClr val="ffffff"/>
                </a:solidFill>
              </a:uFill>
              <a:latin typeface="Book Antiqua"/>
            </a:endParaRPr>
          </a:p>
        </p:txBody>
      </p:sp>
      <p:sp>
        <p:nvSpPr>
          <p:cNvPr id="596" name="TextShape 2"/>
          <p:cNvSpPr txBox="1"/>
          <p:nvPr/>
        </p:nvSpPr>
        <p:spPr>
          <a:xfrm>
            <a:off x="179640" y="1071720"/>
            <a:ext cx="8784720" cy="5571720"/>
          </a:xfrm>
          <a:prstGeom prst="rect">
            <a:avLst/>
          </a:prstGeom>
          <a:solidFill>
            <a:srgbClr val="000000"/>
          </a:solidFill>
          <a:ln>
            <a:noFill/>
          </a:ln>
        </p:spPr>
        <p:txBody>
          <a:bodyPr lIns="90000" rIns="90000" tIns="45000" bIns="45000"/>
          <a:p>
            <a:pPr marL="216000" indent="-215640">
              <a:lnSpc>
                <a:spcPct val="100000"/>
              </a:lnSpc>
              <a:spcBef>
                <a:spcPts val="561"/>
              </a:spcBef>
              <a:buClr>
                <a:srgbClr val="ff0000"/>
              </a:buClr>
              <a:buSzPct val="65000"/>
              <a:buFont typeface="Wingdings" charset="2"/>
              <a:buChar char=""/>
            </a:pPr>
            <a:r>
              <a:rPr b="1" lang="el-GR" sz="2800" spc="-1" strike="noStrike">
                <a:solidFill>
                  <a:srgbClr val="ffffff"/>
                </a:solidFill>
                <a:uFill>
                  <a:solidFill>
                    <a:srgbClr val="ffffff"/>
                  </a:solidFill>
                </a:uFill>
                <a:latin typeface="Arial"/>
              </a:rPr>
              <a:t>ΣΥΜΠΕΡΑΙΝΟΥΜΕ ΟΤΙ </a:t>
            </a:r>
            <a:r>
              <a:rPr b="1" lang="el-GR" sz="2800" spc="-1" strike="noStrike">
                <a:solidFill>
                  <a:srgbClr val="ff0000"/>
                </a:solidFill>
                <a:uFill>
                  <a:solidFill>
                    <a:srgbClr val="ffffff"/>
                  </a:solidFill>
                </a:uFill>
                <a:latin typeface="Arial"/>
              </a:rPr>
              <a:t>ΜΕΣΑ ΣΤΟ ΣΤΡΟΒΙΛΟ ΑΝΤΙΔΡΑΣΕΩΣ</a:t>
            </a:r>
            <a:r>
              <a:rPr b="1" lang="el-GR" sz="2800" spc="-1" strike="noStrike">
                <a:solidFill>
                  <a:srgbClr val="ffffff"/>
                </a:solidFill>
                <a:uFill>
                  <a:solidFill>
                    <a:srgbClr val="ffffff"/>
                  </a:solidFill>
                </a:uFill>
                <a:latin typeface="Arial"/>
              </a:rPr>
              <a:t> Η </a:t>
            </a:r>
            <a:r>
              <a:rPr b="1" lang="el-GR" sz="2800" spc="-1" strike="noStrike" u="sng">
                <a:solidFill>
                  <a:srgbClr val="7030a0"/>
                </a:solidFill>
                <a:uFill>
                  <a:solidFill>
                    <a:srgbClr val="ffffff"/>
                  </a:solidFill>
                </a:uFill>
                <a:latin typeface="Arial"/>
              </a:rPr>
              <a:t>ΠΙΕΣΗ ΤΟΥ ΑΤΜΟΥ ΠΕΦΤΕΙ ΒΑΘΜΙΑΙΑ ΚΑΙ ΣΤΑ </a:t>
            </a:r>
            <a:r>
              <a:rPr b="1" lang="el-GR" sz="2800" spc="-1" strike="noStrike" u="sng">
                <a:solidFill>
                  <a:srgbClr val="ff0000"/>
                </a:solidFill>
                <a:uFill>
                  <a:solidFill>
                    <a:srgbClr val="ffffff"/>
                  </a:solidFill>
                </a:uFill>
                <a:latin typeface="Arial"/>
              </a:rPr>
              <a:t>ΣΤΑΘΕΡΑ</a:t>
            </a:r>
            <a:r>
              <a:rPr b="1" lang="el-GR" sz="2800" spc="-1" strike="noStrike" u="sng">
                <a:solidFill>
                  <a:srgbClr val="7030a0"/>
                </a:solidFill>
                <a:uFill>
                  <a:solidFill>
                    <a:srgbClr val="ffffff"/>
                  </a:solidFill>
                </a:uFill>
                <a:latin typeface="Arial"/>
              </a:rPr>
              <a:t> ΚΑΙ ΣΤΑ </a:t>
            </a:r>
            <a:r>
              <a:rPr b="1" lang="el-GR" sz="2800" spc="-1" strike="noStrike" u="sng">
                <a:solidFill>
                  <a:srgbClr val="ff0000"/>
                </a:solidFill>
                <a:uFill>
                  <a:solidFill>
                    <a:srgbClr val="ffffff"/>
                  </a:solidFill>
                </a:uFill>
                <a:latin typeface="Arial"/>
              </a:rPr>
              <a:t>ΚΙΝΗΤΑ</a:t>
            </a:r>
            <a:r>
              <a:rPr b="1" lang="el-GR" sz="2800" spc="-1" strike="noStrike" u="sng">
                <a:solidFill>
                  <a:srgbClr val="7030a0"/>
                </a:solidFill>
                <a:uFill>
                  <a:solidFill>
                    <a:srgbClr val="ffffff"/>
                  </a:solidFill>
                </a:uFill>
                <a:latin typeface="Arial"/>
              </a:rPr>
              <a:t> ΠΤΕΡΥΓΙΑ</a:t>
            </a:r>
            <a:r>
              <a:rPr b="1" lang="el-GR" sz="2800" spc="-1" strike="noStrike">
                <a:solidFill>
                  <a:srgbClr val="ffffff"/>
                </a:solidFill>
                <a:uFill>
                  <a:solidFill>
                    <a:srgbClr val="ffffff"/>
                  </a:solidFill>
                </a:uFill>
                <a:latin typeface="Arial"/>
              </a:rPr>
              <a:t>. </a:t>
            </a:r>
            <a:endParaRPr b="0" lang="el-GR" sz="2800" spc="-1" strike="noStrike">
              <a:solidFill>
                <a:srgbClr val="000000"/>
              </a:solidFill>
              <a:uFill>
                <a:solidFill>
                  <a:srgbClr val="ffffff"/>
                </a:solidFill>
              </a:uFill>
              <a:latin typeface="Arial"/>
            </a:endParaRPr>
          </a:p>
          <a:p>
            <a:pPr marL="216000" indent="-215640">
              <a:lnSpc>
                <a:spcPct val="100000"/>
              </a:lnSpc>
              <a:spcBef>
                <a:spcPts val="561"/>
              </a:spcBef>
              <a:buClr>
                <a:srgbClr val="ff0000"/>
              </a:buClr>
              <a:buSzPct val="65000"/>
              <a:buFont typeface="Wingdings" charset="2"/>
              <a:buChar char=""/>
            </a:pPr>
            <a:r>
              <a:rPr b="1" lang="el-GR" sz="2800" spc="-1" strike="noStrike">
                <a:solidFill>
                  <a:srgbClr val="ffffff"/>
                </a:solidFill>
                <a:uFill>
                  <a:solidFill>
                    <a:srgbClr val="ffffff"/>
                  </a:solidFill>
                </a:uFill>
                <a:latin typeface="Arial"/>
              </a:rPr>
              <a:t>ΑΝΤΙΘΕΤΑ Η </a:t>
            </a:r>
            <a:r>
              <a:rPr b="1" lang="el-GR" sz="2800" spc="-1" strike="noStrike" u="sng">
                <a:solidFill>
                  <a:srgbClr val="7030a0"/>
                </a:solidFill>
                <a:uFill>
                  <a:solidFill>
                    <a:srgbClr val="ffffff"/>
                  </a:solidFill>
                </a:uFill>
                <a:latin typeface="Arial"/>
              </a:rPr>
              <a:t>ΤΑΧΥΤΗΤΑ ΑΥΞΑΝΕΙ ΠΡΩΤΑ ΣΤΑ </a:t>
            </a:r>
            <a:r>
              <a:rPr b="1" lang="el-GR" sz="2800" spc="-1" strike="noStrike" u="sng">
                <a:solidFill>
                  <a:srgbClr val="ff0000"/>
                </a:solidFill>
                <a:uFill>
                  <a:solidFill>
                    <a:srgbClr val="ffffff"/>
                  </a:solidFill>
                </a:uFill>
                <a:latin typeface="Arial"/>
              </a:rPr>
              <a:t>ΣΤΑΘΕΡΑ</a:t>
            </a:r>
            <a:r>
              <a:rPr b="1" lang="el-GR" sz="2800" spc="-1" strike="noStrike" u="sng">
                <a:solidFill>
                  <a:srgbClr val="7030a0"/>
                </a:solidFill>
                <a:uFill>
                  <a:solidFill>
                    <a:srgbClr val="ffffff"/>
                  </a:solidFill>
                </a:uFill>
                <a:latin typeface="Arial"/>
              </a:rPr>
              <a:t> ΚΑΙ ΠΕΦΤΕΙ ΥΣΤΕΡΑ ΛΟΓΩ ΔΡΑΣΕΩΣ </a:t>
            </a:r>
            <a:r>
              <a:rPr b="1" lang="el-GR" sz="2800" spc="-1" strike="noStrike" u="sng">
                <a:solidFill>
                  <a:srgbClr val="ff0000"/>
                </a:solidFill>
                <a:uFill>
                  <a:solidFill>
                    <a:srgbClr val="ffffff"/>
                  </a:solidFill>
                </a:uFill>
                <a:latin typeface="Arial"/>
              </a:rPr>
              <a:t>ΣΤΑ ΚΙΝΗΤΑ</a:t>
            </a:r>
            <a:r>
              <a:rPr b="1" lang="el-GR" sz="2800" spc="-1" strike="noStrike">
                <a:solidFill>
                  <a:srgbClr val="ffffff"/>
                </a:solidFill>
                <a:uFill>
                  <a:solidFill>
                    <a:srgbClr val="ffffff"/>
                  </a:solidFill>
                </a:uFill>
                <a:latin typeface="Arial"/>
              </a:rPr>
              <a:t>.</a:t>
            </a:r>
            <a:r>
              <a:rPr b="0" lang="el-GR" sz="2800" spc="-1" strike="noStrike">
                <a:solidFill>
                  <a:srgbClr val="ffffff"/>
                </a:solidFill>
                <a:uFill>
                  <a:solidFill>
                    <a:srgbClr val="ffffff"/>
                  </a:solidFill>
                </a:uFill>
                <a:latin typeface="Book Antiqua"/>
              </a:rPr>
              <a:t> </a:t>
            </a:r>
            <a:r>
              <a:rPr b="1" lang="el-GR" sz="2800" spc="-1" strike="noStrike">
                <a:solidFill>
                  <a:srgbClr val="ffffff"/>
                </a:solidFill>
                <a:uFill>
                  <a:solidFill>
                    <a:srgbClr val="ffffff"/>
                  </a:solidFill>
                </a:uFill>
                <a:latin typeface="Arial"/>
              </a:rPr>
              <a:t>ΤΑΥΤΟΧΡΟΝΑ ΟΜΩΣ, ΛΟΓΩ ΕΚΤΟΝΩΣΕΩΣ ΤΟΥ ΑΤΜΟΥ ΜΕΣΑ Σ' ΑΥΤΑ (</a:t>
            </a:r>
            <a:r>
              <a:rPr b="1" lang="el-GR" sz="2800" spc="-1" strike="noStrike">
                <a:solidFill>
                  <a:srgbClr val="ff0000"/>
                </a:solidFill>
                <a:uFill>
                  <a:solidFill>
                    <a:srgbClr val="ffffff"/>
                  </a:solidFill>
                </a:uFill>
                <a:latin typeface="Arial"/>
              </a:rPr>
              <a:t>ΚΙΝΗΤΑ ΠΤΕΡΥΓΙΑ</a:t>
            </a:r>
            <a:r>
              <a:rPr b="1" lang="el-GR" sz="2800" spc="-1" strike="noStrike">
                <a:solidFill>
                  <a:srgbClr val="ffffff"/>
                </a:solidFill>
                <a:uFill>
                  <a:solidFill>
                    <a:srgbClr val="ffffff"/>
                  </a:solidFill>
                </a:uFill>
                <a:latin typeface="Arial"/>
              </a:rPr>
              <a:t>), Η </a:t>
            </a:r>
            <a:r>
              <a:rPr b="1" lang="el-GR" sz="2800" spc="-1" strike="noStrike" u="sng">
                <a:solidFill>
                  <a:srgbClr val="7030a0"/>
                </a:solidFill>
                <a:uFill>
                  <a:solidFill>
                    <a:srgbClr val="ffffff"/>
                  </a:solidFill>
                </a:uFill>
                <a:latin typeface="Arial"/>
              </a:rPr>
              <a:t>ΤΑΧΥΤΗΤΑ ΑΥΞΑΝΕΙ ΚΑΤΑ ΕΝΑ ΠΟΣΟΣΤΟ</a:t>
            </a:r>
            <a:r>
              <a:rPr b="1" lang="el-GR" sz="2800" spc="-1" strike="noStrike">
                <a:solidFill>
                  <a:srgbClr val="ffffff"/>
                </a:solidFill>
                <a:uFill>
                  <a:solidFill>
                    <a:srgbClr val="ffffff"/>
                  </a:solidFill>
                </a:uFill>
                <a:latin typeface="Arial"/>
              </a:rPr>
              <a:t>, ΩΣΤΕ ΜΕ ΑΥΤΗΝ ΠΟΥ ΑΠΟΜΕΝΕΙ ΝΑ ΜΠΕΙ ΣΤΗΝ ΕΠΟΜΕΝΗ ΣΤΑΘΕΡΗ ΠΤΕΡΥΓΩΣΗ.</a:t>
            </a:r>
            <a:endParaRPr b="0" lang="el-GR" sz="2800" spc="-1" strike="noStrike">
              <a:solidFill>
                <a:srgbClr val="000000"/>
              </a:solidFill>
              <a:uFill>
                <a:solidFill>
                  <a:srgbClr val="ffffff"/>
                </a:solidFill>
              </a:uFill>
              <a:latin typeface="Arial"/>
            </a:endParaRPr>
          </a:p>
          <a:p>
            <a:pPr>
              <a:lnSpc>
                <a:spcPct val="100000"/>
              </a:lnSpc>
              <a:spcBef>
                <a:spcPts val="320"/>
              </a:spcBef>
            </a:pPr>
            <a:endParaRPr b="0" lang="el-GR" sz="2800" spc="-1" strike="noStrike">
              <a:solidFill>
                <a:srgbClr val="000000"/>
              </a:solidFill>
              <a:uFill>
                <a:solidFill>
                  <a:srgbClr val="ffffff"/>
                </a:solidFill>
              </a:uFill>
              <a:latin typeface="Arial"/>
            </a:endParaRPr>
          </a:p>
          <a:p>
            <a:pPr marL="216000" indent="-215640">
              <a:lnSpc>
                <a:spcPct val="100000"/>
              </a:lnSpc>
              <a:spcBef>
                <a:spcPts val="360"/>
              </a:spcBef>
            </a:pPr>
            <a:br/>
            <a:endParaRPr b="0" lang="el-GR" sz="2800" spc="-1" strike="noStrike">
              <a:solidFill>
                <a:srgbClr val="000000"/>
              </a:solidFill>
              <a:uFill>
                <a:solidFill>
                  <a:srgbClr val="ffffff"/>
                </a:solidFill>
              </a:uFill>
              <a:latin typeface="Arial"/>
            </a:endParaRPr>
          </a:p>
        </p:txBody>
      </p:sp>
    </p:spTree>
  </p:cSld>
</p:sld>
</file>

<file path=ppt/slides/slide1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7"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u="sng" cap="all">
                <a:solidFill>
                  <a:srgbClr val="000000"/>
                </a:solidFill>
                <a:uFill>
                  <a:solidFill>
                    <a:srgbClr val="ffffff"/>
                  </a:solidFill>
                </a:uFill>
                <a:latin typeface="Arial"/>
              </a:rPr>
              <a:t> </a:t>
            </a:r>
            <a:r>
              <a:rPr b="1" lang="el-GR" sz="2400" spc="-1" strike="noStrike" u="sng" cap="all">
                <a:solidFill>
                  <a:srgbClr val="000000"/>
                </a:solidFill>
                <a:uFill>
                  <a:solidFill>
                    <a:srgbClr val="ffffff"/>
                  </a:solidFill>
                </a:uFill>
                <a:latin typeface="Arial"/>
              </a:rPr>
              <a:t>ΑΤΜΟΣΤΡΟΒΙΛΟΣ ΑΝΤΙΔΡΑΣΕΩΣ</a:t>
            </a:r>
            <a:br/>
            <a:r>
              <a:rPr b="1" lang="el-GR" sz="2400" spc="-1" strike="noStrike" u="sng" cap="all">
                <a:solidFill>
                  <a:srgbClr val="000000"/>
                </a:solidFill>
                <a:uFill>
                  <a:solidFill>
                    <a:srgbClr val="ffffff"/>
                  </a:solidFill>
                </a:uFill>
                <a:latin typeface="Arial"/>
              </a:rPr>
              <a:t>ΔΙΑΓΡΑΜΜΑ ΠΙΕΣΕΩΣ-ΤΑΧΥΤΗΤΩΝ</a:t>
            </a:r>
            <a:br/>
            <a:endParaRPr b="0" lang="el-GR" sz="2400" spc="-1" strike="noStrike">
              <a:solidFill>
                <a:srgbClr val="ffffff"/>
              </a:solidFill>
              <a:uFill>
                <a:solidFill>
                  <a:srgbClr val="ffffff"/>
                </a:solidFill>
              </a:uFill>
              <a:latin typeface="Book Antiqua"/>
            </a:endParaRPr>
          </a:p>
        </p:txBody>
      </p:sp>
      <p:sp>
        <p:nvSpPr>
          <p:cNvPr id="598" name="TextShape 2"/>
          <p:cNvSpPr txBox="1"/>
          <p:nvPr/>
        </p:nvSpPr>
        <p:spPr>
          <a:xfrm>
            <a:off x="179640" y="1071720"/>
            <a:ext cx="8784720" cy="5571720"/>
          </a:xfrm>
          <a:prstGeom prst="rect">
            <a:avLst/>
          </a:prstGeom>
          <a:solidFill>
            <a:srgbClr val="000000"/>
          </a:solidFill>
          <a:ln>
            <a:noFill/>
          </a:ln>
        </p:spPr>
        <p:txBody>
          <a:bodyPr lIns="90000" rIns="90000" tIns="45000" bIns="45000"/>
          <a:p>
            <a:pPr>
              <a:lnSpc>
                <a:spcPct val="100000"/>
              </a:lnSpc>
              <a:spcBef>
                <a:spcPts val="561"/>
              </a:spcBef>
            </a:pPr>
            <a:r>
              <a:rPr b="1" lang="el-GR" sz="2800" spc="-1" strike="noStrike" u="sng">
                <a:solidFill>
                  <a:srgbClr val="ff0000"/>
                </a:solidFill>
                <a:uFill>
                  <a:solidFill>
                    <a:srgbClr val="ffffff"/>
                  </a:solidFill>
                </a:uFill>
                <a:latin typeface="Arial"/>
              </a:rPr>
              <a:t>ΒΑΘΜΙΔΑ ΠΙΕΣΕΩΣ</a:t>
            </a:r>
            <a:r>
              <a:rPr b="1" lang="el-GR" sz="2800" spc="-1" strike="noStrike">
                <a:solidFill>
                  <a:srgbClr val="ff0000"/>
                </a:solidFill>
                <a:uFill>
                  <a:solidFill>
                    <a:srgbClr val="ffffff"/>
                  </a:solidFill>
                </a:uFill>
                <a:latin typeface="Arial"/>
              </a:rPr>
              <a:t> </a:t>
            </a:r>
            <a:r>
              <a:rPr b="1" lang="el-GR" sz="2800" spc="-1" strike="noStrike">
                <a:solidFill>
                  <a:srgbClr val="ffffff"/>
                </a:solidFill>
                <a:uFill>
                  <a:solidFill>
                    <a:srgbClr val="ffffff"/>
                  </a:solidFill>
                </a:uFill>
                <a:latin typeface="Arial"/>
              </a:rPr>
              <a:t>ΣΤΟ ΣΤΡΟΒΙΛΟ ΑΝΤΙΔΡΑΣΕΩΣ ΟΝΟΜΑΖΟΥΜΕ ΚΑΘΕ ΖΕΥΓΟΣ, ΠΟΥ ΑΠΟΤΕΛΕΙΤΑΙ ΑΠΟ ΜΙΑ ΣΕΙΡΑ ΣΤΑΘΕΡΩΝ ΚΑΙ ΜΙΑ ΚΙΝΗΤΩΝ ΠΤΕΡΥΓΙΩΝ, ΠΑΡΟΛΟ ΠΟΥ Η ΠΙΕΣΗ ΠΕΦΤΕΙ ΔΥΟ ΦΟΡΕΣ ΜΕΣΑ ΣΕ ΚΑΘΕ ΒΑΘΜΙΔΑ, ΔΗΛΑΔΗ ΜΙΑ ΣΤΑ ΣΤΑΘΕΡΑ ΚΑΙ ΜΙΑ ΣΤΑ ΚΙΝΗΤΑ ΠΤΕΡΥΓΙΑ.</a:t>
            </a:r>
            <a:endParaRPr b="0" lang="el-GR" sz="2800" spc="-1" strike="noStrike">
              <a:solidFill>
                <a:srgbClr val="000000"/>
              </a:solidFill>
              <a:uFill>
                <a:solidFill>
                  <a:srgbClr val="ffffff"/>
                </a:solidFill>
              </a:uFill>
              <a:latin typeface="Arial"/>
            </a:endParaRPr>
          </a:p>
          <a:p>
            <a:pPr marL="216000" indent="-215640">
              <a:lnSpc>
                <a:spcPct val="100000"/>
              </a:lnSpc>
              <a:spcBef>
                <a:spcPts val="561"/>
              </a:spcBef>
              <a:buClr>
                <a:srgbClr val="ff0000"/>
              </a:buClr>
              <a:buSzPct val="65000"/>
              <a:buFont typeface="Wingdings" charset="2"/>
              <a:buChar char=""/>
            </a:pPr>
            <a:r>
              <a:rPr b="1" lang="el-GR" sz="2800" spc="-1" strike="noStrike">
                <a:solidFill>
                  <a:srgbClr val="ffffff"/>
                </a:solidFill>
                <a:uFill>
                  <a:solidFill>
                    <a:srgbClr val="ffffff"/>
                  </a:solidFill>
                </a:uFill>
                <a:latin typeface="Arial"/>
              </a:rPr>
              <a:t>ΤΟ ΔΙΑΓΡΑΜΜΑ ΠΙΕΣΕΩΣ ΤΑΧΥΤΗΤΑΣ ΣΕ ΣΤΡΟΒΙΛΟ ΜΙΑΣ ΒΑΘΜΙΔΑΣ ΦΑΙΝΕΤΑΙ ΣΤΟ ΚΑΤΩ ΜΕΡΟΣ ΤΟΥ ΣΧΗΜΑΤΟΣ.</a:t>
            </a:r>
            <a:endParaRPr b="0" lang="el-GR" sz="2800" spc="-1" strike="noStrike">
              <a:solidFill>
                <a:srgbClr val="000000"/>
              </a:solidFill>
              <a:uFill>
                <a:solidFill>
                  <a:srgbClr val="ffffff"/>
                </a:solidFill>
              </a:uFill>
              <a:latin typeface="Arial"/>
            </a:endParaRPr>
          </a:p>
          <a:p>
            <a:pPr>
              <a:lnSpc>
                <a:spcPct val="100000"/>
              </a:lnSpc>
              <a:spcBef>
                <a:spcPts val="320"/>
              </a:spcBef>
            </a:pPr>
            <a:endParaRPr b="0" lang="el-GR" sz="2800" spc="-1" strike="noStrike">
              <a:solidFill>
                <a:srgbClr val="000000"/>
              </a:solidFill>
              <a:uFill>
                <a:solidFill>
                  <a:srgbClr val="ffffff"/>
                </a:solidFill>
              </a:uFill>
              <a:latin typeface="Arial"/>
            </a:endParaRPr>
          </a:p>
          <a:p>
            <a:pPr marL="216000" indent="-215640">
              <a:lnSpc>
                <a:spcPct val="100000"/>
              </a:lnSpc>
              <a:spcBef>
                <a:spcPts val="360"/>
              </a:spcBef>
            </a:pPr>
            <a:br/>
            <a:endParaRPr b="0" lang="el-GR" sz="2800" spc="-1" strike="noStrike">
              <a:solidFill>
                <a:srgbClr val="000000"/>
              </a:solidFill>
              <a:uFill>
                <a:solidFill>
                  <a:srgbClr val="ffffff"/>
                </a:solidFill>
              </a:uFill>
              <a:latin typeface="Arial"/>
            </a:endParaRPr>
          </a:p>
        </p:txBody>
      </p:sp>
    </p:spTree>
  </p:cSld>
</p:sld>
</file>

<file path=ppt/slides/slide1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9"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u="sng" cap="all">
                <a:solidFill>
                  <a:srgbClr val="000000"/>
                </a:solidFill>
                <a:uFill>
                  <a:solidFill>
                    <a:srgbClr val="ffffff"/>
                  </a:solidFill>
                </a:uFill>
                <a:latin typeface="Arial"/>
              </a:rPr>
              <a:t> </a:t>
            </a:r>
            <a:r>
              <a:rPr b="1" lang="el-GR" sz="2400" spc="-1" strike="noStrike" u="sng" cap="all">
                <a:solidFill>
                  <a:srgbClr val="000000"/>
                </a:solidFill>
                <a:uFill>
                  <a:solidFill>
                    <a:srgbClr val="ffffff"/>
                  </a:solidFill>
                </a:uFill>
                <a:latin typeface="Arial"/>
              </a:rPr>
              <a:t>ΑΤΜΟΣΤΡΟΒΙΛΟΣ ΑΝΤΙΔΡΑΣΕΩΣ</a:t>
            </a:r>
            <a:br/>
            <a:r>
              <a:rPr b="1" lang="el-GR" sz="2400" spc="-1" strike="noStrike" u="sng" cap="all">
                <a:solidFill>
                  <a:srgbClr val="000000"/>
                </a:solidFill>
                <a:uFill>
                  <a:solidFill>
                    <a:srgbClr val="ffffff"/>
                  </a:solidFill>
                </a:uFill>
                <a:latin typeface="Arial"/>
              </a:rPr>
              <a:t>ΔΙΑΓΡΑΜΜΑ ΠΙΕΣΕΩΣ-ΤΑΧΥΤΗΤΩΝ</a:t>
            </a:r>
            <a:br/>
            <a:endParaRPr b="0" lang="el-GR" sz="2400" spc="-1" strike="noStrike">
              <a:solidFill>
                <a:srgbClr val="ffffff"/>
              </a:solidFill>
              <a:uFill>
                <a:solidFill>
                  <a:srgbClr val="ffffff"/>
                </a:solidFill>
              </a:uFill>
              <a:latin typeface="Book Antiqua"/>
            </a:endParaRPr>
          </a:p>
        </p:txBody>
      </p:sp>
      <p:sp>
        <p:nvSpPr>
          <p:cNvPr id="600" name="TextShape 2"/>
          <p:cNvSpPr txBox="1"/>
          <p:nvPr/>
        </p:nvSpPr>
        <p:spPr>
          <a:xfrm>
            <a:off x="179640" y="1071720"/>
            <a:ext cx="8784720" cy="268920"/>
          </a:xfrm>
          <a:prstGeom prst="rect">
            <a:avLst/>
          </a:prstGeom>
          <a:solidFill>
            <a:srgbClr val="000000"/>
          </a:solidFill>
          <a:ln>
            <a:noFill/>
          </a:ln>
        </p:spPr>
        <p:txBody>
          <a:bodyPr lIns="90000" rIns="90000" tIns="45000" bIns="45000"/>
          <a:p>
            <a:pPr>
              <a:lnSpc>
                <a:spcPct val="100000"/>
              </a:lnSpc>
              <a:spcBef>
                <a:spcPts val="320"/>
              </a:spcBef>
            </a:pPr>
            <a:endParaRPr b="0" lang="el-GR" sz="3200" spc="-1" strike="noStrike">
              <a:solidFill>
                <a:srgbClr val="000000"/>
              </a:solidFill>
              <a:uFill>
                <a:solidFill>
                  <a:srgbClr val="ffffff"/>
                </a:solidFill>
              </a:uFill>
              <a:latin typeface="Arial"/>
            </a:endParaRPr>
          </a:p>
          <a:p>
            <a:pPr marL="216000" indent="-215640">
              <a:lnSpc>
                <a:spcPct val="100000"/>
              </a:lnSpc>
              <a:spcBef>
                <a:spcPts val="360"/>
              </a:spcBef>
            </a:pPr>
            <a:br/>
            <a:endParaRPr b="0" lang="el-GR" sz="3200" spc="-1" strike="noStrike">
              <a:solidFill>
                <a:srgbClr val="000000"/>
              </a:solidFill>
              <a:uFill>
                <a:solidFill>
                  <a:srgbClr val="ffffff"/>
                </a:solidFill>
              </a:uFill>
              <a:latin typeface="Arial"/>
            </a:endParaRPr>
          </a:p>
        </p:txBody>
      </p:sp>
      <p:pic>
        <p:nvPicPr>
          <p:cNvPr id="601" name="Picture" descr=""/>
          <p:cNvPicPr/>
          <p:nvPr/>
        </p:nvPicPr>
        <p:blipFill>
          <a:blip r:embed="rId1"/>
          <a:stretch/>
        </p:blipFill>
        <p:spPr>
          <a:xfrm>
            <a:off x="2267640" y="1196640"/>
            <a:ext cx="4536000" cy="5400360"/>
          </a:xfrm>
          <a:prstGeom prst="rect">
            <a:avLst/>
          </a:prstGeom>
          <a:ln>
            <a:noFill/>
          </a:ln>
        </p:spPr>
      </p:pic>
      <p:sp>
        <p:nvSpPr>
          <p:cNvPr id="602" name="CustomShape 3"/>
          <p:cNvSpPr/>
          <p:nvPr/>
        </p:nvSpPr>
        <p:spPr>
          <a:xfrm>
            <a:off x="836280" y="5877360"/>
            <a:ext cx="1363680" cy="3646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800" spc="-1" strike="noStrike">
                <a:solidFill>
                  <a:srgbClr val="ff0000"/>
                </a:solidFill>
                <a:uFill>
                  <a:solidFill>
                    <a:srgbClr val="ffffff"/>
                  </a:solidFill>
                </a:uFill>
                <a:latin typeface="Arial"/>
              </a:rPr>
              <a:t>ΤΑΧΥΤΗΤΑ</a:t>
            </a:r>
            <a:endParaRPr b="0" lang="el-GR" sz="1800" spc="-1" strike="noStrike">
              <a:solidFill>
                <a:srgbClr val="000000"/>
              </a:solidFill>
              <a:uFill>
                <a:solidFill>
                  <a:srgbClr val="ffffff"/>
                </a:solidFill>
              </a:uFill>
              <a:latin typeface="Arial"/>
            </a:endParaRPr>
          </a:p>
        </p:txBody>
      </p:sp>
      <p:sp>
        <p:nvSpPr>
          <p:cNvPr id="603" name="CustomShape 4"/>
          <p:cNvSpPr/>
          <p:nvPr/>
        </p:nvSpPr>
        <p:spPr>
          <a:xfrm>
            <a:off x="2180160" y="4149000"/>
            <a:ext cx="475200" cy="3646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800" spc="-1" strike="noStrike">
                <a:solidFill>
                  <a:srgbClr val="ffffff"/>
                </a:solidFill>
                <a:uFill>
                  <a:solidFill>
                    <a:srgbClr val="ffffff"/>
                  </a:solidFill>
                </a:uFill>
                <a:latin typeface="Book Antiqua"/>
              </a:rPr>
              <a:t>Ρα</a:t>
            </a:r>
            <a:endParaRPr b="0" lang="el-GR" sz="1800" spc="-1" strike="noStrike">
              <a:solidFill>
                <a:srgbClr val="000000"/>
              </a:solidFill>
              <a:uFill>
                <a:solidFill>
                  <a:srgbClr val="ffffff"/>
                </a:solidFill>
              </a:uFill>
              <a:latin typeface="Arial"/>
            </a:endParaRPr>
          </a:p>
        </p:txBody>
      </p:sp>
      <p:sp>
        <p:nvSpPr>
          <p:cNvPr id="604" name="CustomShape 5"/>
          <p:cNvSpPr/>
          <p:nvPr/>
        </p:nvSpPr>
        <p:spPr>
          <a:xfrm>
            <a:off x="1315080" y="4221000"/>
            <a:ext cx="935640" cy="3646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800" spc="-1" strike="noStrike">
                <a:solidFill>
                  <a:srgbClr val="ff0000"/>
                </a:solidFill>
                <a:uFill>
                  <a:solidFill>
                    <a:srgbClr val="ffffff"/>
                  </a:solidFill>
                </a:uFill>
                <a:latin typeface="Book Antiqua"/>
              </a:rPr>
              <a:t>ΠΙΕΣΗ</a:t>
            </a:r>
            <a:endParaRPr b="0" lang="el-GR" sz="1800" spc="-1" strike="noStrike">
              <a:solidFill>
                <a:srgbClr val="000000"/>
              </a:solidFill>
              <a:uFill>
                <a:solidFill>
                  <a:srgbClr val="ffffff"/>
                </a:solidFill>
              </a:uFill>
              <a:latin typeface="Arial"/>
            </a:endParaRPr>
          </a:p>
        </p:txBody>
      </p:sp>
      <p:sp>
        <p:nvSpPr>
          <p:cNvPr id="605" name="CustomShape 6"/>
          <p:cNvSpPr/>
          <p:nvPr/>
        </p:nvSpPr>
        <p:spPr>
          <a:xfrm>
            <a:off x="1699200" y="1268640"/>
            <a:ext cx="1308960" cy="63900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800" spc="-1" strike="noStrike">
                <a:solidFill>
                  <a:srgbClr val="ff0000"/>
                </a:solidFill>
                <a:uFill>
                  <a:solidFill>
                    <a:srgbClr val="ffffff"/>
                  </a:solidFill>
                </a:uFill>
                <a:latin typeface="Arial"/>
              </a:rPr>
              <a:t>ΣΤΑΘΕΡΑ</a:t>
            </a:r>
            <a:endParaRPr b="0" lang="el-GR" sz="1800" spc="-1" strike="noStrike">
              <a:solidFill>
                <a:srgbClr val="000000"/>
              </a:solidFill>
              <a:uFill>
                <a:solidFill>
                  <a:srgbClr val="ffffff"/>
                </a:solidFill>
              </a:uFill>
              <a:latin typeface="Arial"/>
            </a:endParaRPr>
          </a:p>
          <a:p>
            <a:pPr>
              <a:lnSpc>
                <a:spcPct val="100000"/>
              </a:lnSpc>
            </a:pPr>
            <a:r>
              <a:rPr b="1" lang="el-GR" sz="1800" spc="-1" strike="noStrike">
                <a:solidFill>
                  <a:srgbClr val="ff0000"/>
                </a:solidFill>
                <a:uFill>
                  <a:solidFill>
                    <a:srgbClr val="ffffff"/>
                  </a:solidFill>
                </a:uFill>
                <a:latin typeface="Arial"/>
              </a:rPr>
              <a:t>ΠΤΕΡΥΓΙΑ</a:t>
            </a:r>
            <a:endParaRPr b="0" lang="el-GR" sz="1800" spc="-1" strike="noStrike">
              <a:solidFill>
                <a:srgbClr val="000000"/>
              </a:solidFill>
              <a:uFill>
                <a:solidFill>
                  <a:srgbClr val="ffffff"/>
                </a:solidFill>
              </a:uFill>
              <a:latin typeface="Arial"/>
            </a:endParaRPr>
          </a:p>
        </p:txBody>
      </p:sp>
      <p:sp>
        <p:nvSpPr>
          <p:cNvPr id="606" name="CustomShape 7"/>
          <p:cNvSpPr/>
          <p:nvPr/>
        </p:nvSpPr>
        <p:spPr>
          <a:xfrm>
            <a:off x="6529320" y="1052640"/>
            <a:ext cx="2217240" cy="3646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800" spc="-1" strike="noStrike">
                <a:solidFill>
                  <a:srgbClr val="ff0000"/>
                </a:solidFill>
                <a:uFill>
                  <a:solidFill>
                    <a:srgbClr val="ffffff"/>
                  </a:solidFill>
                </a:uFill>
                <a:latin typeface="Arial"/>
              </a:rPr>
              <a:t>ΚΙΝΗΤΑ ΠΤΕΡΥΓΙΑ</a:t>
            </a:r>
            <a:endParaRPr b="0" lang="el-GR" sz="1800" spc="-1" strike="noStrike">
              <a:solidFill>
                <a:srgbClr val="000000"/>
              </a:solidFill>
              <a:uFill>
                <a:solidFill>
                  <a:srgbClr val="ffffff"/>
                </a:solidFill>
              </a:uFill>
              <a:latin typeface="Arial"/>
            </a:endParaRPr>
          </a:p>
        </p:txBody>
      </p:sp>
    </p:spTree>
  </p:cSld>
</p:sld>
</file>

<file path=ppt/slides/slide1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07"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u="sng" cap="all">
                <a:solidFill>
                  <a:srgbClr val="000000"/>
                </a:solidFill>
                <a:uFill>
                  <a:solidFill>
                    <a:srgbClr val="ffffff"/>
                  </a:solidFill>
                </a:uFill>
                <a:latin typeface="Arial"/>
              </a:rPr>
              <a:t> </a:t>
            </a:r>
            <a:r>
              <a:rPr b="1" lang="el-GR" sz="2400" spc="-1" strike="noStrike" u="sng" cap="all">
                <a:solidFill>
                  <a:srgbClr val="000000"/>
                </a:solidFill>
                <a:uFill>
                  <a:solidFill>
                    <a:srgbClr val="ffffff"/>
                  </a:solidFill>
                </a:uFill>
                <a:latin typeface="Arial"/>
              </a:rPr>
              <a:t>ΑΤΜΟΣΤΡΟΒΙΛΟΣ ΑΝΤΙΔΡΑΣΕΩΣ</a:t>
            </a:r>
            <a:br/>
            <a:r>
              <a:rPr b="1" lang="el-GR" sz="2400" spc="-1" strike="noStrike" u="sng" cap="all">
                <a:solidFill>
                  <a:srgbClr val="000000"/>
                </a:solidFill>
                <a:uFill>
                  <a:solidFill>
                    <a:srgbClr val="ffffff"/>
                  </a:solidFill>
                </a:uFill>
                <a:latin typeface="Arial"/>
              </a:rPr>
              <a:t>ΔΙΑΓΡΑΜΜΑ ΠΙΕΣΕΩΣ-ΤΑΧΥΤΗΤΩΝ</a:t>
            </a:r>
            <a:br/>
            <a:endParaRPr b="0" lang="el-GR" sz="2400" spc="-1" strike="noStrike">
              <a:solidFill>
                <a:srgbClr val="ffffff"/>
              </a:solidFill>
              <a:uFill>
                <a:solidFill>
                  <a:srgbClr val="ffffff"/>
                </a:solidFill>
              </a:uFill>
              <a:latin typeface="Book Antiqua"/>
            </a:endParaRPr>
          </a:p>
        </p:txBody>
      </p:sp>
      <p:sp>
        <p:nvSpPr>
          <p:cNvPr id="608" name="TextShape 2"/>
          <p:cNvSpPr txBox="1"/>
          <p:nvPr/>
        </p:nvSpPr>
        <p:spPr>
          <a:xfrm>
            <a:off x="179640" y="1071720"/>
            <a:ext cx="8784720" cy="5571720"/>
          </a:xfrm>
          <a:prstGeom prst="rect">
            <a:avLst/>
          </a:prstGeom>
          <a:solidFill>
            <a:srgbClr val="000000"/>
          </a:solidFill>
          <a:ln>
            <a:noFill/>
          </a:ln>
        </p:spPr>
        <p:txBody>
          <a:bodyPr lIns="90000" rIns="90000" tIns="45000" bIns="45000"/>
          <a:p>
            <a:pPr marL="216000" indent="-215640">
              <a:lnSpc>
                <a:spcPct val="100000"/>
              </a:lnSpc>
              <a:spcBef>
                <a:spcPts val="439"/>
              </a:spcBef>
              <a:buClr>
                <a:srgbClr val="ff0000"/>
              </a:buClr>
              <a:buSzPct val="65000"/>
              <a:buFont typeface="Wingdings" charset="2"/>
              <a:buChar char=""/>
            </a:pPr>
            <a:r>
              <a:rPr b="1" lang="el-GR" sz="2200" spc="-1" strike="noStrike">
                <a:solidFill>
                  <a:srgbClr val="ffffff"/>
                </a:solidFill>
                <a:uFill>
                  <a:solidFill>
                    <a:srgbClr val="ffffff"/>
                  </a:solidFill>
                </a:uFill>
                <a:latin typeface="Arial"/>
              </a:rPr>
              <a:t>ΓΙΑ ΝΑ </a:t>
            </a:r>
            <a:r>
              <a:rPr b="1" lang="el-GR" sz="2200" spc="-1" strike="noStrike">
                <a:solidFill>
                  <a:srgbClr val="ff0000"/>
                </a:solidFill>
                <a:uFill>
                  <a:solidFill>
                    <a:srgbClr val="ffffff"/>
                  </a:solidFill>
                </a:uFill>
                <a:latin typeface="Arial"/>
              </a:rPr>
              <a:t>ΠΕΡΙΟΡΙΣΟYΜΕ ΤΟΝ ΑΡΙΘΜΟ ΣΤΡΟΦΩΝ ΣΤΟΥΣ ΣΤΡΟΒΙΛΟΥΣ ΑΝΤΙΔΡΑΣΕΩΣ</a:t>
            </a:r>
            <a:r>
              <a:rPr b="1" lang="el-GR" sz="2200" spc="-1" strike="noStrike">
                <a:solidFill>
                  <a:srgbClr val="ffffff"/>
                </a:solidFill>
                <a:uFill>
                  <a:solidFill>
                    <a:srgbClr val="ffffff"/>
                  </a:solidFill>
                </a:uFill>
                <a:latin typeface="Arial"/>
              </a:rPr>
              <a:t>, ΠΡΟΚΑΛΟΥΜΕ ΤΗΝ ΠΤΩΣΗ ΤΗΣ ΠΙΕΣΕΩΣ ΤΟΥ ΑΤΜΟΥ ΛΙΓΟ-ΛΙΓΟ ΚΑΙ ΣΕ ΠΟΛΛΕΣ ΒΑΘΜΙΔΕΣ. </a:t>
            </a:r>
            <a:endParaRPr b="0" lang="el-GR" sz="2200" spc="-1" strike="noStrike">
              <a:solidFill>
                <a:srgbClr val="000000"/>
              </a:solidFill>
              <a:uFill>
                <a:solidFill>
                  <a:srgbClr val="ffffff"/>
                </a:solidFill>
              </a:uFill>
              <a:latin typeface="Arial"/>
            </a:endParaRPr>
          </a:p>
          <a:p>
            <a:pPr marL="216000" indent="-215640">
              <a:lnSpc>
                <a:spcPct val="100000"/>
              </a:lnSpc>
              <a:spcBef>
                <a:spcPts val="439"/>
              </a:spcBef>
              <a:buClr>
                <a:srgbClr val="ff0000"/>
              </a:buClr>
              <a:buSzPct val="65000"/>
              <a:buFont typeface="Wingdings" charset="2"/>
              <a:buChar char=""/>
            </a:pPr>
            <a:r>
              <a:rPr b="1" lang="el-GR" sz="2200" spc="-1" strike="noStrike">
                <a:solidFill>
                  <a:srgbClr val="ffffff"/>
                </a:solidFill>
                <a:uFill>
                  <a:solidFill>
                    <a:srgbClr val="ffffff"/>
                  </a:solidFill>
                </a:uFill>
                <a:latin typeface="Arial"/>
              </a:rPr>
              <a:t>Η ΠΤΩΣΗ ΠΙΕΣΕΩΣ ΣΤΟΥΣ ΣΥΓΧΡΟΝΟΥΣ ΣΤΡΟΒΙΛΟΥΣ, ΚΑΘΕ ΦΟΡΑ ΠΟΥ Ο ΑΤΜΟΣ ΠΕΡΝΑ ΑΠΟ ΜΙΑ ΚΙΝΗΤΗ ή ΣΤΑΘΕΡΗ ΠΤΕΡΥΓΩΣΗ, ΕΙΝΑΙ ΠΕΡΙΠΟΥ ΙΣΗ ΜΕ 0,1-0,2 bar. ΕΤΣΙ ΑΚΟΜΗ ΚΑΙ ΓΙΑ ΜΙΚΡΗ ΜΟΝΟ ΔΙΑΦΟΡΑ ΠΙΕΣΕΩΣ ΤΟΥ ΑΤΜΟΥ ΑΠΟ ΤΗΝ ΕΙΣΑΓΩΓΗ ΩΣ ΤΗΝ ΕΞΑΓΩΓΗ ΤΟΥ ΑΠΟ ΤΟ ΣΤΡΟΒΙΛΟ, ΑΝΑΓΚΑΖΟΜΑΣΤΕ ΝΑ ΕΧΟΜΕ ΜΕΓΑΛΟ ΑΡΙΘΜΟ ΒΑΘΜΙΔΩΝ.</a:t>
            </a:r>
            <a:endParaRPr b="0" lang="el-GR" sz="2200" spc="-1" strike="noStrike">
              <a:solidFill>
                <a:srgbClr val="000000"/>
              </a:solidFill>
              <a:uFill>
                <a:solidFill>
                  <a:srgbClr val="ffffff"/>
                </a:solidFill>
              </a:uFill>
              <a:latin typeface="Arial"/>
            </a:endParaRPr>
          </a:p>
          <a:p>
            <a:pPr marL="216000" indent="-215640">
              <a:lnSpc>
                <a:spcPct val="100000"/>
              </a:lnSpc>
              <a:spcBef>
                <a:spcPts val="439"/>
              </a:spcBef>
              <a:buClr>
                <a:srgbClr val="ff0000"/>
              </a:buClr>
              <a:buSzPct val="65000"/>
              <a:buFont typeface="Wingdings" charset="2"/>
              <a:buChar char=""/>
            </a:pPr>
            <a:r>
              <a:rPr b="1" lang="el-GR" sz="2200" spc="-1" strike="noStrike">
                <a:solidFill>
                  <a:srgbClr val="ffffff"/>
                </a:solidFill>
                <a:uFill>
                  <a:solidFill>
                    <a:srgbClr val="ffffff"/>
                  </a:solidFill>
                </a:uFill>
                <a:latin typeface="Arial"/>
              </a:rPr>
              <a:t>ΑΠΟ ΑΥΤΑ ΣΥΜΠΕΡΑΙΝΟΜΕ ΟΤΙ </a:t>
            </a:r>
            <a:r>
              <a:rPr b="1" lang="el-GR" sz="2200" spc="-1" strike="noStrike">
                <a:solidFill>
                  <a:srgbClr val="ff0000"/>
                </a:solidFill>
                <a:uFill>
                  <a:solidFill>
                    <a:srgbClr val="ffffff"/>
                  </a:solidFill>
                </a:uFill>
                <a:latin typeface="Arial"/>
              </a:rPr>
              <a:t>ΣΤΟ ΣΤΡΟΒΙΛΟ ΑΝΤΙΔΡΑΣΕΩΣ</a:t>
            </a:r>
            <a:r>
              <a:rPr b="1" lang="el-GR" sz="2200" spc="-1" strike="noStrike">
                <a:solidFill>
                  <a:srgbClr val="ffffff"/>
                </a:solidFill>
                <a:uFill>
                  <a:solidFill>
                    <a:srgbClr val="ffffff"/>
                  </a:solidFill>
                </a:uFill>
                <a:latin typeface="Arial"/>
              </a:rPr>
              <a:t> </a:t>
            </a:r>
            <a:r>
              <a:rPr b="1" lang="el-GR" sz="2200" spc="-1" strike="noStrike" u="sng">
                <a:solidFill>
                  <a:srgbClr val="ff0000"/>
                </a:solidFill>
                <a:uFill>
                  <a:solidFill>
                    <a:srgbClr val="ffffff"/>
                  </a:solidFill>
                </a:uFill>
                <a:latin typeface="Arial"/>
              </a:rPr>
              <a:t>ΠΡΕΠΕΙ ΝΑ ΥΠΑΡΧΕΙ ΜΕΓΑΛΟΣ ΑΡΙΘΜΟΣ ΠΤΕΡΥΓΩΣΕΩΝ</a:t>
            </a:r>
            <a:r>
              <a:rPr b="1" lang="el-GR" sz="2200" spc="-1" strike="noStrike">
                <a:solidFill>
                  <a:srgbClr val="ffffff"/>
                </a:solidFill>
                <a:uFill>
                  <a:solidFill>
                    <a:srgbClr val="ffffff"/>
                  </a:solidFill>
                </a:uFill>
                <a:latin typeface="Arial"/>
              </a:rPr>
              <a:t>. ΟΙ ΠΤΕΡΥΓΩΣΕΙΣ ΟΜΩΣ, ΓΙΑ ΤΕΧΝΙΚΟΥΣ ΛΟΓΟΥΣ, ΔΕΝ ΠΡΕΠΕΙ ΝΑ ΤΟΠΟΘΕΤΟΥΝΤΑΙ ΣΕ ΧΩΡΙΣΤΟΥΣ ΤΡΟΧΟΥΣ Η ΚΑΘΕΜΙΑ. ΓΙ' ΑΥΤΟ </a:t>
            </a:r>
            <a:r>
              <a:rPr b="1" lang="el-GR" sz="2200" spc="-1" strike="noStrike">
                <a:solidFill>
                  <a:srgbClr val="ff0000"/>
                </a:solidFill>
                <a:uFill>
                  <a:solidFill>
                    <a:srgbClr val="ffffff"/>
                  </a:solidFill>
                </a:uFill>
                <a:latin typeface="Arial"/>
              </a:rPr>
              <a:t>ΔΙΑΜΟΡΦΩΝΕΤΑΙ ΤΟ ΣΤΡΟΦΕΙΟ ΤΟΥ ΣΕ ΚΥΛΙΝΔΡΟ</a:t>
            </a:r>
            <a:r>
              <a:rPr b="1" lang="el-GR" sz="2200" spc="-1" strike="noStrike">
                <a:solidFill>
                  <a:srgbClr val="ffffff"/>
                </a:solidFill>
                <a:uFill>
                  <a:solidFill>
                    <a:srgbClr val="ffffff"/>
                  </a:solidFill>
                </a:uFill>
                <a:latin typeface="Arial"/>
              </a:rPr>
              <a:t>, ΠΟΥ ΚΑΛΕΙΤΑΙ </a:t>
            </a:r>
            <a:r>
              <a:rPr b="1" lang="el-GR" sz="2200" spc="-1" strike="noStrike" u="sng">
                <a:solidFill>
                  <a:srgbClr val="7030a0"/>
                </a:solidFill>
                <a:uFill>
                  <a:solidFill>
                    <a:srgbClr val="ffffff"/>
                  </a:solidFill>
                </a:uFill>
                <a:latin typeface="Arial"/>
              </a:rPr>
              <a:t>ΤΥΜΠΑΝΟ ΤΟΥ ΣΤΡΟΒΙΛΟΥ ΑΝΤΙΔΡΑΣΕΩΣ</a:t>
            </a:r>
            <a:r>
              <a:rPr b="1" lang="el-GR" sz="2200" spc="-1" strike="noStrike">
                <a:solidFill>
                  <a:srgbClr val="ffffff"/>
                </a:solidFill>
                <a:uFill>
                  <a:solidFill>
                    <a:srgbClr val="ffffff"/>
                  </a:solidFill>
                </a:uFill>
                <a:latin typeface="Arial"/>
              </a:rPr>
              <a:t>.</a:t>
            </a:r>
            <a:endParaRPr b="0" lang="el-GR" sz="2200" spc="-1" strike="noStrike">
              <a:solidFill>
                <a:srgbClr val="000000"/>
              </a:solidFill>
              <a:uFill>
                <a:solidFill>
                  <a:srgbClr val="ffffff"/>
                </a:solidFill>
              </a:uFill>
              <a:latin typeface="Arial"/>
            </a:endParaRPr>
          </a:p>
          <a:p>
            <a:pPr>
              <a:lnSpc>
                <a:spcPct val="100000"/>
              </a:lnSpc>
              <a:spcBef>
                <a:spcPts val="320"/>
              </a:spcBef>
            </a:pPr>
            <a:endParaRPr b="0" lang="el-GR" sz="2200" spc="-1" strike="noStrike">
              <a:solidFill>
                <a:srgbClr val="000000"/>
              </a:solidFill>
              <a:uFill>
                <a:solidFill>
                  <a:srgbClr val="ffffff"/>
                </a:solidFill>
              </a:uFill>
              <a:latin typeface="Arial"/>
            </a:endParaRPr>
          </a:p>
          <a:p>
            <a:pPr marL="216000" indent="-215640">
              <a:lnSpc>
                <a:spcPct val="100000"/>
              </a:lnSpc>
              <a:spcBef>
                <a:spcPts val="360"/>
              </a:spcBef>
            </a:pPr>
            <a:br/>
            <a:endParaRPr b="0" lang="el-GR" sz="2200" spc="-1" strike="noStrike">
              <a:solidFill>
                <a:srgbClr val="000000"/>
              </a:solidFill>
              <a:uFill>
                <a:solidFill>
                  <a:srgbClr val="ffffff"/>
                </a:solidFill>
              </a:uFill>
              <a:latin typeface="Arial"/>
            </a:endParaRPr>
          </a:p>
        </p:txBody>
      </p:sp>
    </p:spTree>
  </p:cSld>
</p:sld>
</file>

<file path=ppt/slides/slide1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09"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u="sng" cap="all">
                <a:solidFill>
                  <a:srgbClr val="000000"/>
                </a:solidFill>
                <a:uFill>
                  <a:solidFill>
                    <a:srgbClr val="ffffff"/>
                  </a:solidFill>
                </a:uFill>
                <a:latin typeface="Arial"/>
              </a:rPr>
              <a:t> </a:t>
            </a:r>
            <a:r>
              <a:rPr b="1" lang="el-GR" sz="2400" spc="-1" strike="noStrike" u="sng" cap="all">
                <a:solidFill>
                  <a:srgbClr val="000000"/>
                </a:solidFill>
                <a:uFill>
                  <a:solidFill>
                    <a:srgbClr val="ffffff"/>
                  </a:solidFill>
                </a:uFill>
                <a:latin typeface="Arial"/>
              </a:rPr>
              <a:t>ΑΤΜΟΣΤΡΟΒΙΛΟΣ ΑΝΤΙΔΡΑΣΕΩΣ</a:t>
            </a:r>
            <a:br/>
            <a:r>
              <a:rPr b="1" lang="el-GR" sz="2400" spc="-1" strike="noStrike" u="sng" cap="all">
                <a:solidFill>
                  <a:srgbClr val="000000"/>
                </a:solidFill>
                <a:uFill>
                  <a:solidFill>
                    <a:srgbClr val="ffffff"/>
                  </a:solidFill>
                </a:uFill>
                <a:latin typeface="Arial"/>
              </a:rPr>
              <a:t>ΔΙΑΓΡΑΜΜΑ ΠΙΕΣΕΩΣ-ΤΑΧΥΤΗΤΩΝ</a:t>
            </a:r>
            <a:br/>
            <a:endParaRPr b="0" lang="el-GR" sz="2400" spc="-1" strike="noStrike">
              <a:solidFill>
                <a:srgbClr val="ffffff"/>
              </a:solidFill>
              <a:uFill>
                <a:solidFill>
                  <a:srgbClr val="ffffff"/>
                </a:solidFill>
              </a:uFill>
              <a:latin typeface="Book Antiqua"/>
            </a:endParaRPr>
          </a:p>
        </p:txBody>
      </p:sp>
      <p:sp>
        <p:nvSpPr>
          <p:cNvPr id="610" name="TextShape 2"/>
          <p:cNvSpPr txBox="1"/>
          <p:nvPr/>
        </p:nvSpPr>
        <p:spPr>
          <a:xfrm>
            <a:off x="179640" y="1071720"/>
            <a:ext cx="8784720" cy="5571720"/>
          </a:xfrm>
          <a:prstGeom prst="rect">
            <a:avLst/>
          </a:prstGeom>
          <a:solidFill>
            <a:srgbClr val="000000"/>
          </a:solidFill>
          <a:ln>
            <a:noFill/>
          </a:ln>
        </p:spPr>
        <p:txBody>
          <a:bodyPr lIns="90000" rIns="90000" tIns="45000" bIns="45000"/>
          <a:p>
            <a:pPr algn="ctr">
              <a:lnSpc>
                <a:spcPct val="100000"/>
              </a:lnSpc>
              <a:spcBef>
                <a:spcPts val="439"/>
              </a:spcBef>
            </a:pPr>
            <a:r>
              <a:rPr b="1" lang="el-GR" sz="2200" spc="-1" strike="noStrike" u="sng">
                <a:solidFill>
                  <a:srgbClr val="ff0000"/>
                </a:solidFill>
                <a:uFill>
                  <a:solidFill>
                    <a:srgbClr val="ffffff"/>
                  </a:solidFill>
                </a:uFill>
                <a:latin typeface="Arial"/>
              </a:rPr>
              <a:t>ΕΚΤΟΝΩΤΙΚΗ ΔΙΑΒΑΘΜΙΣΗ </a:t>
            </a:r>
            <a:endParaRPr b="0" lang="el-GR" sz="2200" spc="-1" strike="noStrike">
              <a:solidFill>
                <a:srgbClr val="000000"/>
              </a:solidFill>
              <a:uFill>
                <a:solidFill>
                  <a:srgbClr val="ffffff"/>
                </a:solidFill>
              </a:uFill>
              <a:latin typeface="Arial"/>
            </a:endParaRPr>
          </a:p>
          <a:p>
            <a:pPr>
              <a:lnSpc>
                <a:spcPct val="100000"/>
              </a:lnSpc>
              <a:spcBef>
                <a:spcPts val="439"/>
              </a:spcBef>
            </a:pPr>
            <a:r>
              <a:rPr b="1" lang="el-GR" sz="2200" spc="-1" strike="noStrike">
                <a:solidFill>
                  <a:srgbClr val="ffffff"/>
                </a:solidFill>
                <a:uFill>
                  <a:solidFill>
                    <a:srgbClr val="ffffff"/>
                  </a:solidFill>
                </a:uFill>
                <a:latin typeface="Arial"/>
              </a:rPr>
              <a:t>ΕΙΝΑΙ ΦΑΝΕΡΟ ΑΠΟ ΤΗΝ ΕΞΙΣΩΣΗ ΣΥΝΕΧΕΙΑΣ ΤΗΣ ΡΟΗΣ ΤΟΥ ΑΤΜΟΥ ΟΤΙ </a:t>
            </a:r>
            <a:r>
              <a:rPr b="1" lang="el-GR" sz="2200" spc="-1" strike="noStrike">
                <a:solidFill>
                  <a:srgbClr val="ff0000"/>
                </a:solidFill>
                <a:uFill>
                  <a:solidFill>
                    <a:srgbClr val="ffffff"/>
                  </a:solidFill>
                </a:uFill>
                <a:latin typeface="Arial"/>
              </a:rPr>
              <a:t>ΟΣΟ ΠΡΟΧΩΡΟΥΜΕ ΣΤΙΣ ΒΑΘΜΙΔΕΣ</a:t>
            </a:r>
            <a:r>
              <a:rPr b="1" lang="el-GR" sz="2200" spc="-1" strike="noStrike">
                <a:solidFill>
                  <a:srgbClr val="ffffff"/>
                </a:solidFill>
                <a:uFill>
                  <a:solidFill>
                    <a:srgbClr val="ffffff"/>
                  </a:solidFill>
                </a:uFill>
                <a:latin typeface="Arial"/>
              </a:rPr>
              <a:t>, </a:t>
            </a:r>
            <a:r>
              <a:rPr b="1" lang="el-GR" sz="2200" spc="-1" strike="noStrike">
                <a:solidFill>
                  <a:srgbClr val="ff0000"/>
                </a:solidFill>
                <a:uFill>
                  <a:solidFill>
                    <a:srgbClr val="ffffff"/>
                  </a:solidFill>
                </a:uFill>
                <a:latin typeface="Arial"/>
              </a:rPr>
              <a:t>ΤΟΣΟ ΟΙ ΔΙΑΣΤΑΣΕΙΣ ΤΩΝ ΠΤΕΡΥΓΙΩΝ, ΣΤΑΘΕΡΩΝ ΚΑΙ ΚΙΝΗΤΩΝ, </a:t>
            </a:r>
            <a:r>
              <a:rPr b="1" lang="el-GR" sz="2200" spc="-1" strike="noStrike" u="sng">
                <a:solidFill>
                  <a:srgbClr val="ff0000"/>
                </a:solidFill>
                <a:uFill>
                  <a:solidFill>
                    <a:srgbClr val="ffffff"/>
                  </a:solidFill>
                </a:uFill>
                <a:latin typeface="Arial"/>
              </a:rPr>
              <a:t>ΠΡΕΠΕΙ</a:t>
            </a:r>
            <a:r>
              <a:rPr b="1" lang="el-GR" sz="2200" spc="-1" strike="noStrike">
                <a:solidFill>
                  <a:srgbClr val="ff0000"/>
                </a:solidFill>
                <a:uFill>
                  <a:solidFill>
                    <a:srgbClr val="ffffff"/>
                  </a:solidFill>
                </a:uFill>
                <a:latin typeface="Arial"/>
              </a:rPr>
              <a:t> ΝΑ ΜΕΓΑΛΩΝΟΥΝ</a:t>
            </a:r>
            <a:r>
              <a:rPr b="1" lang="el-GR" sz="2200" spc="-1" strike="noStrike">
                <a:solidFill>
                  <a:srgbClr val="ffffff"/>
                </a:solidFill>
                <a:uFill>
                  <a:solidFill>
                    <a:srgbClr val="ffffff"/>
                  </a:solidFill>
                </a:uFill>
                <a:latin typeface="Arial"/>
              </a:rPr>
              <a:t>.</a:t>
            </a:r>
            <a:endParaRPr b="0" lang="el-GR" sz="2200" spc="-1" strike="noStrike">
              <a:solidFill>
                <a:srgbClr val="000000"/>
              </a:solidFill>
              <a:uFill>
                <a:solidFill>
                  <a:srgbClr val="ffffff"/>
                </a:solidFill>
              </a:uFill>
              <a:latin typeface="Arial"/>
            </a:endParaRPr>
          </a:p>
          <a:p>
            <a:pPr>
              <a:lnSpc>
                <a:spcPct val="100000"/>
              </a:lnSpc>
              <a:spcBef>
                <a:spcPts val="439"/>
              </a:spcBef>
            </a:pPr>
            <a:r>
              <a:rPr b="1" lang="el-GR" sz="2200" spc="-1" strike="noStrike">
                <a:solidFill>
                  <a:srgbClr val="ffffff"/>
                </a:solidFill>
                <a:uFill>
                  <a:solidFill>
                    <a:srgbClr val="ffffff"/>
                  </a:solidFill>
                </a:uFill>
                <a:latin typeface="Arial"/>
              </a:rPr>
              <a:t>ΘΕΩΡΗΤΙΚΑ ΘΑ ΕΠΡΕΠΕ ΤΑ ΠΤΕΡΥΓΙΑ ΜΙΑΣ ΒΑΘΜΙΔΑΣ ΝΑ ΕΙΝΑΙ ΜΕΓΑΛΥΤΕΡΑ ΑΠΟ ΤΑ ΠΤΕΡΥΓΙΑ ΤΗΣ ΠΡΟΗΓΟΥΜΕΝΗΣ, ΠΟΥ ΘΑ ΑΠΑΙΤΟΥΣΕ ΙΔΙΑΙΤΕΡΑ ΠΤΕΡΥΓΙΑ ΓΙΑ ΚΑΘΕ ΒΑΘΜΙΔΑ. ΕΠΕΙΔΗ ΟΜΩΣ ΑΥΤΟ ΔΕΝ ΕΙΝΑΙ ΠΡΑΚΤΙΚΑ ΔΥΝΑΤΟ ΜΙΑ ΚΑΙ ΤΑ ΠΤΕΡΥΓΙΑ ΚΑΤΑΣΚΕΥΑΖΟΝΤΑΙ ΣΕ ΤΥΠΟΠΟΙΗΜΕΝΕΣ ΔΙΑΣΤΑΣΕΙΣ, ΑΝΑΓΚΑΖΟΜΑΣΤΕ ΝΑ ΥΠΟΔΙΑΙΡΟΥΜΕ ΤΙΣ ΒΑΘΜΙΔΕΣ ΠΙΕΣΕΩΣ ΣΕ ΟΜΑΔΕΣ. </a:t>
            </a:r>
            <a:endParaRPr b="0" lang="el-GR" sz="2200" spc="-1" strike="noStrike">
              <a:solidFill>
                <a:srgbClr val="000000"/>
              </a:solidFill>
              <a:uFill>
                <a:solidFill>
                  <a:srgbClr val="ffffff"/>
                </a:solidFill>
              </a:uFill>
              <a:latin typeface="Arial"/>
            </a:endParaRPr>
          </a:p>
          <a:p>
            <a:pPr>
              <a:lnSpc>
                <a:spcPct val="100000"/>
              </a:lnSpc>
              <a:spcBef>
                <a:spcPts val="439"/>
              </a:spcBef>
            </a:pPr>
            <a:r>
              <a:rPr b="1" lang="el-GR" sz="2200" spc="-1" strike="noStrike">
                <a:solidFill>
                  <a:srgbClr val="ffffff"/>
                </a:solidFill>
                <a:uFill>
                  <a:solidFill>
                    <a:srgbClr val="ffffff"/>
                  </a:solidFill>
                </a:uFill>
                <a:latin typeface="Arial"/>
              </a:rPr>
              <a:t>ΚΑΘΕΜΙΑ ΑΠ' ΑΥΤΕΣ ΑΠΟΤΕΛΕΙΤΑΙ ΑΠΟ ΠΤΕΡΥΓΩΣΕΙΣ ΜΕ ΠΤΕΡΥΓΙΑ ΤΟΥ ΙΔΙΟΥ ΤΥΠΟΠΟΙΗΜΕΝΟΥ ΜΕΓΕΘΟΥΣ. ΚΑΘΕ ΟΜΑΔΑ ΟΝΟΜΑΖΕΤΑΙ </a:t>
            </a:r>
            <a:r>
              <a:rPr b="1" lang="el-GR" sz="2200" spc="-1" strike="noStrike" u="sng">
                <a:solidFill>
                  <a:srgbClr val="ff0000"/>
                </a:solidFill>
                <a:uFill>
                  <a:solidFill>
                    <a:srgbClr val="ffffff"/>
                  </a:solidFill>
                </a:uFill>
                <a:latin typeface="Arial"/>
              </a:rPr>
              <a:t>ΕΚΤΟΝΩΤΙΚΗ ΔΙΑΒΑΘΜΙΣΗ</a:t>
            </a:r>
            <a:r>
              <a:rPr b="1" lang="el-GR" sz="2200" spc="-1" strike="noStrike">
                <a:solidFill>
                  <a:srgbClr val="ffffff"/>
                </a:solidFill>
                <a:uFill>
                  <a:solidFill>
                    <a:srgbClr val="ffffff"/>
                  </a:solidFill>
                </a:uFill>
                <a:latin typeface="Arial"/>
              </a:rPr>
              <a:t>.</a:t>
            </a:r>
            <a:endParaRPr b="0" lang="el-GR" sz="2200" spc="-1" strike="noStrike">
              <a:solidFill>
                <a:srgbClr val="000000"/>
              </a:solidFill>
              <a:uFill>
                <a:solidFill>
                  <a:srgbClr val="ffffff"/>
                </a:solidFill>
              </a:uFill>
              <a:latin typeface="Arial"/>
            </a:endParaRPr>
          </a:p>
          <a:p>
            <a:pPr>
              <a:lnSpc>
                <a:spcPct val="100000"/>
              </a:lnSpc>
              <a:spcBef>
                <a:spcPts val="320"/>
              </a:spcBef>
            </a:pPr>
            <a:endParaRPr b="0" lang="el-GR" sz="2200" spc="-1" strike="noStrike">
              <a:solidFill>
                <a:srgbClr val="000000"/>
              </a:solidFill>
              <a:uFill>
                <a:solidFill>
                  <a:srgbClr val="ffffff"/>
                </a:solidFill>
              </a:uFill>
              <a:latin typeface="Arial"/>
            </a:endParaRPr>
          </a:p>
          <a:p>
            <a:pPr marL="216000" indent="-215640">
              <a:lnSpc>
                <a:spcPct val="100000"/>
              </a:lnSpc>
              <a:spcBef>
                <a:spcPts val="360"/>
              </a:spcBef>
            </a:pPr>
            <a:br/>
            <a:endParaRPr b="0" lang="el-GR" sz="2200" spc="-1" strike="noStrike">
              <a:solidFill>
                <a:srgbClr val="000000"/>
              </a:solidFill>
              <a:uFill>
                <a:solidFill>
                  <a:srgbClr val="ffffff"/>
                </a:solidFill>
              </a:uFill>
              <a:latin typeface="Arial"/>
            </a:endParaRPr>
          </a:p>
        </p:txBody>
      </p:sp>
    </p:spTree>
  </p:cSld>
</p:sld>
</file>

<file path=ppt/slides/slide1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1"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u="sng" cap="all">
                <a:solidFill>
                  <a:srgbClr val="000000"/>
                </a:solidFill>
                <a:uFill>
                  <a:solidFill>
                    <a:srgbClr val="ffffff"/>
                  </a:solidFill>
                </a:uFill>
                <a:latin typeface="Arial"/>
              </a:rPr>
              <a:t> </a:t>
            </a:r>
            <a:r>
              <a:rPr b="1" lang="el-GR" sz="2400" spc="-1" strike="noStrike" u="sng" cap="all">
                <a:solidFill>
                  <a:srgbClr val="000000"/>
                </a:solidFill>
                <a:uFill>
                  <a:solidFill>
                    <a:srgbClr val="ffffff"/>
                  </a:solidFill>
                </a:uFill>
                <a:latin typeface="Arial"/>
              </a:rPr>
              <a:t>ΑΤΜΟΣΤΡΟΒΙΛΟΣ ΑΝΤΙΔΡΑΣΕΩΣ</a:t>
            </a:r>
            <a:br/>
            <a:r>
              <a:rPr b="1" lang="el-GR" sz="2400" spc="-1" strike="noStrike" u="sng" cap="all">
                <a:solidFill>
                  <a:srgbClr val="000000"/>
                </a:solidFill>
                <a:uFill>
                  <a:solidFill>
                    <a:srgbClr val="ffffff"/>
                  </a:solidFill>
                </a:uFill>
                <a:latin typeface="Arial"/>
              </a:rPr>
              <a:t>ΔΙΑΓΡΑΜΜΑ ΠΙΕΣΕΩΣ-ΤΑΧΥΤΗΤΩΝ</a:t>
            </a:r>
            <a:br/>
            <a:endParaRPr b="0" lang="el-GR" sz="2400" spc="-1" strike="noStrike">
              <a:solidFill>
                <a:srgbClr val="ffffff"/>
              </a:solidFill>
              <a:uFill>
                <a:solidFill>
                  <a:srgbClr val="ffffff"/>
                </a:solidFill>
              </a:uFill>
              <a:latin typeface="Book Antiqua"/>
            </a:endParaRPr>
          </a:p>
        </p:txBody>
      </p:sp>
      <p:sp>
        <p:nvSpPr>
          <p:cNvPr id="612" name="TextShape 2"/>
          <p:cNvSpPr txBox="1"/>
          <p:nvPr/>
        </p:nvSpPr>
        <p:spPr>
          <a:xfrm>
            <a:off x="179640" y="1071720"/>
            <a:ext cx="8784720" cy="5571720"/>
          </a:xfrm>
          <a:prstGeom prst="rect">
            <a:avLst/>
          </a:prstGeom>
          <a:solidFill>
            <a:srgbClr val="000000"/>
          </a:solidFill>
          <a:ln>
            <a:noFill/>
          </a:ln>
        </p:spPr>
        <p:txBody>
          <a:bodyPr lIns="90000" rIns="90000" tIns="45000" bIns="45000"/>
          <a:p>
            <a:pPr marL="514440" indent="-514080">
              <a:lnSpc>
                <a:spcPct val="100000"/>
              </a:lnSpc>
              <a:spcBef>
                <a:spcPts val="601"/>
              </a:spcBef>
              <a:buClr>
                <a:srgbClr val="ff0000"/>
              </a:buClr>
              <a:buSzPct val="65000"/>
              <a:buFont typeface="Wingdings" charset="2"/>
              <a:buChar char=""/>
            </a:pPr>
            <a:r>
              <a:rPr b="1" lang="el-GR" sz="3000" spc="-1" strike="noStrike" u="sng">
                <a:solidFill>
                  <a:srgbClr val="ff0000"/>
                </a:solidFill>
                <a:uFill>
                  <a:solidFill>
                    <a:srgbClr val="ffffff"/>
                  </a:solidFill>
                </a:uFill>
                <a:latin typeface="Arial"/>
              </a:rPr>
              <a:t>ΤΟ ΤΥΜΠΑΝΟ</a:t>
            </a:r>
            <a:r>
              <a:rPr b="1" lang="el-GR" sz="3000" spc="-1" strike="noStrike">
                <a:solidFill>
                  <a:srgbClr val="ff0000"/>
                </a:solidFill>
                <a:uFill>
                  <a:solidFill>
                    <a:srgbClr val="ffffff"/>
                  </a:solidFill>
                </a:uFill>
                <a:latin typeface="Arial"/>
              </a:rPr>
              <a:t> ΜΠΟΡΕΙ</a:t>
            </a:r>
            <a:r>
              <a:rPr b="1" lang="el-GR" sz="3000" spc="-1" strike="noStrike">
                <a:solidFill>
                  <a:srgbClr val="ffffff"/>
                </a:solidFill>
                <a:uFill>
                  <a:solidFill>
                    <a:srgbClr val="ffffff"/>
                  </a:solidFill>
                </a:uFill>
                <a:latin typeface="Arial"/>
              </a:rPr>
              <a:t> ΝΑ ΕΧΕΙ </a:t>
            </a:r>
            <a:r>
              <a:rPr b="1" lang="el-GR" sz="3000" spc="-1" strike="noStrike">
                <a:solidFill>
                  <a:srgbClr val="ff0000"/>
                </a:solidFill>
                <a:uFill>
                  <a:solidFill>
                    <a:srgbClr val="ffffff"/>
                  </a:solidFill>
                </a:uFill>
                <a:latin typeface="Arial"/>
              </a:rPr>
              <a:t>ΤΗΝ ΙΔΙΑ ΔΙΑΜΕΤΡΟ ΣΕ ΟΛΟ ΤΟ ΜΗΚΟΣ ΤΟΥ</a:t>
            </a:r>
            <a:r>
              <a:rPr b="1" lang="el-GR" sz="3000" spc="-1" strike="noStrike">
                <a:solidFill>
                  <a:srgbClr val="ffffff"/>
                </a:solidFill>
                <a:uFill>
                  <a:solidFill>
                    <a:srgbClr val="ffffff"/>
                  </a:solidFill>
                </a:uFill>
                <a:latin typeface="Arial"/>
              </a:rPr>
              <a:t>, ΚΑΤΑΣΚΕΥΑΖΕΤΑΙ ΟΜΩΣ ΣΤΙΣ ΠΕΡΙΣΣΟΤΕΡΕΣ ΠΕΡΙΠΤΩΣΕΙΣ </a:t>
            </a:r>
            <a:r>
              <a:rPr b="1" lang="el-GR" sz="3000" spc="-1" strike="noStrike">
                <a:solidFill>
                  <a:srgbClr val="ff0000"/>
                </a:solidFill>
                <a:uFill>
                  <a:solidFill>
                    <a:srgbClr val="ffffff"/>
                  </a:solidFill>
                </a:uFill>
                <a:latin typeface="Arial"/>
              </a:rPr>
              <a:t>ΜΕ ΔΙΑΦΟΡΕΤΙΚΕΣ ΔΙΑΜΕΤΡΟΥΣ ΚΑΤΑ ΤΜΗΜΑΤΑ</a:t>
            </a:r>
            <a:r>
              <a:rPr b="1" lang="el-GR" sz="3000" spc="-1" strike="noStrike">
                <a:solidFill>
                  <a:srgbClr val="ffffff"/>
                </a:solidFill>
                <a:uFill>
                  <a:solidFill>
                    <a:srgbClr val="ffffff"/>
                  </a:solidFill>
                </a:uFill>
                <a:latin typeface="Arial"/>
              </a:rPr>
              <a:t>, ΠΟΥ ΑΝΤΙΣΤΟΙΧΟΥΝ ΣΤΙΣ ΟΜΑΔΕΣ ΠΤΕΡΥΓΩΣΕΩΣ.</a:t>
            </a:r>
            <a:endParaRPr b="0" lang="el-GR" sz="3000" spc="-1" strike="noStrike">
              <a:solidFill>
                <a:srgbClr val="000000"/>
              </a:solidFill>
              <a:uFill>
                <a:solidFill>
                  <a:srgbClr val="ffffff"/>
                </a:solidFill>
              </a:uFill>
              <a:latin typeface="Arial"/>
            </a:endParaRPr>
          </a:p>
          <a:p>
            <a:pPr marL="514440" indent="-514080">
              <a:lnSpc>
                <a:spcPct val="100000"/>
              </a:lnSpc>
              <a:spcBef>
                <a:spcPts val="601"/>
              </a:spcBef>
              <a:buClr>
                <a:srgbClr val="ff0000"/>
              </a:buClr>
              <a:buSzPct val="65000"/>
              <a:buFont typeface="Wingdings" charset="2"/>
              <a:buChar char=""/>
            </a:pPr>
            <a:r>
              <a:rPr b="1" lang="el-GR" sz="3000" spc="-1" strike="noStrike" u="sng">
                <a:solidFill>
                  <a:srgbClr val="ff0000"/>
                </a:solidFill>
                <a:uFill>
                  <a:solidFill>
                    <a:srgbClr val="ffffff"/>
                  </a:solidFill>
                </a:uFill>
                <a:latin typeface="Arial"/>
              </a:rPr>
              <a:t>ΤΟ ΚΕΛΥΦΟΣ</a:t>
            </a:r>
            <a:r>
              <a:rPr b="1" lang="el-GR" sz="3000" spc="-1" strike="noStrike">
                <a:solidFill>
                  <a:srgbClr val="ffffff"/>
                </a:solidFill>
                <a:uFill>
                  <a:solidFill>
                    <a:srgbClr val="ffffff"/>
                  </a:solidFill>
                </a:uFill>
                <a:latin typeface="Arial"/>
              </a:rPr>
              <a:t> ΔΙΑΜΟΡΦΩΝΕΤΑΙ ΑΝΑΛΟΓΑ ΜΕ ΤΟ </a:t>
            </a:r>
            <a:r>
              <a:rPr b="1" lang="el-GR" sz="3000" spc="-1" strike="noStrike">
                <a:solidFill>
                  <a:srgbClr val="ff0000"/>
                </a:solidFill>
                <a:uFill>
                  <a:solidFill>
                    <a:srgbClr val="ffffff"/>
                  </a:solidFill>
                </a:uFill>
                <a:latin typeface="Arial"/>
              </a:rPr>
              <a:t>ΤΥΜΠΑΝΟ ΚΑΙ ΤΑ ΥΨΗ ΤΩΝ ΠΤΕΡΥΓΙΩΝ</a:t>
            </a:r>
            <a:r>
              <a:rPr b="1" lang="el-GR" sz="3000" spc="-1" strike="noStrike">
                <a:solidFill>
                  <a:srgbClr val="ffffff"/>
                </a:solidFill>
                <a:uFill>
                  <a:solidFill>
                    <a:srgbClr val="ffffff"/>
                  </a:solidFill>
                </a:uFill>
                <a:latin typeface="Arial"/>
              </a:rPr>
              <a:t> ΚΑΙ ΦΕΡΕΙ ΕΣΩΤΕΡΙΚΑ ΤΙΣ ΣΤΑΘΕΡΕΣ ΠΤΕΡΥΓΩΣΕΙΣ</a:t>
            </a:r>
            <a:r>
              <a:rPr b="1" i="1" lang="el-GR" sz="3000" spc="-1" strike="noStrike">
                <a:solidFill>
                  <a:srgbClr val="ffffff"/>
                </a:solidFill>
                <a:uFill>
                  <a:solidFill>
                    <a:srgbClr val="ffffff"/>
                  </a:solidFill>
                </a:uFill>
                <a:latin typeface="Arial"/>
              </a:rPr>
              <a:t> </a:t>
            </a:r>
            <a:r>
              <a:rPr b="1" lang="el-GR" sz="3000" spc="-1" strike="noStrike">
                <a:solidFill>
                  <a:srgbClr val="ffffff"/>
                </a:solidFill>
                <a:uFill>
                  <a:solidFill>
                    <a:srgbClr val="ffffff"/>
                  </a:solidFill>
                </a:uFill>
                <a:latin typeface="Arial"/>
              </a:rPr>
              <a:t>ΟΛΙΚΗΣ ΠΡΟΣΒΟΛΗΣ.</a:t>
            </a:r>
            <a:endParaRPr b="0" lang="el-GR" sz="3000" spc="-1" strike="noStrike">
              <a:solidFill>
                <a:srgbClr val="000000"/>
              </a:solidFill>
              <a:uFill>
                <a:solidFill>
                  <a:srgbClr val="ffffff"/>
                </a:solidFill>
              </a:uFill>
              <a:latin typeface="Arial"/>
            </a:endParaRPr>
          </a:p>
          <a:p>
            <a:pPr>
              <a:lnSpc>
                <a:spcPct val="100000"/>
              </a:lnSpc>
              <a:spcBef>
                <a:spcPts val="320"/>
              </a:spcBef>
            </a:pPr>
            <a:endParaRPr b="0" lang="el-GR" sz="3000" spc="-1" strike="noStrike">
              <a:solidFill>
                <a:srgbClr val="000000"/>
              </a:solidFill>
              <a:uFill>
                <a:solidFill>
                  <a:srgbClr val="ffffff"/>
                </a:solidFill>
              </a:uFill>
              <a:latin typeface="Arial"/>
            </a:endParaRPr>
          </a:p>
          <a:p>
            <a:pPr marL="216000" indent="-215640">
              <a:lnSpc>
                <a:spcPct val="100000"/>
              </a:lnSpc>
              <a:spcBef>
                <a:spcPts val="360"/>
              </a:spcBef>
            </a:pPr>
            <a:br/>
            <a:endParaRPr b="0" lang="el-GR" sz="3000" spc="-1" strike="noStrike">
              <a:solidFill>
                <a:srgbClr val="000000"/>
              </a:solidFill>
              <a:uFill>
                <a:solidFill>
                  <a:srgbClr val="ffffff"/>
                </a:solidFill>
              </a:uFill>
              <a:latin typeface="Arial"/>
            </a:endParaRPr>
          </a:p>
        </p:txBody>
      </p:sp>
    </p:spTree>
  </p:cSld>
</p:sld>
</file>

<file path=ppt/slides/slide1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3"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u="sng" cap="all">
                <a:solidFill>
                  <a:srgbClr val="000000"/>
                </a:solidFill>
                <a:uFill>
                  <a:solidFill>
                    <a:srgbClr val="ffffff"/>
                  </a:solidFill>
                </a:uFill>
                <a:latin typeface="Arial"/>
              </a:rPr>
              <a:t> </a:t>
            </a:r>
            <a:r>
              <a:rPr b="1" lang="el-GR" sz="2400" spc="-1" strike="noStrike" u="sng" cap="all">
                <a:solidFill>
                  <a:srgbClr val="000000"/>
                </a:solidFill>
                <a:uFill>
                  <a:solidFill>
                    <a:srgbClr val="ffffff"/>
                  </a:solidFill>
                </a:uFill>
                <a:latin typeface="Arial"/>
              </a:rPr>
              <a:t>ΑΤΜΟΣΤΡΟΒΙΛΟΣ ΑΝΤΙΔΡΑΣΕΩΣ</a:t>
            </a:r>
            <a:br/>
            <a:r>
              <a:rPr b="1" lang="el-GR" sz="2400" spc="-1" strike="noStrike" u="sng" cap="all">
                <a:solidFill>
                  <a:srgbClr val="000000"/>
                </a:solidFill>
                <a:uFill>
                  <a:solidFill>
                    <a:srgbClr val="ffffff"/>
                  </a:solidFill>
                </a:uFill>
                <a:latin typeface="Arial"/>
              </a:rPr>
              <a:t>ΔΙΑΓΡΑΜΜΑ ΠΙΕΣΕΩΣ-ΤΑΧΥΤΗΤΩΝ</a:t>
            </a:r>
            <a:br/>
            <a:endParaRPr b="0" lang="el-GR" sz="2400" spc="-1" strike="noStrike">
              <a:solidFill>
                <a:srgbClr val="ffffff"/>
              </a:solidFill>
              <a:uFill>
                <a:solidFill>
                  <a:srgbClr val="ffffff"/>
                </a:solidFill>
              </a:uFill>
              <a:latin typeface="Book Antiqua"/>
            </a:endParaRPr>
          </a:p>
        </p:txBody>
      </p:sp>
      <p:sp>
        <p:nvSpPr>
          <p:cNvPr id="614" name="TextShape 2"/>
          <p:cNvSpPr txBox="1"/>
          <p:nvPr/>
        </p:nvSpPr>
        <p:spPr>
          <a:xfrm>
            <a:off x="179640" y="1071720"/>
            <a:ext cx="4392000" cy="5525280"/>
          </a:xfrm>
          <a:prstGeom prst="rect">
            <a:avLst/>
          </a:prstGeom>
          <a:solidFill>
            <a:srgbClr val="000000"/>
          </a:solidFill>
          <a:ln>
            <a:noFill/>
          </a:ln>
        </p:spPr>
        <p:txBody>
          <a:bodyPr lIns="90000" rIns="90000" tIns="45000" bIns="45000"/>
          <a:p>
            <a:pPr>
              <a:lnSpc>
                <a:spcPct val="100000"/>
              </a:lnSpc>
              <a:spcBef>
                <a:spcPts val="400"/>
              </a:spcBef>
            </a:pPr>
            <a:r>
              <a:rPr b="1" lang="el-GR" sz="2000" spc="-1" strike="noStrike">
                <a:solidFill>
                  <a:srgbClr val="ffffff"/>
                </a:solidFill>
                <a:uFill>
                  <a:solidFill>
                    <a:srgbClr val="ffffff"/>
                  </a:solidFill>
                </a:uFill>
                <a:latin typeface="Arial"/>
              </a:rPr>
              <a:t>ΤΟ ΣΧΗΜΑ ΠΑΡΙΣΤΑΝΕΙ ΣΤΡΟΒΙΛΟ ΑΝΤΙΔΡΑΣΕΩΣ ΣΕ ΤΟΜΗ, ΑΤΜΟΣΤΡΟΒΙΛΟ ΑΝΤΙΔΡΑΣΕΩΣ 5 ΒΑΘΜΙΔΩΝ, ΜΕ ΤΥΜΠΑΝΟ ΣΤΑΘΕΡΗΣ ΔΙΑΜΕΤΡΟΥ ΚΑΙ ΚΕΛΥΦΟΣ ΜΕ ΚΛΙΜΑΚΩΤΗ ΑΥΞΗΣΗ ΤΗΣ ΔΙΑΜΕΤΡΟΥ ΑΝΑΛΟΓΑ ΜΕ ΤΑ ΥΨΗ ΤΩΝ ΠΤΕΡΥΓΙΩΝ.</a:t>
            </a:r>
            <a:endParaRPr b="0" lang="el-GR" sz="20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ffff"/>
                </a:solidFill>
                <a:uFill>
                  <a:solidFill>
                    <a:srgbClr val="ffffff"/>
                  </a:solidFill>
                </a:uFill>
                <a:latin typeface="Arial"/>
              </a:rPr>
              <a:t>Σ' ΑΥΤΟ ΔΙΑΚΡΙΝΟΝΤΑΙ Η ΕΙΣΑΓΩΓΗ ΤΟΥ ΑΤΜΟΥ, ΟΙ ΣΤΑΘΕΡΕΣ (Σ, ΩΣ Σ</a:t>
            </a:r>
            <a:r>
              <a:rPr b="1" lang="el-GR" sz="2000" spc="-1" strike="noStrike" baseline="-25000">
                <a:solidFill>
                  <a:srgbClr val="ffffff"/>
                </a:solidFill>
                <a:uFill>
                  <a:solidFill>
                    <a:srgbClr val="ffffff"/>
                  </a:solidFill>
                </a:uFill>
                <a:latin typeface="Arial"/>
              </a:rPr>
              <a:t>5</a:t>
            </a:r>
            <a:r>
              <a:rPr b="1" lang="el-GR" sz="2000" spc="-1" strike="noStrike">
                <a:solidFill>
                  <a:srgbClr val="ffffff"/>
                </a:solidFill>
                <a:uFill>
                  <a:solidFill>
                    <a:srgbClr val="ffffff"/>
                  </a:solidFill>
                </a:uFill>
                <a:latin typeface="Arial"/>
              </a:rPr>
              <a:t>) ΠΤΕΡΥΓΩΣΕΙΣ ΣΤΟ ΕΣΩΤΕΡΙΚΟ ΤΟΥ ΚΕΛΥΦΟΥΣ, ΟΙ ΚΙΝΗΤΕΣ (Κ, ΩΣ Κ</a:t>
            </a:r>
            <a:r>
              <a:rPr b="1" lang="el-GR" sz="2000" spc="-1" strike="noStrike" baseline="-25000">
                <a:solidFill>
                  <a:srgbClr val="ffffff"/>
                </a:solidFill>
                <a:uFill>
                  <a:solidFill>
                    <a:srgbClr val="ffffff"/>
                  </a:solidFill>
                </a:uFill>
                <a:latin typeface="Arial"/>
              </a:rPr>
              <a:t>5</a:t>
            </a:r>
            <a:r>
              <a:rPr b="1" lang="el-GR" sz="2000" spc="-1" strike="noStrike">
                <a:solidFill>
                  <a:srgbClr val="ffffff"/>
                </a:solidFill>
                <a:uFill>
                  <a:solidFill>
                    <a:srgbClr val="ffffff"/>
                  </a:solidFill>
                </a:uFill>
                <a:latin typeface="Arial"/>
              </a:rPr>
              <a:t>) ΠΤΕΡΥΓΩΣΕΙΣ ΠΑΝΩ ΣΤΟ ΤΥΜΠΑΝΟ ΚΑΙ ΤΕΛΟΣ Η ΕΞΑΓΩΓΗ ΤΟΥ ΑΤΜΟΥ ΑΠΟ ΤΟ ΑΛΛΟ ΑΚΡΟ.</a:t>
            </a:r>
            <a:endParaRPr b="0" lang="el-GR" sz="2000" spc="-1" strike="noStrike">
              <a:solidFill>
                <a:srgbClr val="000000"/>
              </a:solidFill>
              <a:uFill>
                <a:solidFill>
                  <a:srgbClr val="ffffff"/>
                </a:solidFill>
              </a:uFill>
              <a:latin typeface="Arial"/>
            </a:endParaRPr>
          </a:p>
          <a:p>
            <a:pPr algn="ctr">
              <a:lnSpc>
                <a:spcPct val="100000"/>
              </a:lnSpc>
              <a:spcBef>
                <a:spcPts val="221"/>
              </a:spcBef>
            </a:pPr>
            <a:endParaRPr b="0" lang="el-GR" sz="2000" spc="-1" strike="noStrike">
              <a:solidFill>
                <a:srgbClr val="000000"/>
              </a:solidFill>
              <a:uFill>
                <a:solidFill>
                  <a:srgbClr val="ffffff"/>
                </a:solidFill>
              </a:uFill>
              <a:latin typeface="Arial"/>
            </a:endParaRPr>
          </a:p>
        </p:txBody>
      </p:sp>
      <p:pic>
        <p:nvPicPr>
          <p:cNvPr id="615" name="Picture 2" descr=""/>
          <p:cNvPicPr/>
          <p:nvPr/>
        </p:nvPicPr>
        <p:blipFill>
          <a:blip r:embed="rId1"/>
          <a:stretch/>
        </p:blipFill>
        <p:spPr>
          <a:xfrm>
            <a:off x="4644000" y="1124640"/>
            <a:ext cx="4104000" cy="5400360"/>
          </a:xfrm>
          <a:prstGeom prst="rect">
            <a:avLst/>
          </a:prstGeom>
          <a:ln w="9360">
            <a:noFill/>
          </a:ln>
        </p:spPr>
      </p:pic>
    </p:spTree>
  </p:cSld>
</p:sld>
</file>

<file path=ppt/slides/slide1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6"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u="sng" cap="all">
                <a:solidFill>
                  <a:srgbClr val="000000"/>
                </a:solidFill>
                <a:uFill>
                  <a:solidFill>
                    <a:srgbClr val="ffffff"/>
                  </a:solidFill>
                </a:uFill>
                <a:latin typeface="Arial"/>
              </a:rPr>
              <a:t> </a:t>
            </a:r>
            <a:r>
              <a:rPr b="1" lang="el-GR" sz="2400" spc="-1" strike="noStrike" u="sng" cap="all">
                <a:solidFill>
                  <a:srgbClr val="000000"/>
                </a:solidFill>
                <a:uFill>
                  <a:solidFill>
                    <a:srgbClr val="ffffff"/>
                  </a:solidFill>
                </a:uFill>
                <a:latin typeface="Arial"/>
              </a:rPr>
              <a:t>ΑΤΜΟΣΤΡΟΒΙΛΟΣ ΑΝΤΙΔΡΑΣΕΩΣ</a:t>
            </a:r>
            <a:br/>
            <a:r>
              <a:rPr b="1" lang="el-GR" sz="2400" spc="-1" strike="noStrike" u="sng" cap="all">
                <a:solidFill>
                  <a:srgbClr val="000000"/>
                </a:solidFill>
                <a:uFill>
                  <a:solidFill>
                    <a:srgbClr val="ffffff"/>
                  </a:solidFill>
                </a:uFill>
                <a:latin typeface="Arial"/>
              </a:rPr>
              <a:t>ΔΙΑΓΡΑΜΜΑ ΠΙΕΣΕΩΣ-ΤΑΧΥΤΗΤΩΝ</a:t>
            </a:r>
            <a:br/>
            <a:endParaRPr b="0" lang="el-GR" sz="2400" spc="-1" strike="noStrike">
              <a:solidFill>
                <a:srgbClr val="ffffff"/>
              </a:solidFill>
              <a:uFill>
                <a:solidFill>
                  <a:srgbClr val="ffffff"/>
                </a:solidFill>
              </a:uFill>
              <a:latin typeface="Book Antiqua"/>
            </a:endParaRPr>
          </a:p>
        </p:txBody>
      </p:sp>
      <p:sp>
        <p:nvSpPr>
          <p:cNvPr id="617" name="TextShape 2"/>
          <p:cNvSpPr txBox="1"/>
          <p:nvPr/>
        </p:nvSpPr>
        <p:spPr>
          <a:xfrm>
            <a:off x="179640" y="3573000"/>
            <a:ext cx="8712720" cy="3096000"/>
          </a:xfrm>
          <a:prstGeom prst="rect">
            <a:avLst/>
          </a:prstGeom>
          <a:solidFill>
            <a:srgbClr val="000000"/>
          </a:solidFill>
          <a:ln>
            <a:noFill/>
          </a:ln>
        </p:spPr>
        <p:txBody>
          <a:bodyPr lIns="90000" rIns="90000" tIns="45000" bIns="45000"/>
          <a:p>
            <a:pPr>
              <a:lnSpc>
                <a:spcPct val="100000"/>
              </a:lnSpc>
              <a:spcBef>
                <a:spcPts val="360"/>
              </a:spcBef>
            </a:pPr>
            <a:r>
              <a:rPr b="1" lang="el-GR" sz="1800" spc="-1" strike="noStrike">
                <a:solidFill>
                  <a:srgbClr val="ffffff"/>
                </a:solidFill>
                <a:uFill>
                  <a:solidFill>
                    <a:srgbClr val="ffffff"/>
                  </a:solidFill>
                </a:uFill>
                <a:latin typeface="Arial"/>
              </a:rPr>
              <a:t>ΟΙ ΕΠΙ ΜΕΡΟΥΣ </a:t>
            </a:r>
            <a:r>
              <a:rPr b="1" lang="el-GR" sz="1800" spc="-1" strike="noStrike" u="sng">
                <a:solidFill>
                  <a:srgbClr val="ff0000"/>
                </a:solidFill>
                <a:uFill>
                  <a:solidFill>
                    <a:srgbClr val="ffffff"/>
                  </a:solidFill>
                </a:uFill>
                <a:latin typeface="Arial"/>
              </a:rPr>
              <a:t>ΑΞΟΝΙΚΕΣ ΩΘΗΣΕΙΣ</a:t>
            </a:r>
            <a:r>
              <a:rPr b="1" lang="el-GR" sz="1800" spc="-1" strike="noStrike">
                <a:solidFill>
                  <a:srgbClr val="ff0000"/>
                </a:solidFill>
                <a:uFill>
                  <a:solidFill>
                    <a:srgbClr val="ffffff"/>
                  </a:solidFill>
                </a:uFill>
                <a:latin typeface="Arial"/>
              </a:rPr>
              <a:t> </a:t>
            </a:r>
            <a:r>
              <a:rPr b="1" lang="el-GR" sz="1800" spc="-1" strike="noStrike">
                <a:solidFill>
                  <a:srgbClr val="ffffff"/>
                </a:solidFill>
                <a:uFill>
                  <a:solidFill>
                    <a:srgbClr val="ffffff"/>
                  </a:solidFill>
                </a:uFill>
                <a:latin typeface="Arial"/>
              </a:rPr>
              <a:t>ΑΘΡΟΙΖΟΝΤΑΙ ΚΑΙ ΔΙΝΟΥΝ ΤΗ ΣΥΝΟΛΙΚΗ ΑΞΟΝΙΚΗ ΩΘΗΣΗ ΤΟΥ ΣΤΡΟΦΕΙΟΥ ΠΡΟΣ ΤΗΝ ΚΑΤΕΥΘΥΝΣΗ ΕΞΟΔΟΥ ΤΟΥ ΑΤΜΟΥ. ΓΙΑ ΝΑ ΤΗΝ ΑΝΤΙΣΤΑΘΜΙΣΟΥΜΕ, ΧΡΗΣΙΜΟΠΟΙΟΥΜΕ ΕΙΔΙΚΗ ΔΙΑΤΑΞΗ ΣΤΟ ΜΠΡΟΣΤΙΝΟ ΜΕΡΟΣ ΤΟΥ ΣΤΡΟΒΙΛΟΥ, ΠΟΥ ΟΝΟΜΑΖΕΤΑΙ</a:t>
            </a:r>
            <a:r>
              <a:rPr b="1" i="1" lang="el-GR" sz="1800" spc="-1" strike="noStrike">
                <a:solidFill>
                  <a:srgbClr val="ffffff"/>
                </a:solidFill>
                <a:uFill>
                  <a:solidFill>
                    <a:srgbClr val="ffffff"/>
                  </a:solidFill>
                </a:uFill>
                <a:latin typeface="Arial"/>
              </a:rPr>
              <a:t> </a:t>
            </a:r>
            <a:r>
              <a:rPr b="1" lang="el-GR" sz="1800" spc="-1" strike="noStrike" u="sng">
                <a:solidFill>
                  <a:srgbClr val="ff0000"/>
                </a:solidFill>
                <a:uFill>
                  <a:solidFill>
                    <a:srgbClr val="ffffff"/>
                  </a:solidFill>
                </a:uFill>
                <a:latin typeface="Arial"/>
              </a:rPr>
              <a:t>ΑΕΡΓΟΣΤΡΟΦΕΙΟ</a:t>
            </a:r>
            <a:r>
              <a:rPr b="1" i="1" lang="el-GR" sz="1800" spc="-1" strike="noStrike">
                <a:solidFill>
                  <a:srgbClr val="ffffff"/>
                </a:solidFill>
                <a:uFill>
                  <a:solidFill>
                    <a:srgbClr val="ffffff"/>
                  </a:solidFill>
                </a:uFill>
                <a:latin typeface="Arial"/>
              </a:rPr>
              <a:t>.</a:t>
            </a:r>
            <a:endParaRPr b="0" lang="el-GR" sz="1800" spc="-1" strike="noStrike">
              <a:solidFill>
                <a:srgbClr val="000000"/>
              </a:solidFill>
              <a:uFill>
                <a:solidFill>
                  <a:srgbClr val="ffffff"/>
                </a:solidFill>
              </a:uFill>
              <a:latin typeface="Arial"/>
            </a:endParaRPr>
          </a:p>
          <a:p>
            <a:pPr>
              <a:lnSpc>
                <a:spcPct val="100000"/>
              </a:lnSpc>
              <a:spcBef>
                <a:spcPts val="360"/>
              </a:spcBef>
            </a:pPr>
            <a:r>
              <a:rPr b="1" lang="el-GR" sz="1800" spc="-1" strike="noStrike">
                <a:solidFill>
                  <a:srgbClr val="ffffff"/>
                </a:solidFill>
                <a:uFill>
                  <a:solidFill>
                    <a:srgbClr val="ffffff"/>
                  </a:solidFill>
                </a:uFill>
                <a:latin typeface="Arial"/>
              </a:rPr>
              <a:t>ΔΙΑΜΟΡΦΩΝΟΥΜΕ ΔΗΛΑΔΗ ΤΟ ΜΠΡΟΣΤΙΝΟ ΑΚΡΟ ΤΟΥ ΣΤΡΟΦΕΙΟΥ ΣΕ ΔΙΑΜΕΤΡΟ ΜΕΓΑΛΥΤΕΡΗ ΑΠΟ ΤΗ ΔΙΑΜΕΤΡΟ ΤΟΥ ΤΥΜΠΑΝΟΥ, ΩΣΤΕ ΝΑ ΔΗΜΙΟΥΡΓΗΣΟΜΕ ΜΙΑ ΔΑΚΤΥΛΙΟΕΙΔΗ ΕΠΙΦΑΝΕΙΑ. Η ΕΠΙΦΑΝΕΙΑ ΑΥΤΗ ΔΕΧΕΤΑΙ ΤΗΝ ΠΙΕΣΗ ΤΟΥ ΑΤΜΟΥ ΜΕ ΚΑΤΕΥΘΥΝΣΗ ΑΝΤΙΘΕΤΗ ΑΠΟ ΕΚΕΙΝΗ ΤΗΣ ΡΟΗΣ ΤΟΥ, ΔΗΛΑΔΗ ΑΝΤΙΘΕΤΗ ΑΠΟ ΤΗΝ ΑΞΟΝΙΚΗ ΩΘΗΣΗ. ΕΤΣΙ ΔΗΜΙΟΥΡΓΕΙΤΑΙ ΜΙΑ ΔΥΝΑΜΗ ΑΝΤΙΘΕΤΗ ΜΕ ΣΚΟΠΟ ΝΑ ΤΗΝ ΙΣΟΡΡΟΠΗΣΕΙ.</a:t>
            </a:r>
            <a:endParaRPr b="0" lang="el-GR" sz="1800" spc="-1" strike="noStrike">
              <a:solidFill>
                <a:srgbClr val="000000"/>
              </a:solidFill>
              <a:uFill>
                <a:solidFill>
                  <a:srgbClr val="ffffff"/>
                </a:solidFill>
              </a:uFill>
              <a:latin typeface="Arial"/>
            </a:endParaRPr>
          </a:p>
          <a:p>
            <a:pPr algn="ctr">
              <a:lnSpc>
                <a:spcPct val="100000"/>
              </a:lnSpc>
              <a:spcBef>
                <a:spcPts val="221"/>
              </a:spcBef>
            </a:pPr>
            <a:endParaRPr b="0" lang="el-GR" sz="1800" spc="-1" strike="noStrike">
              <a:solidFill>
                <a:srgbClr val="000000"/>
              </a:solidFill>
              <a:uFill>
                <a:solidFill>
                  <a:srgbClr val="ffffff"/>
                </a:solidFill>
              </a:uFill>
              <a:latin typeface="Arial"/>
            </a:endParaRPr>
          </a:p>
        </p:txBody>
      </p:sp>
      <p:pic>
        <p:nvPicPr>
          <p:cNvPr id="618" name="Picture 2" descr=""/>
          <p:cNvPicPr/>
          <p:nvPr/>
        </p:nvPicPr>
        <p:blipFill>
          <a:blip r:embed="rId1"/>
          <a:stretch/>
        </p:blipFill>
        <p:spPr>
          <a:xfrm>
            <a:off x="1331640" y="1052640"/>
            <a:ext cx="6768360" cy="2448000"/>
          </a:xfrm>
          <a:prstGeom prst="rect">
            <a:avLst/>
          </a:prstGeom>
          <a:ln w="9360">
            <a:noFill/>
          </a:ln>
        </p:spPr>
      </p:pic>
      <p:sp>
        <p:nvSpPr>
          <p:cNvPr id="619" name="CustomShape 3"/>
          <p:cNvSpPr/>
          <p:nvPr/>
        </p:nvSpPr>
        <p:spPr>
          <a:xfrm rot="13359000">
            <a:off x="5199480" y="2167920"/>
            <a:ext cx="484200" cy="978120"/>
          </a:xfrm>
          <a:prstGeom prst="downArrow">
            <a:avLst>
              <a:gd name="adj1" fmla="val 50000"/>
              <a:gd name="adj2" fmla="val 50000"/>
            </a:avLst>
          </a:prstGeom>
          <a:solidFill>
            <a:srgbClr val="ff0000"/>
          </a:solidFill>
          <a:ln>
            <a:round/>
          </a:ln>
        </p:spPr>
        <p:style>
          <a:lnRef idx="2">
            <a:schemeClr val="accent1">
              <a:shade val="50000"/>
            </a:schemeClr>
          </a:lnRef>
          <a:fillRef idx="1">
            <a:schemeClr val="accent1"/>
          </a:fillRef>
          <a:effectRef idx="0">
            <a:schemeClr val="accent1"/>
          </a:effectRef>
          <a:fontRef idx="minor"/>
        </p:style>
      </p:sp>
    </p:spTree>
  </p:cSld>
</p:sld>
</file>

<file path=ppt/slides/slide1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20"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u="sng" cap="all">
                <a:solidFill>
                  <a:srgbClr val="000000"/>
                </a:solidFill>
                <a:uFill>
                  <a:solidFill>
                    <a:srgbClr val="ffffff"/>
                  </a:solidFill>
                </a:uFill>
                <a:latin typeface="Arial"/>
              </a:rPr>
              <a:t> </a:t>
            </a:r>
            <a:r>
              <a:rPr b="1" lang="el-GR" sz="2400" spc="-1" strike="noStrike" u="sng" cap="all">
                <a:solidFill>
                  <a:srgbClr val="000000"/>
                </a:solidFill>
                <a:uFill>
                  <a:solidFill>
                    <a:srgbClr val="ffffff"/>
                  </a:solidFill>
                </a:uFill>
                <a:latin typeface="Arial"/>
              </a:rPr>
              <a:t>ΑΤΜΟΣΤΡΟΒΙΛΟΣ ΑΝΤΙΔΡΑΣΕΩΣ</a:t>
            </a:r>
            <a:br/>
            <a:r>
              <a:rPr b="1" lang="el-GR" sz="2400" spc="-1" strike="noStrike" u="sng" cap="all">
                <a:solidFill>
                  <a:srgbClr val="000000"/>
                </a:solidFill>
                <a:uFill>
                  <a:solidFill>
                    <a:srgbClr val="ffffff"/>
                  </a:solidFill>
                </a:uFill>
                <a:latin typeface="Arial"/>
              </a:rPr>
              <a:t>ΔΙΑΓΡΑΜΜΑ ΠΙΕΣΕΩΣ-ΤΑΧΥΤΗΤΩΝ</a:t>
            </a:r>
            <a:br/>
            <a:endParaRPr b="0" lang="el-GR" sz="2400" spc="-1" strike="noStrike">
              <a:solidFill>
                <a:srgbClr val="ffffff"/>
              </a:solidFill>
              <a:uFill>
                <a:solidFill>
                  <a:srgbClr val="ffffff"/>
                </a:solidFill>
              </a:uFill>
              <a:latin typeface="Book Antiqua"/>
            </a:endParaRPr>
          </a:p>
        </p:txBody>
      </p:sp>
      <p:sp>
        <p:nvSpPr>
          <p:cNvPr id="621" name="TextShape 2"/>
          <p:cNvSpPr txBox="1"/>
          <p:nvPr/>
        </p:nvSpPr>
        <p:spPr>
          <a:xfrm>
            <a:off x="179640" y="3573000"/>
            <a:ext cx="8712720" cy="3096000"/>
          </a:xfrm>
          <a:prstGeom prst="rect">
            <a:avLst/>
          </a:prstGeom>
          <a:solidFill>
            <a:srgbClr val="000000"/>
          </a:solidFill>
          <a:ln>
            <a:noFill/>
          </a:ln>
        </p:spPr>
        <p:txBody>
          <a:bodyPr lIns="90000" rIns="90000" tIns="45000" bIns="45000"/>
          <a:p>
            <a:pPr>
              <a:lnSpc>
                <a:spcPct val="100000"/>
              </a:lnSpc>
              <a:spcBef>
                <a:spcPts val="400"/>
              </a:spcBef>
            </a:pPr>
            <a:r>
              <a:rPr b="1" lang="el-GR" sz="2000" spc="-1" strike="noStrike">
                <a:solidFill>
                  <a:srgbClr val="ffffff"/>
                </a:solidFill>
                <a:uFill>
                  <a:solidFill>
                    <a:srgbClr val="ffffff"/>
                  </a:solidFill>
                </a:uFill>
                <a:latin typeface="Arial"/>
              </a:rPr>
              <a:t>ΜΕΤΑΞΥ ΤΗΣ ΚΥΛΙΝΔΡΙΚΗΣ ΕΠΙΦΑΝΕΙΑΣ ΤΟΥ </a:t>
            </a:r>
            <a:r>
              <a:rPr b="1" lang="el-GR" sz="2000" spc="-1" strike="noStrike">
                <a:solidFill>
                  <a:srgbClr val="ff0000"/>
                </a:solidFill>
                <a:uFill>
                  <a:solidFill>
                    <a:srgbClr val="ffffff"/>
                  </a:solidFill>
                </a:uFill>
                <a:latin typeface="Arial"/>
              </a:rPr>
              <a:t>ΑΕΡΓΟΣΤΡΟΦΕΙΟΥ</a:t>
            </a:r>
            <a:r>
              <a:rPr b="1" lang="el-GR" sz="2000" spc="-1" strike="noStrike">
                <a:solidFill>
                  <a:srgbClr val="ffffff"/>
                </a:solidFill>
                <a:uFill>
                  <a:solidFill>
                    <a:srgbClr val="ffffff"/>
                  </a:solidFill>
                </a:uFill>
                <a:latin typeface="Arial"/>
              </a:rPr>
              <a:t> ΚΑΙ ΤΗΣ ΕΠΙΦΑΝΕΙΑΣ ΤΟΥ ΚΕΛΥΦΟΥΣ ΣΧΗΜΑΤΙΖΕΤΑΙ</a:t>
            </a:r>
            <a:r>
              <a:rPr b="1" i="1" lang="el-GR" sz="2000" spc="-1" strike="noStrike">
                <a:solidFill>
                  <a:srgbClr val="ffffff"/>
                </a:solidFill>
                <a:uFill>
                  <a:solidFill>
                    <a:srgbClr val="ffffff"/>
                  </a:solidFill>
                </a:uFill>
                <a:latin typeface="Arial"/>
              </a:rPr>
              <a:t> </a:t>
            </a:r>
            <a:r>
              <a:rPr b="1" lang="el-GR" sz="2000" spc="-1" strike="noStrike" u="sng">
                <a:solidFill>
                  <a:srgbClr val="ff0000"/>
                </a:solidFill>
                <a:uFill>
                  <a:solidFill>
                    <a:srgbClr val="ffffff"/>
                  </a:solidFill>
                </a:uFill>
                <a:latin typeface="Arial"/>
              </a:rPr>
              <a:t>ΛΑΒΥΡΙΝΘΟΣ</a:t>
            </a:r>
            <a:r>
              <a:rPr b="1" i="1" lang="el-GR" sz="2000" spc="-1" strike="noStrike">
                <a:solidFill>
                  <a:srgbClr val="ffffff"/>
                </a:solidFill>
                <a:uFill>
                  <a:solidFill>
                    <a:srgbClr val="ffffff"/>
                  </a:solidFill>
                </a:uFill>
                <a:latin typeface="Arial"/>
              </a:rPr>
              <a:t>.</a:t>
            </a:r>
            <a:r>
              <a:rPr b="1" lang="el-GR" sz="2000" spc="-1" strike="noStrike">
                <a:solidFill>
                  <a:srgbClr val="ffffff"/>
                </a:solidFill>
                <a:uFill>
                  <a:solidFill>
                    <a:srgbClr val="ffffff"/>
                  </a:solidFill>
                </a:uFill>
                <a:latin typeface="Arial"/>
              </a:rPr>
              <a:t> ΑΥΤΟΣ ΕΜΠΟΔΙΖΕΙ ΤΗ ΔΙΟΔΟ ΤΟΥ ΑΤΜΟΥ, ΓΙΑΤΙ ΣΤΟ ΜΠΡΟΣΤΙΝΟ ΧΩΡΟ Α ΠΡΕΠΕΙ ΝΑ ΕΠΙΚΡΑΤΕΙ ΧΑΜΗΛΗ ΠΙΕΣΗ ή ΙΣΗ ΜΕ ΤΗΝ ΠΙΕΣΗ ΤΗΣ ΕΞΑΓΩΓΗΣ ΤΟΥ ΑΤΜΟΥ. ΑΥΤΟ ΕΠΙΤΥΓΧΑΝΕΤΑΙ ΜΕ ΤΟ </a:t>
            </a:r>
            <a:r>
              <a:rPr b="1" lang="el-GR" sz="2000" spc="-1" strike="noStrike">
                <a:solidFill>
                  <a:srgbClr val="7030a0"/>
                </a:solidFill>
                <a:uFill>
                  <a:solidFill>
                    <a:srgbClr val="ffffff"/>
                  </a:solidFill>
                </a:uFill>
                <a:latin typeface="Arial"/>
              </a:rPr>
              <a:t>ΣΩΛΗΝΑ ΕΞΙΣΩΣΕΩΣ</a:t>
            </a:r>
            <a:r>
              <a:rPr b="1" lang="el-GR" sz="2000" spc="-1" strike="noStrike">
                <a:solidFill>
                  <a:srgbClr val="ffffff"/>
                </a:solidFill>
                <a:uFill>
                  <a:solidFill>
                    <a:srgbClr val="ffffff"/>
                  </a:solidFill>
                </a:uFill>
                <a:latin typeface="Arial"/>
              </a:rPr>
              <a:t>, ΠΟΥ ΦΕΡΝΕΙ ΣΕ ΕΠΙΚΟΙΝΩΝΙΑ ΤΟ ΜΠΡΟΣΤΙΝΟ ΧΩΡΟ Α ΤΟΥ ΑΕΡΓΟΣΤΡΟΦΕΙΟΥ ΜΕ ΤΟ ΧΩΡΟ Β, ΠΟΥ ΣΥΓΚΟΙΝΩΝΕΙ ΜΕ ΤΗΝ ΕΞΑΓΩΓΗ. ΣΕ ΑΛΛΕΣ ΠΕΡΙΠΤΩΣΕΙΣ Ο ΧΩΡΟΣ Α ΣΥΓΚΟΙΝΩΝΕΙ ΑΠΕΥΘΕΙΑΣ ΜΕΣΑ ΑΠΟ ΤΟ ΕΣΩΤΕΡΙΚΟ ΤΟΥ ΤΥΜΠΑΝΟΥ ΤΟ ΟΠΟΙΟ ΤΟΤΕ ΚΑΤΑΣΚΕΥΑΖΕΤΑΙ ΚΟΙΛΟ.</a:t>
            </a:r>
            <a:endParaRPr b="0" lang="el-GR" sz="2000" spc="-1" strike="noStrike">
              <a:solidFill>
                <a:srgbClr val="000000"/>
              </a:solidFill>
              <a:uFill>
                <a:solidFill>
                  <a:srgbClr val="ffffff"/>
                </a:solidFill>
              </a:uFill>
              <a:latin typeface="Arial"/>
            </a:endParaRPr>
          </a:p>
          <a:p>
            <a:pPr algn="ctr">
              <a:lnSpc>
                <a:spcPct val="100000"/>
              </a:lnSpc>
              <a:spcBef>
                <a:spcPts val="221"/>
              </a:spcBef>
            </a:pPr>
            <a:endParaRPr b="0" lang="el-GR" sz="2000" spc="-1" strike="noStrike">
              <a:solidFill>
                <a:srgbClr val="000000"/>
              </a:solidFill>
              <a:uFill>
                <a:solidFill>
                  <a:srgbClr val="ffffff"/>
                </a:solidFill>
              </a:uFill>
              <a:latin typeface="Arial"/>
            </a:endParaRPr>
          </a:p>
        </p:txBody>
      </p:sp>
      <p:pic>
        <p:nvPicPr>
          <p:cNvPr id="622" name="Picture 2" descr=""/>
          <p:cNvPicPr/>
          <p:nvPr/>
        </p:nvPicPr>
        <p:blipFill>
          <a:blip r:embed="rId1"/>
          <a:stretch/>
        </p:blipFill>
        <p:spPr>
          <a:xfrm>
            <a:off x="1331640" y="1052640"/>
            <a:ext cx="6768360" cy="2448000"/>
          </a:xfrm>
          <a:prstGeom prst="rect">
            <a:avLst/>
          </a:prstGeom>
          <a:ln w="9360">
            <a:noFill/>
          </a:ln>
        </p:spPr>
      </p:pic>
      <p:sp>
        <p:nvSpPr>
          <p:cNvPr id="623" name="CustomShape 3"/>
          <p:cNvSpPr/>
          <p:nvPr/>
        </p:nvSpPr>
        <p:spPr>
          <a:xfrm rot="13359000">
            <a:off x="5199480" y="2167920"/>
            <a:ext cx="484200" cy="978120"/>
          </a:xfrm>
          <a:prstGeom prst="downArrow">
            <a:avLst>
              <a:gd name="adj1" fmla="val 50000"/>
              <a:gd name="adj2" fmla="val 50000"/>
            </a:avLst>
          </a:prstGeom>
          <a:solidFill>
            <a:srgbClr val="ff0000"/>
          </a:solidFill>
          <a:ln>
            <a:round/>
          </a:ln>
        </p:spPr>
        <p:style>
          <a:lnRef idx="2">
            <a:schemeClr val="accent1">
              <a:shade val="50000"/>
            </a:schemeClr>
          </a:lnRef>
          <a:fillRef idx="1">
            <a:schemeClr val="accent1"/>
          </a:fillRef>
          <a:effectRef idx="0">
            <a:schemeClr val="accent1"/>
          </a:effectRef>
          <a:fontRef idx="minor"/>
        </p:style>
      </p:sp>
    </p:spTree>
  </p:cSld>
</p:sld>
</file>

<file path=ppt/slides/slide1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24"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u="sng" cap="all">
                <a:solidFill>
                  <a:srgbClr val="000000"/>
                </a:solidFill>
                <a:uFill>
                  <a:solidFill>
                    <a:srgbClr val="ffffff"/>
                  </a:solidFill>
                </a:uFill>
                <a:latin typeface="Arial"/>
              </a:rPr>
              <a:t> </a:t>
            </a:r>
            <a:r>
              <a:rPr b="1" lang="el-GR" sz="2400" spc="-1" strike="noStrike" u="sng" cap="all">
                <a:solidFill>
                  <a:srgbClr val="000000"/>
                </a:solidFill>
                <a:uFill>
                  <a:solidFill>
                    <a:srgbClr val="ffffff"/>
                  </a:solidFill>
                </a:uFill>
                <a:latin typeface="Arial"/>
              </a:rPr>
              <a:t>ΑΤΜΟΣΤΡΟΒΙΛΟΣ ΑΝΤΙΔΡΑΣΕΩΣ</a:t>
            </a:r>
            <a:br/>
            <a:r>
              <a:rPr b="1" lang="el-GR" sz="2400" spc="-1" strike="noStrike" u="sng" cap="all">
                <a:solidFill>
                  <a:srgbClr val="000000"/>
                </a:solidFill>
                <a:uFill>
                  <a:solidFill>
                    <a:srgbClr val="ffffff"/>
                  </a:solidFill>
                </a:uFill>
                <a:latin typeface="Arial"/>
              </a:rPr>
              <a:t>ΔΙΑΓΡΑΜΜΑ ΠΙΕΣΕΩΣ-ΤΑΧΥΤΗΤΩΝ</a:t>
            </a:r>
            <a:br/>
            <a:endParaRPr b="0" lang="el-GR" sz="2400" spc="-1" strike="noStrike">
              <a:solidFill>
                <a:srgbClr val="ffffff"/>
              </a:solidFill>
              <a:uFill>
                <a:solidFill>
                  <a:srgbClr val="ffffff"/>
                </a:solidFill>
              </a:uFill>
              <a:latin typeface="Book Antiqua"/>
            </a:endParaRPr>
          </a:p>
        </p:txBody>
      </p:sp>
      <p:sp>
        <p:nvSpPr>
          <p:cNvPr id="625" name="TextShape 2"/>
          <p:cNvSpPr txBox="1"/>
          <p:nvPr/>
        </p:nvSpPr>
        <p:spPr>
          <a:xfrm>
            <a:off x="179640" y="1071720"/>
            <a:ext cx="8784720" cy="5571720"/>
          </a:xfrm>
          <a:prstGeom prst="rect">
            <a:avLst/>
          </a:prstGeom>
          <a:solidFill>
            <a:srgbClr val="000000"/>
          </a:solidFill>
          <a:ln>
            <a:noFill/>
          </a:ln>
        </p:spPr>
        <p:txBody>
          <a:bodyPr lIns="90000" rIns="90000" tIns="45000" bIns="45000"/>
          <a:p>
            <a:pPr algn="ctr">
              <a:lnSpc>
                <a:spcPct val="100000"/>
              </a:lnSpc>
              <a:spcBef>
                <a:spcPts val="720"/>
              </a:spcBef>
            </a:pPr>
            <a:r>
              <a:rPr b="1" lang="el-GR" sz="3600" spc="-1" strike="noStrike">
                <a:solidFill>
                  <a:srgbClr val="ffffff"/>
                </a:solidFill>
                <a:uFill>
                  <a:solidFill>
                    <a:srgbClr val="ffffff"/>
                  </a:solidFill>
                </a:uFill>
                <a:latin typeface="Arial"/>
              </a:rPr>
              <a:t>ΤΟ </a:t>
            </a:r>
            <a:r>
              <a:rPr b="1" lang="el-GR" sz="3600" spc="-1" strike="noStrike">
                <a:solidFill>
                  <a:srgbClr val="ff0000"/>
                </a:solidFill>
                <a:uFill>
                  <a:solidFill>
                    <a:srgbClr val="ffffff"/>
                  </a:solidFill>
                </a:uFill>
                <a:latin typeface="Arial"/>
              </a:rPr>
              <a:t>ΑΕΡΓΟΣΤΡΟΦΕΙΟ</a:t>
            </a:r>
            <a:r>
              <a:rPr b="1" lang="el-GR" sz="3600" spc="-1" strike="noStrike">
                <a:solidFill>
                  <a:srgbClr val="ffffff"/>
                </a:solidFill>
                <a:uFill>
                  <a:solidFill>
                    <a:srgbClr val="ffffff"/>
                  </a:solidFill>
                </a:uFill>
                <a:latin typeface="Arial"/>
              </a:rPr>
              <a:t> ΣΤΟΥΣ ΣΤΡΟΒΙΛΟΥΣ ΑΝΤΙΔΡΑΣΕΩΣ </a:t>
            </a:r>
            <a:endParaRPr b="0" lang="el-GR" sz="3600" spc="-1" strike="noStrike">
              <a:solidFill>
                <a:srgbClr val="000000"/>
              </a:solidFill>
              <a:uFill>
                <a:solidFill>
                  <a:srgbClr val="ffffff"/>
                </a:solidFill>
              </a:uFill>
              <a:latin typeface="Arial"/>
            </a:endParaRPr>
          </a:p>
          <a:p>
            <a:pPr algn="ctr">
              <a:lnSpc>
                <a:spcPct val="100000"/>
              </a:lnSpc>
              <a:spcBef>
                <a:spcPts val="720"/>
              </a:spcBef>
            </a:pPr>
            <a:r>
              <a:rPr b="1" lang="el-GR" sz="3600" spc="-1" strike="noStrike">
                <a:solidFill>
                  <a:srgbClr val="ff0000"/>
                </a:solidFill>
                <a:uFill>
                  <a:solidFill>
                    <a:srgbClr val="ffffff"/>
                  </a:solidFill>
                </a:uFill>
                <a:latin typeface="Arial"/>
              </a:rPr>
              <a:t>ΕΙΝΑΙ ΑΠΑΡΑΙΤΗΤΟ</a:t>
            </a:r>
            <a:r>
              <a:rPr b="1" lang="el-GR" sz="3600" spc="-1" strike="noStrike">
                <a:solidFill>
                  <a:srgbClr val="ffffff"/>
                </a:solidFill>
                <a:uFill>
                  <a:solidFill>
                    <a:srgbClr val="ffffff"/>
                  </a:solidFill>
                </a:uFill>
                <a:latin typeface="Arial"/>
              </a:rPr>
              <a:t>, ΓΙΑΤΙ ΕΧΟΥΝ ΜΕΓΑΛΗ ΑΞΟΝΙΚΗ ΩΘΗΣΗ ΓΙΑ ΤΗΝ ΑΝΤΙΣΤΑΘΜΙΣΗ ΤΗΣ ΟΠΟΙΑΣ ΧΡΕΙΑΖΕΤΑΙ ΜΕΓΑΛΟΣ </a:t>
            </a:r>
            <a:r>
              <a:rPr b="1" lang="el-GR" sz="3600" spc="-1" strike="noStrike">
                <a:solidFill>
                  <a:srgbClr val="7030a0"/>
                </a:solidFill>
                <a:uFill>
                  <a:solidFill>
                    <a:srgbClr val="ffffff"/>
                  </a:solidFill>
                </a:uFill>
                <a:latin typeface="Arial"/>
              </a:rPr>
              <a:t>ΤΡΙΒΕΑΣ ΙΣΟΡΡΟΠΗΣΕΩΣ</a:t>
            </a:r>
            <a:r>
              <a:rPr b="1" lang="el-GR" sz="3600" spc="-1" strike="noStrike">
                <a:solidFill>
                  <a:srgbClr val="ffffff"/>
                </a:solidFill>
                <a:uFill>
                  <a:solidFill>
                    <a:srgbClr val="ffffff"/>
                  </a:solidFill>
                </a:uFill>
                <a:latin typeface="Arial"/>
              </a:rPr>
              <a:t>. ΧΡΗΣΙΜΟΠΟΙΩΝΤΑΣ ΤΟ ΑΕΡΓΟΣΤΡΟΦΕΙΟ ΟΙ ΔΙΑΣΤΑΣΕΙΣ ΑΥΤΟΥ ΜΙΚΡΑΙΝΟΥΝ ΠΟΛΥ.</a:t>
            </a:r>
            <a:endParaRPr b="0" lang="el-GR" sz="3600" spc="-1" strike="noStrike">
              <a:solidFill>
                <a:srgbClr val="000000"/>
              </a:solidFill>
              <a:uFill>
                <a:solidFill>
                  <a:srgbClr val="ffffff"/>
                </a:solidFill>
              </a:uFill>
              <a:latin typeface="Arial"/>
            </a:endParaRPr>
          </a:p>
          <a:p>
            <a:pPr marL="216000" indent="-215640">
              <a:lnSpc>
                <a:spcPct val="100000"/>
              </a:lnSpc>
              <a:spcBef>
                <a:spcPts val="360"/>
              </a:spcBef>
            </a:pPr>
            <a:br/>
            <a:endParaRPr b="0" lang="el-GR" sz="3600" spc="-1" strike="noStrike">
              <a:solidFill>
                <a:srgbClr val="000000"/>
              </a:solidFill>
              <a:uFill>
                <a:solidFill>
                  <a:srgbClr val="ffffff"/>
                </a:solidFill>
              </a:uFill>
              <a:latin typeface="Arial"/>
            </a:endParaRPr>
          </a:p>
        </p:txBody>
      </p:sp>
    </p:spTree>
  </p:cSld>
</p:sld>
</file>

<file path=ppt/slides/slide1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26"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u="sng" cap="all">
                <a:solidFill>
                  <a:srgbClr val="000000"/>
                </a:solidFill>
                <a:uFill>
                  <a:solidFill>
                    <a:srgbClr val="ffffff"/>
                  </a:solidFill>
                </a:uFill>
                <a:latin typeface="Arial"/>
              </a:rPr>
              <a:t> </a:t>
            </a:r>
            <a:r>
              <a:rPr b="1" lang="el-GR" sz="2400" spc="-1" strike="noStrike" u="sng" cap="all">
                <a:solidFill>
                  <a:srgbClr val="000000"/>
                </a:solidFill>
                <a:uFill>
                  <a:solidFill>
                    <a:srgbClr val="ffffff"/>
                  </a:solidFill>
                </a:uFill>
                <a:latin typeface="Arial"/>
              </a:rPr>
              <a:t>ΑΤΜΟΣΤΡΟΒΙΛΟΣ ΑΝΤΙΔΡΑΣΕΩΣ</a:t>
            </a:r>
            <a:br/>
            <a:r>
              <a:rPr b="1" lang="el-GR" sz="2400" spc="-1" strike="noStrike" u="sng" cap="all">
                <a:solidFill>
                  <a:srgbClr val="000000"/>
                </a:solidFill>
                <a:uFill>
                  <a:solidFill>
                    <a:srgbClr val="ffffff"/>
                  </a:solidFill>
                </a:uFill>
                <a:latin typeface="Arial"/>
              </a:rPr>
              <a:t>ΔΙΑΓΡΑΜΜΑ ΠΙΕΣΕΩΣ-ΤΑΧΥΤΗΤΩΝ</a:t>
            </a:r>
            <a:br/>
            <a:endParaRPr b="0" lang="el-GR" sz="2400" spc="-1" strike="noStrike">
              <a:solidFill>
                <a:srgbClr val="ffffff"/>
              </a:solidFill>
              <a:uFill>
                <a:solidFill>
                  <a:srgbClr val="ffffff"/>
                </a:solidFill>
              </a:uFill>
              <a:latin typeface="Book Antiqua"/>
            </a:endParaRPr>
          </a:p>
        </p:txBody>
      </p:sp>
      <p:sp>
        <p:nvSpPr>
          <p:cNvPr id="627" name="TextShape 2"/>
          <p:cNvSpPr txBox="1"/>
          <p:nvPr/>
        </p:nvSpPr>
        <p:spPr>
          <a:xfrm>
            <a:off x="179640" y="1071720"/>
            <a:ext cx="8784720" cy="5571720"/>
          </a:xfrm>
          <a:prstGeom prst="rect">
            <a:avLst/>
          </a:prstGeom>
          <a:solidFill>
            <a:srgbClr val="000000"/>
          </a:solidFill>
          <a:ln>
            <a:noFill/>
          </a:ln>
        </p:spPr>
        <p:txBody>
          <a:bodyPr lIns="90000" rIns="90000" tIns="45000" bIns="45000"/>
          <a:p>
            <a:pPr>
              <a:lnSpc>
                <a:spcPct val="100000"/>
              </a:lnSpc>
              <a:spcBef>
                <a:spcPts val="961"/>
              </a:spcBef>
            </a:pPr>
            <a:endParaRPr b="0" lang="el-GR" sz="3200" spc="-1" strike="noStrike">
              <a:solidFill>
                <a:srgbClr val="000000"/>
              </a:solidFill>
              <a:uFill>
                <a:solidFill>
                  <a:srgbClr val="ffffff"/>
                </a:solidFill>
              </a:uFill>
              <a:latin typeface="Arial"/>
            </a:endParaRPr>
          </a:p>
          <a:p>
            <a:pPr algn="ctr">
              <a:lnSpc>
                <a:spcPct val="100000"/>
              </a:lnSpc>
              <a:spcBef>
                <a:spcPts val="961"/>
              </a:spcBef>
            </a:pPr>
            <a:r>
              <a:rPr b="1" lang="el-GR" sz="4800" spc="-1" strike="noStrike">
                <a:solidFill>
                  <a:srgbClr val="ffffff"/>
                </a:solidFill>
                <a:uFill>
                  <a:solidFill>
                    <a:srgbClr val="ffffff"/>
                  </a:solidFill>
                </a:uFill>
                <a:latin typeface="Arial"/>
              </a:rPr>
              <a:t>ΤΗΝ </a:t>
            </a:r>
            <a:r>
              <a:rPr b="1" lang="el-GR" sz="4800" spc="-1" strike="noStrike">
                <a:solidFill>
                  <a:srgbClr val="ff0000"/>
                </a:solidFill>
                <a:uFill>
                  <a:solidFill>
                    <a:srgbClr val="ffffff"/>
                  </a:solidFill>
                </a:uFill>
                <a:latin typeface="Arial"/>
              </a:rPr>
              <a:t>ΑΞΟΝΙΚΗ ΩΘΗΣΗ </a:t>
            </a:r>
            <a:r>
              <a:rPr b="1" lang="el-GR" sz="4800" spc="-1" strike="noStrike">
                <a:solidFill>
                  <a:srgbClr val="ffffff"/>
                </a:solidFill>
                <a:uFill>
                  <a:solidFill>
                    <a:srgbClr val="ffffff"/>
                  </a:solidFill>
                </a:uFill>
                <a:latin typeface="Arial"/>
              </a:rPr>
              <a:t>ΤΗΝ ΕΞΟΥΔΕΤΕΡΩΝΟΥΜΕ </a:t>
            </a:r>
            <a:r>
              <a:rPr b="1" lang="el-GR" sz="4800" spc="-1" strike="noStrike" u="sng">
                <a:solidFill>
                  <a:srgbClr val="ff0000"/>
                </a:solidFill>
                <a:uFill>
                  <a:solidFill>
                    <a:srgbClr val="ffffff"/>
                  </a:solidFill>
                </a:uFill>
                <a:latin typeface="Arial"/>
              </a:rPr>
              <a:t>ΚΑΙ </a:t>
            </a:r>
            <a:r>
              <a:rPr b="1" lang="el-GR" sz="4800" spc="-1" strike="noStrike">
                <a:solidFill>
                  <a:srgbClr val="ffffff"/>
                </a:solidFill>
                <a:uFill>
                  <a:solidFill>
                    <a:srgbClr val="ffffff"/>
                  </a:solidFill>
                </a:uFill>
                <a:latin typeface="Arial"/>
              </a:rPr>
              <a:t>ΜΕ ΤΗΝ ΚΑΤΑΣΚΕΥΗ ΤΩΝ ΛΕΓΟΜΕΝΩΝ ΣΤΡΟΒΙΛΩΝ </a:t>
            </a:r>
            <a:r>
              <a:rPr b="1" lang="el-GR" sz="4800" spc="-1" strike="noStrike" u="sng">
                <a:solidFill>
                  <a:srgbClr val="ff0000"/>
                </a:solidFill>
                <a:uFill>
                  <a:solidFill>
                    <a:srgbClr val="ffffff"/>
                  </a:solidFill>
                </a:uFill>
                <a:latin typeface="Arial"/>
              </a:rPr>
              <a:t>ΔΙΠΛΗΣ ΡΟΗΣ</a:t>
            </a:r>
            <a:r>
              <a:rPr b="1" lang="el-GR" sz="4800" spc="-1" strike="noStrike">
                <a:solidFill>
                  <a:srgbClr val="ffffff"/>
                </a:solidFill>
                <a:uFill>
                  <a:solidFill>
                    <a:srgbClr val="ffffff"/>
                  </a:solidFill>
                </a:uFill>
                <a:latin typeface="Arial"/>
              </a:rPr>
              <a:t>.</a:t>
            </a:r>
            <a:endParaRPr b="0" lang="el-GR" sz="4800" spc="-1" strike="noStrike">
              <a:solidFill>
                <a:srgbClr val="000000"/>
              </a:solidFill>
              <a:uFill>
                <a:solidFill>
                  <a:srgbClr val="ffffff"/>
                </a:solidFill>
              </a:uFill>
              <a:latin typeface="Arial"/>
            </a:endParaRPr>
          </a:p>
          <a:p>
            <a:pPr marL="216000" indent="-215640">
              <a:lnSpc>
                <a:spcPct val="100000"/>
              </a:lnSpc>
              <a:spcBef>
                <a:spcPts val="360"/>
              </a:spcBef>
            </a:pPr>
            <a:br/>
            <a:endParaRPr b="0" lang="el-GR" sz="4800" spc="-1" strike="noStrike">
              <a:solidFill>
                <a:srgbClr val="000000"/>
              </a:solidFill>
              <a:uFill>
                <a:solidFill>
                  <a:srgbClr val="ffffff"/>
                </a:solidFill>
              </a:uFill>
              <a:latin typeface="Arial"/>
            </a:endParaRPr>
          </a:p>
        </p:txBody>
      </p:sp>
    </p:spTree>
  </p:cSld>
</p:sld>
</file>

<file path=ppt/slides/slide1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28"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u="sng" cap="all">
                <a:solidFill>
                  <a:srgbClr val="000000"/>
                </a:solidFill>
                <a:uFill>
                  <a:solidFill>
                    <a:srgbClr val="ffffff"/>
                  </a:solidFill>
                </a:uFill>
                <a:latin typeface="Arial"/>
              </a:rPr>
              <a:t> </a:t>
            </a:r>
            <a:r>
              <a:rPr b="1" lang="el-GR" sz="2400" spc="-1" strike="noStrike" u="sng" cap="all">
                <a:solidFill>
                  <a:srgbClr val="000000"/>
                </a:solidFill>
                <a:uFill>
                  <a:solidFill>
                    <a:srgbClr val="ffffff"/>
                  </a:solidFill>
                </a:uFill>
                <a:latin typeface="Arial"/>
              </a:rPr>
              <a:t>ΑΤΜΟΣΤΡΟΒΙΛΟΣ ΑΝΤΙΔΡΑΣΕΩΣ</a:t>
            </a:r>
            <a:br/>
            <a:r>
              <a:rPr b="1" lang="el-GR" sz="2400" spc="-1" strike="noStrike" u="sng" cap="all">
                <a:solidFill>
                  <a:srgbClr val="000000"/>
                </a:solidFill>
                <a:uFill>
                  <a:solidFill>
                    <a:srgbClr val="ffffff"/>
                  </a:solidFill>
                </a:uFill>
                <a:latin typeface="Arial"/>
              </a:rPr>
              <a:t>ΔΙΑΓΡΑΜΜΑ ΠΙΕΣΕΩΣ-ΤΑΧΥΤΗΤΩΝ</a:t>
            </a:r>
            <a:br/>
            <a:endParaRPr b="0" lang="el-GR" sz="2400" spc="-1" strike="noStrike">
              <a:solidFill>
                <a:srgbClr val="ffffff"/>
              </a:solidFill>
              <a:uFill>
                <a:solidFill>
                  <a:srgbClr val="ffffff"/>
                </a:solidFill>
              </a:uFill>
              <a:latin typeface="Book Antiqua"/>
            </a:endParaRPr>
          </a:p>
        </p:txBody>
      </p:sp>
      <p:sp>
        <p:nvSpPr>
          <p:cNvPr id="629" name="TextShape 2"/>
          <p:cNvSpPr txBox="1"/>
          <p:nvPr/>
        </p:nvSpPr>
        <p:spPr>
          <a:xfrm>
            <a:off x="179640" y="3645000"/>
            <a:ext cx="8712720" cy="3024000"/>
          </a:xfrm>
          <a:prstGeom prst="rect">
            <a:avLst/>
          </a:prstGeom>
          <a:solidFill>
            <a:srgbClr val="000000"/>
          </a:solidFill>
          <a:ln>
            <a:noFill/>
          </a:ln>
        </p:spPr>
        <p:txBody>
          <a:bodyPr lIns="90000" rIns="90000" tIns="45000" bIns="45000"/>
          <a:p>
            <a:pPr>
              <a:lnSpc>
                <a:spcPct val="100000"/>
              </a:lnSpc>
              <a:spcBef>
                <a:spcPts val="420"/>
              </a:spcBef>
            </a:pPr>
            <a:r>
              <a:rPr b="1" lang="el-GR" sz="2100" spc="-1" strike="noStrike">
                <a:solidFill>
                  <a:srgbClr val="ffffff"/>
                </a:solidFill>
                <a:uFill>
                  <a:solidFill>
                    <a:srgbClr val="ffffff"/>
                  </a:solidFill>
                </a:uFill>
                <a:latin typeface="Arial"/>
              </a:rPr>
              <a:t>ΣΤΡΟΒΙΛΟΣ </a:t>
            </a:r>
            <a:r>
              <a:rPr b="1" lang="el-GR" sz="2100" spc="-1" strike="noStrike">
                <a:solidFill>
                  <a:srgbClr val="ff0000"/>
                </a:solidFill>
                <a:uFill>
                  <a:solidFill>
                    <a:srgbClr val="ffffff"/>
                  </a:solidFill>
                </a:uFill>
                <a:latin typeface="Arial"/>
              </a:rPr>
              <a:t>ΑΝΤΙΔΡΑΣΕΩΣ ΔΙΠΛΗΣ ΡΟΗΣ</a:t>
            </a:r>
            <a:r>
              <a:rPr b="1" lang="el-GR" sz="2100" spc="-1" strike="noStrike">
                <a:solidFill>
                  <a:srgbClr val="ffffff"/>
                </a:solidFill>
                <a:uFill>
                  <a:solidFill>
                    <a:srgbClr val="ffffff"/>
                  </a:solidFill>
                </a:uFill>
                <a:latin typeface="Arial"/>
              </a:rPr>
              <a:t>. Σ' ΑΥΤΟΝ Ο ΑΤΜΟΣ ΕΙΣΕΡΧΕΤΑΙ ΑΠΟ ΤΟ ΜΕΣΟ ΤΟΥ ΚΕΛΥΦΟΥΣ ΚΑΙ ΕΞΕΡΧΕΤΑΙ ΠΡΟΣ ΤΟ ΨΥΓΕΙΟ ΑΠΟ ΤΑ ΔΥΟ ΑΚΡΑ ΤΟΥ. ΣΤΟ ΕΝΑ ΑΚΡΟ ΤΟΥ ΦΑΙΝΕΤΑΙ ΠΡΟΣΑΡΜΟΣΜΕΝΟΣ Ο </a:t>
            </a:r>
            <a:r>
              <a:rPr b="1" lang="el-GR" sz="2100" spc="-1" strike="noStrike">
                <a:solidFill>
                  <a:srgbClr val="ff0000"/>
                </a:solidFill>
                <a:uFill>
                  <a:solidFill>
                    <a:srgbClr val="ffffff"/>
                  </a:solidFill>
                </a:uFill>
                <a:latin typeface="Arial"/>
              </a:rPr>
              <a:t>ΤΡΟΧΟΣ ΔΡΑΣΕΩΣ ΤΟΥ ΑΝΑΠΟΔΑ</a:t>
            </a:r>
            <a:r>
              <a:rPr b="1" lang="el-GR" sz="2100" spc="-1" strike="noStrike">
                <a:solidFill>
                  <a:srgbClr val="ffffff"/>
                </a:solidFill>
                <a:uFill>
                  <a:solidFill>
                    <a:srgbClr val="ffffff"/>
                  </a:solidFill>
                </a:uFill>
                <a:latin typeface="Arial"/>
              </a:rPr>
              <a:t>.</a:t>
            </a:r>
            <a:endParaRPr b="0" lang="el-GR" sz="2100" spc="-1" strike="noStrike">
              <a:solidFill>
                <a:srgbClr val="000000"/>
              </a:solidFill>
              <a:uFill>
                <a:solidFill>
                  <a:srgbClr val="ffffff"/>
                </a:solidFill>
              </a:uFill>
              <a:latin typeface="Arial"/>
            </a:endParaRPr>
          </a:p>
          <a:p>
            <a:pPr>
              <a:lnSpc>
                <a:spcPct val="100000"/>
              </a:lnSpc>
              <a:spcBef>
                <a:spcPts val="420"/>
              </a:spcBef>
            </a:pPr>
            <a:r>
              <a:rPr b="1" lang="el-GR" sz="2100" spc="-1" strike="noStrike">
                <a:solidFill>
                  <a:srgbClr val="ffffff"/>
                </a:solidFill>
                <a:uFill>
                  <a:solidFill>
                    <a:srgbClr val="ffffff"/>
                  </a:solidFill>
                </a:uFill>
                <a:latin typeface="Arial"/>
              </a:rPr>
              <a:t>ΣΤΡΟΒΙΛΟΙ </a:t>
            </a:r>
            <a:r>
              <a:rPr b="1" lang="el-GR" sz="2100" spc="-1" strike="noStrike">
                <a:solidFill>
                  <a:srgbClr val="ff0000"/>
                </a:solidFill>
                <a:uFill>
                  <a:solidFill>
                    <a:srgbClr val="ffffff"/>
                  </a:solidFill>
                </a:uFill>
                <a:latin typeface="Arial"/>
              </a:rPr>
              <a:t>ΔΙΠΛΗΣ ΡΟΗΣ </a:t>
            </a:r>
            <a:r>
              <a:rPr b="1" lang="el-GR" sz="2100" spc="-1" strike="noStrike">
                <a:solidFill>
                  <a:srgbClr val="ffffff"/>
                </a:solidFill>
                <a:uFill>
                  <a:solidFill>
                    <a:srgbClr val="ffffff"/>
                  </a:solidFill>
                </a:uFill>
                <a:latin typeface="Arial"/>
              </a:rPr>
              <a:t>ΕΙΝΑΙ ΣΥΝΗΘΩΣ ΟΙ ΣΤΡΟΒΙΛΟΙ Χ.Π. ΤΗΣ ΕΓΚΑΤΑΣΤΑΣΕΩΣ, ΠΟΥ ΕΧΟΥΝ ΑΠΑΡΑΙΤΗΤΩΣ ΜΕΓΑΛΟ ΟΓΚΟ, ΜΙΑΣ ΚΑΙ Ο ΑΤΜΟΣ, ΟΤΑΝ ΠΕΡΝΑ ΑΠΟ ΤΟΥΣ ΣΤΡΟΒΙΛΟΥΣ Υ.Π. ή ΚΑΙ Μ.Π., ΥΦΙΣΤΑΤΑΙ ΗΔΗ ΑΡΚΕΤΗ ΕΚΤΟΝΩΣΗ.</a:t>
            </a:r>
            <a:endParaRPr b="0" lang="el-GR" sz="2100" spc="-1" strike="noStrike">
              <a:solidFill>
                <a:srgbClr val="000000"/>
              </a:solidFill>
              <a:uFill>
                <a:solidFill>
                  <a:srgbClr val="ffffff"/>
                </a:solidFill>
              </a:uFill>
              <a:latin typeface="Arial"/>
            </a:endParaRPr>
          </a:p>
          <a:p>
            <a:pPr algn="ctr">
              <a:lnSpc>
                <a:spcPct val="100000"/>
              </a:lnSpc>
              <a:spcBef>
                <a:spcPts val="221"/>
              </a:spcBef>
            </a:pPr>
            <a:endParaRPr b="0" lang="el-GR" sz="2100" spc="-1" strike="noStrike">
              <a:solidFill>
                <a:srgbClr val="000000"/>
              </a:solidFill>
              <a:uFill>
                <a:solidFill>
                  <a:srgbClr val="ffffff"/>
                </a:solidFill>
              </a:uFill>
              <a:latin typeface="Arial"/>
            </a:endParaRPr>
          </a:p>
        </p:txBody>
      </p:sp>
      <p:pic>
        <p:nvPicPr>
          <p:cNvPr id="630" name="Picture" descr=""/>
          <p:cNvPicPr/>
          <p:nvPr/>
        </p:nvPicPr>
        <p:blipFill>
          <a:blip r:embed="rId1"/>
          <a:stretch/>
        </p:blipFill>
        <p:spPr>
          <a:xfrm>
            <a:off x="1907640" y="1124640"/>
            <a:ext cx="5472360" cy="2376000"/>
          </a:xfrm>
          <a:prstGeom prst="rect">
            <a:avLst/>
          </a:prstGeom>
          <a:ln>
            <a:noFill/>
          </a:ln>
        </p:spPr>
      </p:pic>
      <p:sp>
        <p:nvSpPr>
          <p:cNvPr id="631" name="CustomShape 3"/>
          <p:cNvSpPr/>
          <p:nvPr/>
        </p:nvSpPr>
        <p:spPr>
          <a:xfrm>
            <a:off x="2771640" y="3213000"/>
            <a:ext cx="359640" cy="215640"/>
          </a:xfrm>
          <a:custGeom>
            <a:avLst/>
            <a:gdLst/>
            <a:ahLst/>
            <a:rect l="l" t="t" r="r" b="b"/>
            <a:pathLst>
              <a:path w="21600" h="21600">
                <a:moveTo>
                  <a:pt x="0" y="0"/>
                </a:moveTo>
                <a:lnTo>
                  <a:pt x="21600" y="21600"/>
                </a:lnTo>
              </a:path>
            </a:pathLst>
          </a:custGeom>
          <a:noFill/>
          <a:ln w="15840">
            <a:solidFill>
              <a:schemeClr val="tx1"/>
            </a:solidFill>
            <a:round/>
            <a:tailEnd len="med" type="arrow" w="med"/>
          </a:ln>
        </p:spPr>
        <p:style>
          <a:lnRef idx="1">
            <a:schemeClr val="accent1"/>
          </a:lnRef>
          <a:fillRef idx="0">
            <a:schemeClr val="accent1"/>
          </a:fillRef>
          <a:effectRef idx="0">
            <a:schemeClr val="accent1"/>
          </a:effectRef>
          <a:fontRef idx="minor"/>
        </p:style>
      </p:sp>
      <p:sp>
        <p:nvSpPr>
          <p:cNvPr id="632" name="CustomShape 4"/>
          <p:cNvSpPr/>
          <p:nvPr/>
        </p:nvSpPr>
        <p:spPr>
          <a:xfrm flipH="1">
            <a:off x="5723280" y="3213000"/>
            <a:ext cx="215640" cy="143640"/>
          </a:xfrm>
          <a:custGeom>
            <a:avLst/>
            <a:gdLst/>
            <a:ahLst/>
            <a:rect l="l" t="t" r="r" b="b"/>
            <a:pathLst>
              <a:path w="21600" h="21600">
                <a:moveTo>
                  <a:pt x="0" y="0"/>
                </a:moveTo>
                <a:lnTo>
                  <a:pt x="21600" y="21600"/>
                </a:lnTo>
              </a:path>
            </a:pathLst>
          </a:custGeom>
          <a:noFill/>
          <a:ln w="15840">
            <a:solidFill>
              <a:schemeClr val="tx1"/>
            </a:solidFill>
            <a:round/>
            <a:tailEnd len="med" type="arrow" w="med"/>
          </a:ln>
        </p:spPr>
        <p:style>
          <a:lnRef idx="1">
            <a:schemeClr val="accent1"/>
          </a:lnRef>
          <a:fillRef idx="0">
            <a:schemeClr val="accent1"/>
          </a:fillRef>
          <a:effectRef idx="0">
            <a:schemeClr val="accent1"/>
          </a:effectRef>
          <a:fontRef idx="minor"/>
        </p:style>
      </p:sp>
      <p:sp>
        <p:nvSpPr>
          <p:cNvPr id="633" name="CustomShape 5"/>
          <p:cNvSpPr/>
          <p:nvPr/>
        </p:nvSpPr>
        <p:spPr>
          <a:xfrm>
            <a:off x="3362760" y="3213000"/>
            <a:ext cx="2424240" cy="42516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100" spc="-1" strike="noStrike">
                <a:solidFill>
                  <a:srgbClr val="ff0000"/>
                </a:solidFill>
                <a:uFill>
                  <a:solidFill>
                    <a:srgbClr val="ffffff"/>
                  </a:solidFill>
                </a:uFill>
                <a:latin typeface="Arial"/>
              </a:rPr>
              <a:t>ΕΞΑΓΩΓΗ ΣΤΡΟΒΙΛΟΥ Χ.Π. ΠΡΟΣ</a:t>
            </a:r>
            <a:endParaRPr b="0" lang="el-GR" sz="1100" spc="-1" strike="noStrike">
              <a:solidFill>
                <a:srgbClr val="000000"/>
              </a:solidFill>
              <a:uFill>
                <a:solidFill>
                  <a:srgbClr val="ffffff"/>
                </a:solidFill>
              </a:uFill>
              <a:latin typeface="Arial"/>
            </a:endParaRPr>
          </a:p>
          <a:p>
            <a:pPr>
              <a:lnSpc>
                <a:spcPct val="100000"/>
              </a:lnSpc>
            </a:pPr>
            <a:r>
              <a:rPr b="1" lang="el-GR" sz="1100" spc="-1" strike="noStrike">
                <a:solidFill>
                  <a:srgbClr val="ff0000"/>
                </a:solidFill>
                <a:uFill>
                  <a:solidFill>
                    <a:srgbClr val="ffffff"/>
                  </a:solidFill>
                </a:uFill>
                <a:latin typeface="Arial"/>
              </a:rPr>
              <a:t> </a:t>
            </a:r>
            <a:r>
              <a:rPr b="1" lang="el-GR" sz="1100" spc="-1" strike="noStrike">
                <a:solidFill>
                  <a:srgbClr val="ff0000"/>
                </a:solidFill>
                <a:uFill>
                  <a:solidFill>
                    <a:srgbClr val="ffffff"/>
                  </a:solidFill>
                </a:uFill>
                <a:latin typeface="Arial"/>
              </a:rPr>
              <a:t>ΣΥΜΠΥΚΝΩΤΗ</a:t>
            </a:r>
            <a:endParaRPr b="0" lang="el-GR" sz="1100" spc="-1" strike="noStrike">
              <a:solidFill>
                <a:srgbClr val="000000"/>
              </a:solidFill>
              <a:uFill>
                <a:solidFill>
                  <a:srgbClr val="ffffff"/>
                </a:solidFill>
              </a:uFill>
              <a:latin typeface="Arial"/>
            </a:endParaRPr>
          </a:p>
        </p:txBody>
      </p:sp>
      <p:sp>
        <p:nvSpPr>
          <p:cNvPr id="634" name="CustomShape 6"/>
          <p:cNvSpPr/>
          <p:nvPr/>
        </p:nvSpPr>
        <p:spPr>
          <a:xfrm>
            <a:off x="7104240" y="1124640"/>
            <a:ext cx="1990080" cy="45540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200" spc="-1" strike="noStrike">
                <a:solidFill>
                  <a:srgbClr val="ff0000"/>
                </a:solidFill>
                <a:uFill>
                  <a:solidFill>
                    <a:srgbClr val="ffffff"/>
                  </a:solidFill>
                </a:uFill>
                <a:latin typeface="Arial"/>
              </a:rPr>
              <a:t>ΑΤΜΟΣ ΠΡΟΣ ΣΤΡΟΒΙΛΟ</a:t>
            </a:r>
            <a:endParaRPr b="0" lang="el-GR" sz="1200" spc="-1" strike="noStrike">
              <a:solidFill>
                <a:srgbClr val="000000"/>
              </a:solidFill>
              <a:uFill>
                <a:solidFill>
                  <a:srgbClr val="ffffff"/>
                </a:solidFill>
              </a:uFill>
              <a:latin typeface="Arial"/>
            </a:endParaRPr>
          </a:p>
          <a:p>
            <a:pPr>
              <a:lnSpc>
                <a:spcPct val="100000"/>
              </a:lnSpc>
            </a:pPr>
            <a:r>
              <a:rPr b="1" lang="el-GR" sz="1200" spc="-1" strike="noStrike">
                <a:solidFill>
                  <a:srgbClr val="ff0000"/>
                </a:solidFill>
                <a:uFill>
                  <a:solidFill>
                    <a:srgbClr val="ffffff"/>
                  </a:solidFill>
                </a:uFill>
                <a:latin typeface="Arial"/>
              </a:rPr>
              <a:t> </a:t>
            </a:r>
            <a:r>
              <a:rPr b="1" lang="el-GR" sz="1200" spc="-1" strike="noStrike">
                <a:solidFill>
                  <a:srgbClr val="ff0000"/>
                </a:solidFill>
                <a:uFill>
                  <a:solidFill>
                    <a:srgbClr val="ffffff"/>
                  </a:solidFill>
                </a:uFill>
                <a:latin typeface="Arial"/>
              </a:rPr>
              <a:t>ΑΝΑΠΟΔΙΣΕΩΣ</a:t>
            </a:r>
            <a:endParaRPr b="0" lang="el-GR" sz="1200" spc="-1" strike="noStrike">
              <a:solidFill>
                <a:srgbClr val="000000"/>
              </a:solidFill>
              <a:uFill>
                <a:solidFill>
                  <a:srgbClr val="ffffff"/>
                </a:solidFill>
              </a:uFill>
              <a:latin typeface="Arial"/>
            </a:endParaRPr>
          </a:p>
        </p:txBody>
      </p:sp>
    </p:spTree>
  </p:cSld>
</p:sld>
</file>

<file path=ppt/slides/slide1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35"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u="sng" cap="all">
                <a:solidFill>
                  <a:srgbClr val="000000"/>
                </a:solidFill>
                <a:uFill>
                  <a:solidFill>
                    <a:srgbClr val="ffffff"/>
                  </a:solidFill>
                </a:uFill>
                <a:latin typeface="Arial"/>
              </a:rPr>
              <a:t> </a:t>
            </a:r>
            <a:r>
              <a:rPr b="1" lang="el-GR" sz="2400" spc="-1" strike="noStrike" u="sng" cap="all">
                <a:solidFill>
                  <a:srgbClr val="000000"/>
                </a:solidFill>
                <a:uFill>
                  <a:solidFill>
                    <a:srgbClr val="ffffff"/>
                  </a:solidFill>
                </a:uFill>
                <a:latin typeface="Arial"/>
              </a:rPr>
              <a:t>ΑΤΜΟΣΤΡΟΒΙΛΟΣ ΑΝΤΙΔΡΑΣΕΩΣ</a:t>
            </a:r>
            <a:br/>
            <a:r>
              <a:rPr b="1" lang="el-GR" sz="2400" spc="-1" strike="noStrike" u="sng" cap="all">
                <a:solidFill>
                  <a:srgbClr val="000000"/>
                </a:solidFill>
                <a:uFill>
                  <a:solidFill>
                    <a:srgbClr val="ffffff"/>
                  </a:solidFill>
                </a:uFill>
                <a:latin typeface="Arial"/>
              </a:rPr>
              <a:t>ΔΙΑΓΡΑΜΜΑ ΠΙΕΣΕΩΣ-ΤΑΧΥΤΗΤΩΝ</a:t>
            </a:r>
            <a:br/>
            <a:endParaRPr b="0" lang="el-GR" sz="2400" spc="-1" strike="noStrike">
              <a:solidFill>
                <a:srgbClr val="ffffff"/>
              </a:solidFill>
              <a:uFill>
                <a:solidFill>
                  <a:srgbClr val="ffffff"/>
                </a:solidFill>
              </a:uFill>
              <a:latin typeface="Book Antiqua"/>
            </a:endParaRPr>
          </a:p>
        </p:txBody>
      </p:sp>
      <p:sp>
        <p:nvSpPr>
          <p:cNvPr id="636" name="TextShape 2"/>
          <p:cNvSpPr txBox="1"/>
          <p:nvPr/>
        </p:nvSpPr>
        <p:spPr>
          <a:xfrm>
            <a:off x="179640" y="3645000"/>
            <a:ext cx="8712720" cy="3024000"/>
          </a:xfrm>
          <a:prstGeom prst="rect">
            <a:avLst/>
          </a:prstGeom>
          <a:solidFill>
            <a:srgbClr val="000000"/>
          </a:solidFill>
          <a:ln>
            <a:noFill/>
          </a:ln>
        </p:spPr>
        <p:txBody>
          <a:bodyPr lIns="90000" rIns="90000" tIns="45000" bIns="45000"/>
          <a:p>
            <a:pPr>
              <a:lnSpc>
                <a:spcPct val="100000"/>
              </a:lnSpc>
              <a:spcBef>
                <a:spcPts val="320"/>
              </a:spcBef>
            </a:pPr>
            <a:r>
              <a:rPr b="1" lang="el-GR" sz="1600" spc="-1" strike="noStrike">
                <a:solidFill>
                  <a:srgbClr val="ffffff"/>
                </a:solidFill>
                <a:uFill>
                  <a:solidFill>
                    <a:srgbClr val="ffffff"/>
                  </a:solidFill>
                </a:uFill>
                <a:latin typeface="Arial"/>
              </a:rPr>
              <a:t>Η ΣΥΝΟΛΙΚΗ ΠΤΕΡΥΓΩΣΗ ΤΟΥ ΑΤΜΟΣΤΡΟΒΙΛΟΥ ΓΙΑ ΛΟΓΟΥΣ </a:t>
            </a:r>
            <a:r>
              <a:rPr b="1" lang="el-GR" sz="1600" spc="-1" strike="noStrike">
                <a:solidFill>
                  <a:srgbClr val="ff0000"/>
                </a:solidFill>
                <a:uFill>
                  <a:solidFill>
                    <a:srgbClr val="ffffff"/>
                  </a:solidFill>
                </a:uFill>
                <a:latin typeface="Arial"/>
              </a:rPr>
              <a:t>ΚΑΤΑΣΚΕΥΑΣΤΙΚΟΥΣ</a:t>
            </a:r>
            <a:r>
              <a:rPr b="1" lang="el-GR" sz="1600" spc="-1" strike="noStrike">
                <a:solidFill>
                  <a:srgbClr val="ffffff"/>
                </a:solidFill>
                <a:uFill>
                  <a:solidFill>
                    <a:srgbClr val="ffffff"/>
                  </a:solidFill>
                </a:uFill>
                <a:latin typeface="Arial"/>
              </a:rPr>
              <a:t> </a:t>
            </a:r>
            <a:r>
              <a:rPr b="1" lang="el-GR" sz="1600" spc="-1" strike="noStrike">
                <a:solidFill>
                  <a:srgbClr val="7030a0"/>
                </a:solidFill>
                <a:uFill>
                  <a:solidFill>
                    <a:srgbClr val="ffffff"/>
                  </a:solidFill>
                </a:uFill>
                <a:latin typeface="Arial"/>
              </a:rPr>
              <a:t>ΥΠΟΔΙΑΙΡΕΙΤΑΙ ΣΕ ΟΜΑΔΕΣ ή ΕΚΤΟΝΩΤΙΚΕΣ ΔΙΑΒΑΘΜΙΣΕΙΣ</a:t>
            </a:r>
            <a:r>
              <a:rPr b="1" lang="el-GR" sz="1600" spc="-1" strike="noStrike">
                <a:solidFill>
                  <a:srgbClr val="ffffff"/>
                </a:solidFill>
                <a:uFill>
                  <a:solidFill>
                    <a:srgbClr val="ffffff"/>
                  </a:solidFill>
                </a:uFill>
                <a:latin typeface="Arial"/>
              </a:rPr>
              <a:t>, ΠΟΥ Η ΚΑΘΕΜΙΑ ΤΟΥΣ ΑΠΟΤΕΛΕΙΤΑΙ ΑΠΟ ΠΤΕΡΥΓΙΑ ΤΥΠΟΠΟΙΗΜΕΝΑ ΜΕ ΤΙΣ ΙΔΙΕΣ ΔΙΑΣΤΑΣΕΙΣ. ΠΡΕΠΕΙ ΝΑ ΣΗΜΕΙΩΣΟΥΜΕ ΕΔΩ ΟΤΙ </a:t>
            </a:r>
            <a:r>
              <a:rPr b="1" lang="el-GR" sz="1600" spc="-1" strike="noStrike" u="sng">
                <a:solidFill>
                  <a:srgbClr val="0070c0"/>
                </a:solidFill>
                <a:uFill>
                  <a:solidFill>
                    <a:srgbClr val="ffffff"/>
                  </a:solidFill>
                </a:uFill>
                <a:latin typeface="Arial"/>
              </a:rPr>
              <a:t>ΔΕΝ ΕΙΝΑΙ ΠΑΝΤΟΤΕ ΑΝΑΓΚΑΙΟ ΝΑ ΕΧΟΥΝ ΟΛΕΣ ΟΙ ΟΜΑΔΕΣ ΤΟΝ ΙΔΙΟ ΑΡΙΘΜΟ ΠΤΕΡΥΓΩΣΕΩΝ. ΑΥΤΟ ΕΞΑΡΤΑΤΑΙ ΑΠΟ ΤΟΝ ΥΠΟΛΟΓΙΣΜΟ ΚΑΙ ΤΗ ΣΧΕΔΙΑΣΗ ΤΟΥ ΣΤΡΟΒΙΛΟΥ.</a:t>
            </a:r>
            <a:endParaRPr b="0" lang="el-GR" sz="16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ffff"/>
                </a:solidFill>
                <a:uFill>
                  <a:solidFill>
                    <a:srgbClr val="ffffff"/>
                  </a:solidFill>
                </a:uFill>
                <a:latin typeface="Arial"/>
              </a:rPr>
              <a:t>ΤΟ ΣΧΗΜΑ ΠΑΡΙΣΤΑΝΕΙ ΣΤΡΟΒΙΛΟ ΑΝΤΙΔΡΑΣΕΩΣ ΜΕ 5 ΟΜΑΔΕΣ ή ΕΚΤΟΝΩΤΙΚΕΣ ΔΙΑΒΑΘΜΙΣΕΙΣ, ΑΠΟ ΤΙΣ ΟΠΟΙΕΣ Η ΠΡΩΤΗ ΕΧΕΙ 4 ΣΕΙΡΕΣ ΠΤΕΡΥΓΩΣΕΩΝ, Η ΔΕΥΤΕΡΗ 4, Η ΤΡΙΤΗ 3, Η ΤΕΤΑΡΤΗ 4, ΚΑΙ Η ΠΕΜΠΤΗ 2. </a:t>
            </a:r>
            <a:endParaRPr b="0" lang="el-GR" sz="16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ffff"/>
                </a:solidFill>
                <a:uFill>
                  <a:solidFill>
                    <a:srgbClr val="ffffff"/>
                  </a:solidFill>
                </a:uFill>
                <a:latin typeface="Arial"/>
              </a:rPr>
              <a:t>ΤΟ ΤΥΜΠΑΝΟ, ΓΙΑ ΚΑΤΑΣΚΕΥΑΣΤΙΚΟΥΣ ΛΟΓΟΥΣ, ΜΠΟΡΕΙ ΝΑ ΕΧΕΙ ΤΗΝ ΙΔΙΑ ΔΙΑΜΕΤΡΟ ΣΕ ΟΛΟ ΤΟ ΜΗΚΟΣ ΤΟΥ η ΜΕΤΑΒΑΛΛΟΜΕΝΗ ΚΛΙΜΑΚΩΤΑ.</a:t>
            </a:r>
            <a:endParaRPr b="0" lang="el-GR" sz="1600" spc="-1" strike="noStrike">
              <a:solidFill>
                <a:srgbClr val="000000"/>
              </a:solidFill>
              <a:uFill>
                <a:solidFill>
                  <a:srgbClr val="ffffff"/>
                </a:solidFill>
              </a:uFill>
              <a:latin typeface="Arial"/>
            </a:endParaRPr>
          </a:p>
          <a:p>
            <a:pPr>
              <a:lnSpc>
                <a:spcPct val="100000"/>
              </a:lnSpc>
              <a:spcBef>
                <a:spcPts val="360"/>
              </a:spcBef>
            </a:pPr>
            <a:endParaRPr b="0" lang="el-GR" sz="1600" spc="-1" strike="noStrike">
              <a:solidFill>
                <a:srgbClr val="000000"/>
              </a:solidFill>
              <a:uFill>
                <a:solidFill>
                  <a:srgbClr val="ffffff"/>
                </a:solidFill>
              </a:uFill>
              <a:latin typeface="Arial"/>
            </a:endParaRPr>
          </a:p>
        </p:txBody>
      </p:sp>
      <p:pic>
        <p:nvPicPr>
          <p:cNvPr id="637" name="Picture 2" descr=""/>
          <p:cNvPicPr/>
          <p:nvPr/>
        </p:nvPicPr>
        <p:blipFill>
          <a:blip r:embed="rId1"/>
          <a:stretch/>
        </p:blipFill>
        <p:spPr>
          <a:xfrm>
            <a:off x="539640" y="1052640"/>
            <a:ext cx="7935480" cy="2448000"/>
          </a:xfrm>
          <a:prstGeom prst="rect">
            <a:avLst/>
          </a:prstGeom>
          <a:ln>
            <a:noFill/>
          </a:ln>
        </p:spPr>
      </p:pic>
    </p:spTree>
  </p:cSld>
</p:sld>
</file>

<file path=ppt/slides/slide1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38"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cap="all">
                <a:solidFill>
                  <a:srgbClr val="ffff00"/>
                </a:solidFill>
                <a:uFill>
                  <a:solidFill>
                    <a:srgbClr val="ffffff"/>
                  </a:solidFill>
                </a:uFill>
                <a:latin typeface="Arial"/>
              </a:rPr>
              <a:t> </a:t>
            </a:r>
            <a:r>
              <a:rPr b="1" lang="el-GR" sz="1700" spc="-1" strike="noStrike" u="sng" cap="all">
                <a:solidFill>
                  <a:srgbClr val="ffff00"/>
                </a:solidFill>
                <a:uFill>
                  <a:solidFill>
                    <a:srgbClr val="ffffff"/>
                  </a:solidFill>
                </a:uFill>
                <a:latin typeface="Arial"/>
              </a:rPr>
              <a:t>ΑΤΜΟΣΤΡΟΒΙΛΟΙ ΜΙΚΤΟΥ ΤΥΠΟΥ ΔΡΑΣΕΩΣ-ΑΝΤΙΔΡΑΣΕΩΣ (Curtis-Parson’s)</a:t>
            </a:r>
            <a:br/>
            <a:r>
              <a:rPr b="1" lang="el-GR" sz="1700" spc="-1" strike="noStrike" u="sng" cap="all">
                <a:solidFill>
                  <a:srgbClr val="ffff00"/>
                </a:solidFill>
                <a:uFill>
                  <a:solidFill>
                    <a:srgbClr val="ffffff"/>
                  </a:solidFill>
                </a:uFill>
                <a:latin typeface="Arial"/>
              </a:rPr>
              <a:t>ΔΙΑΓΡΑΜΜΑ ΠΙΕΣΕΩΝ-ΤΑΧΥΤΗΤΩΝ</a:t>
            </a:r>
            <a:br/>
            <a:endParaRPr b="0" lang="el-GR" sz="1700" spc="-1" strike="noStrike">
              <a:solidFill>
                <a:srgbClr val="ffffff"/>
              </a:solidFill>
              <a:uFill>
                <a:solidFill>
                  <a:srgbClr val="ffffff"/>
                </a:solidFill>
              </a:uFill>
              <a:latin typeface="Book Antiqua"/>
            </a:endParaRPr>
          </a:p>
        </p:txBody>
      </p:sp>
      <p:sp>
        <p:nvSpPr>
          <p:cNvPr id="639" name="TextShape 2"/>
          <p:cNvSpPr txBox="1"/>
          <p:nvPr/>
        </p:nvSpPr>
        <p:spPr>
          <a:xfrm>
            <a:off x="179640" y="1071720"/>
            <a:ext cx="8784720" cy="5571720"/>
          </a:xfrm>
          <a:prstGeom prst="rect">
            <a:avLst/>
          </a:prstGeom>
          <a:solidFill>
            <a:srgbClr val="000000"/>
          </a:solidFill>
          <a:ln>
            <a:noFill/>
          </a:ln>
        </p:spPr>
        <p:txBody>
          <a:bodyPr lIns="90000" rIns="90000" tIns="45000" bIns="45000"/>
          <a:p>
            <a:pPr>
              <a:lnSpc>
                <a:spcPct val="100000"/>
              </a:lnSpc>
              <a:spcBef>
                <a:spcPts val="420"/>
              </a:spcBef>
            </a:pPr>
            <a:r>
              <a:rPr b="1" lang="el-GR" sz="2100" spc="-1" strike="noStrike">
                <a:solidFill>
                  <a:srgbClr val="ffffff"/>
                </a:solidFill>
                <a:uFill>
                  <a:solidFill>
                    <a:srgbClr val="ffffff"/>
                  </a:solidFill>
                </a:uFill>
                <a:latin typeface="Arial"/>
              </a:rPr>
              <a:t>O </a:t>
            </a:r>
            <a:r>
              <a:rPr b="1" lang="el-GR" sz="2100" spc="-1" strike="noStrike">
                <a:solidFill>
                  <a:srgbClr val="ff0000"/>
                </a:solidFill>
                <a:uFill>
                  <a:solidFill>
                    <a:srgbClr val="ffffff"/>
                  </a:solidFill>
                </a:uFill>
                <a:latin typeface="Arial"/>
              </a:rPr>
              <a:t>ΑΤΜΟΣΤΡΟΒΙΛΟΣ ΜΙΚΤΟΥ ΤΥΠΟΥ </a:t>
            </a:r>
            <a:r>
              <a:rPr b="1" lang="el-GR" sz="2100" spc="-1" strike="noStrike">
                <a:solidFill>
                  <a:srgbClr val="ffffff"/>
                </a:solidFill>
                <a:uFill>
                  <a:solidFill>
                    <a:srgbClr val="ffffff"/>
                  </a:solidFill>
                </a:uFill>
                <a:latin typeface="Arial"/>
              </a:rPr>
              <a:t>ΑΠΟΤΕΛΕΙΤΑΙ ΑΠΟ ΕΝΑ ΤΜΗΜΑ ΔΡΑΣΕΩΣ ΚΑΙ ΕΝΑ ΑΝΤΙΔΡΑΣΕΩΣ, ΤΟΠΟΘΕΤΗΜΕΝΑ ΣΤΟΝ ΙΔΙΟ ΑΞΟΝΑ ΚΑΙ ΜΕΣΑ ΣΕ ΚΟΙΝΟ ΚΕΛΥΦΟΣ. </a:t>
            </a:r>
            <a:endParaRPr b="0" lang="el-GR" sz="2100" spc="-1" strike="noStrike">
              <a:solidFill>
                <a:srgbClr val="000000"/>
              </a:solidFill>
              <a:uFill>
                <a:solidFill>
                  <a:srgbClr val="ffffff"/>
                </a:solidFill>
              </a:uFill>
              <a:latin typeface="Arial"/>
            </a:endParaRPr>
          </a:p>
          <a:p>
            <a:pPr>
              <a:lnSpc>
                <a:spcPct val="100000"/>
              </a:lnSpc>
              <a:spcBef>
                <a:spcPts val="420"/>
              </a:spcBef>
            </a:pPr>
            <a:r>
              <a:rPr b="1" lang="el-GR" sz="2100" spc="-1" strike="noStrike">
                <a:solidFill>
                  <a:srgbClr val="ffffff"/>
                </a:solidFill>
                <a:uFill>
                  <a:solidFill>
                    <a:srgbClr val="ffffff"/>
                  </a:solidFill>
                </a:uFill>
                <a:latin typeface="Arial"/>
              </a:rPr>
              <a:t>ΟΙ ΜΙΚΤΟΙ ΣΤΡΟΒΙΛΟΙ </a:t>
            </a:r>
            <a:r>
              <a:rPr b="1" lang="el-GR" sz="2100" spc="-1" strike="noStrike">
                <a:solidFill>
                  <a:srgbClr val="ff0000"/>
                </a:solidFill>
                <a:uFill>
                  <a:solidFill>
                    <a:srgbClr val="ffffff"/>
                  </a:solidFill>
                </a:uFill>
                <a:latin typeface="Arial"/>
              </a:rPr>
              <a:t>ΚΑΤΑΣΚΕΥΑΖΟΝΤΑΙ ΓΙΑ ΠΟΛΥ ΜΕΓΑΛΕΣ ΙΠΠΟΔΥΝΑΜΕΙΣ</a:t>
            </a:r>
            <a:r>
              <a:rPr b="1" lang="el-GR" sz="2100" spc="-1" strike="noStrike">
                <a:solidFill>
                  <a:srgbClr val="ffffff"/>
                </a:solidFill>
                <a:uFill>
                  <a:solidFill>
                    <a:srgbClr val="ffffff"/>
                  </a:solidFill>
                </a:uFill>
                <a:latin typeface="Arial"/>
              </a:rPr>
              <a:t>.</a:t>
            </a:r>
            <a:endParaRPr b="0" lang="el-GR" sz="2100" spc="-1" strike="noStrike">
              <a:solidFill>
                <a:srgbClr val="000000"/>
              </a:solidFill>
              <a:uFill>
                <a:solidFill>
                  <a:srgbClr val="ffffff"/>
                </a:solidFill>
              </a:uFill>
              <a:latin typeface="Arial"/>
            </a:endParaRPr>
          </a:p>
          <a:p>
            <a:pPr>
              <a:lnSpc>
                <a:spcPct val="100000"/>
              </a:lnSpc>
              <a:spcBef>
                <a:spcPts val="420"/>
              </a:spcBef>
            </a:pPr>
            <a:r>
              <a:rPr b="1" lang="el-GR" sz="2100" spc="-1" strike="noStrike" u="sng">
                <a:solidFill>
                  <a:srgbClr val="7030a0"/>
                </a:solidFill>
                <a:uFill>
                  <a:solidFill>
                    <a:srgbClr val="ffffff"/>
                  </a:solidFill>
                </a:uFill>
                <a:latin typeface="Arial"/>
              </a:rPr>
              <a:t>ΤΟ ΤΜΗΜΑ η Ο ΣΤΡΟΒΙΛΟΣ ΔΡΑΣΕΩΣ </a:t>
            </a:r>
            <a:r>
              <a:rPr b="1" lang="el-GR" sz="2100" spc="-1" strike="noStrike">
                <a:solidFill>
                  <a:srgbClr val="ffffff"/>
                </a:solidFill>
                <a:uFill>
                  <a:solidFill>
                    <a:srgbClr val="ffffff"/>
                  </a:solidFill>
                </a:uFill>
                <a:latin typeface="Arial"/>
              </a:rPr>
              <a:t>ΤΟΠΟΘΕΤΕΙΤΑΙ ΠΑΝΤΟΤΕ ΣΤΗΝ ΕΙΣΑΓΩΓΗ ΤΟΥ ΑΤΜΟΥ, ΕΝΩ </a:t>
            </a:r>
            <a:r>
              <a:rPr b="1" lang="el-GR" sz="2100" spc="-1" strike="noStrike" u="sng">
                <a:solidFill>
                  <a:srgbClr val="7030a0"/>
                </a:solidFill>
                <a:uFill>
                  <a:solidFill>
                    <a:srgbClr val="ffffff"/>
                  </a:solidFill>
                </a:uFill>
                <a:latin typeface="Arial"/>
              </a:rPr>
              <a:t>ΤΟ ΤΜΗΜΑ η Ο ΣΤΡΟΒΙΛΟΣ ΤΗΣ ΑΝΤΙΔΡΑΣΕΩΣ</a:t>
            </a:r>
            <a:r>
              <a:rPr b="1" lang="el-GR" sz="2100" spc="-1" strike="noStrike">
                <a:solidFill>
                  <a:srgbClr val="ffffff"/>
                </a:solidFill>
                <a:uFill>
                  <a:solidFill>
                    <a:srgbClr val="ffffff"/>
                  </a:solidFill>
                </a:uFill>
                <a:latin typeface="Arial"/>
              </a:rPr>
              <a:t>, ΑΚΟΛΟΥΘΕΙ ΚΑΤΑ ΜΗΚΟΣ ΤΟΥ ΑΞΟΝΑ ΩΣ ΤΗΝ ΕΞΑΓΩΓΗ ΤΟΥ ΑΤΜΟΥ ΑΠΟ ΤΟ ΣΤΡΟΒΙΛΟ.</a:t>
            </a:r>
            <a:endParaRPr b="0" lang="el-GR" sz="2100" spc="-1" strike="noStrike">
              <a:solidFill>
                <a:srgbClr val="000000"/>
              </a:solidFill>
              <a:uFill>
                <a:solidFill>
                  <a:srgbClr val="ffffff"/>
                </a:solidFill>
              </a:uFill>
              <a:latin typeface="Arial"/>
            </a:endParaRPr>
          </a:p>
          <a:p>
            <a:pPr>
              <a:lnSpc>
                <a:spcPct val="100000"/>
              </a:lnSpc>
              <a:spcBef>
                <a:spcPts val="420"/>
              </a:spcBef>
            </a:pPr>
            <a:r>
              <a:rPr b="1" lang="el-GR" sz="2100" spc="-1" strike="noStrike" u="sng">
                <a:solidFill>
                  <a:srgbClr val="c00000"/>
                </a:solidFill>
                <a:uFill>
                  <a:solidFill>
                    <a:srgbClr val="ffffff"/>
                  </a:solidFill>
                </a:uFill>
                <a:latin typeface="Arial"/>
              </a:rPr>
              <a:t>ΜΕ ΤΟ ΜΙΚΤΟ ΣΤΡΟΒΙΛΟ ΕΠΙΤΥΓΧΑΝΕΤΑΙ ΜΙΚΡΟΤΕΡΟ ΣΥΝΟΛΙΚΑ ΜΗΚΟΣ ΤΟΥ ΣΤΡΟΒΙΛΟΥ ΓΙΑ ΚΑΘΕ ΙΠΠΟΔΥΝΑΜΗ</a:t>
            </a:r>
            <a:r>
              <a:rPr b="1" lang="el-GR" sz="2100" spc="-1" strike="noStrike">
                <a:solidFill>
                  <a:srgbClr val="ffffff"/>
                </a:solidFill>
                <a:uFill>
                  <a:solidFill>
                    <a:srgbClr val="ffffff"/>
                  </a:solidFill>
                </a:uFill>
                <a:latin typeface="Arial"/>
              </a:rPr>
              <a:t>. ΕΠΙΣΗΣ, ΕΠΕΙΔΗ Η ΠΙΕΣΗ ΤΟΥ ΑΤΜΟΥ ΣΤΗΝ ΕΙΣΑΓΩΓΗ ΕΙΝΑΙ ΜΕΓΑΛΗ, Ο ΜΙΚΤΟΣ ΣΤΡΟΒΙΛΟΣ ΕΧΕΙ ΚΑΛΗ ΑΠΟΔΟΣΗ ΑΝ ΧΡΗΣΙΜΟΠΟΙΗΣΟΥΜΕ ΣΤΗΝ ΑΡΧΗ ΤΟ ΣΤΡΟΒΙΛΟ ΔΡΑΣΕΩΣ ΚΑΙ ΜΕΤΑ ΟΤΑΝ Η ΠΙΕΣΗ ΕΙΝΑΙ ΧΑΜΗΛΟΤΕΡΗ, ΤΟ ΣΤΡΟΒΙΛΟ ΑΝΤΙΔΡΑΣΕΩΣ.</a:t>
            </a:r>
            <a:endParaRPr b="0" lang="el-GR" sz="2100" spc="-1" strike="noStrike">
              <a:solidFill>
                <a:srgbClr val="000000"/>
              </a:solidFill>
              <a:uFill>
                <a:solidFill>
                  <a:srgbClr val="ffffff"/>
                </a:solidFill>
              </a:uFill>
              <a:latin typeface="Arial"/>
            </a:endParaRPr>
          </a:p>
          <a:p>
            <a:pPr marL="216000" indent="-215640">
              <a:lnSpc>
                <a:spcPct val="100000"/>
              </a:lnSpc>
              <a:spcBef>
                <a:spcPts val="360"/>
              </a:spcBef>
            </a:pPr>
            <a:br/>
            <a:endParaRPr b="0" lang="el-GR" sz="2100" spc="-1" strike="noStrike">
              <a:solidFill>
                <a:srgbClr val="000000"/>
              </a:solidFill>
              <a:uFill>
                <a:solidFill>
                  <a:srgbClr val="ffffff"/>
                </a:solidFill>
              </a:uFill>
              <a:latin typeface="Arial"/>
            </a:endParaRPr>
          </a:p>
        </p:txBody>
      </p:sp>
    </p:spTree>
  </p:cSld>
</p:sld>
</file>

<file path=ppt/slides/slide1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40"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cap="all">
                <a:solidFill>
                  <a:srgbClr val="000000"/>
                </a:solidFill>
                <a:uFill>
                  <a:solidFill>
                    <a:srgbClr val="ffffff"/>
                  </a:solidFill>
                </a:uFill>
                <a:latin typeface="Arial"/>
              </a:rPr>
              <a:t> </a:t>
            </a:r>
            <a:r>
              <a:rPr b="1" lang="el-GR" sz="1700" spc="-1" strike="noStrike" u="sng" cap="all">
                <a:solidFill>
                  <a:srgbClr val="000000"/>
                </a:solidFill>
                <a:uFill>
                  <a:solidFill>
                    <a:srgbClr val="ffffff"/>
                  </a:solidFill>
                </a:uFill>
                <a:latin typeface="Arial"/>
              </a:rPr>
              <a:t>ΑΤΜΟΣΤΡΟΒΙΛΟΙ ΜΙΚΤΟΥ ΤΥΠΟΥ ΔΡΑΣΕΩΣ-ΑΝΤΙΔΡΑΣΕΩΣ (Curtis-Parson’s)</a:t>
            </a:r>
            <a:br/>
            <a:r>
              <a:rPr b="1" lang="el-GR" sz="1700" spc="-1" strike="noStrike" u="sng" cap="all">
                <a:solidFill>
                  <a:srgbClr val="000000"/>
                </a:solidFill>
                <a:uFill>
                  <a:solidFill>
                    <a:srgbClr val="ffffff"/>
                  </a:solidFill>
                </a:uFill>
                <a:latin typeface="Arial"/>
              </a:rPr>
              <a:t>ΔΙΑΓΡΑΜΜΑ ΠΙΕΣΕΩΝ-ΤΑΧΥΤΗΤΩΝ</a:t>
            </a:r>
            <a:br/>
            <a:endParaRPr b="0" lang="el-GR" sz="1700" spc="-1" strike="noStrike">
              <a:solidFill>
                <a:srgbClr val="ffffff"/>
              </a:solidFill>
              <a:uFill>
                <a:solidFill>
                  <a:srgbClr val="ffffff"/>
                </a:solidFill>
              </a:uFill>
              <a:latin typeface="Book Antiqua"/>
            </a:endParaRPr>
          </a:p>
        </p:txBody>
      </p:sp>
      <p:sp>
        <p:nvSpPr>
          <p:cNvPr id="641" name="TextShape 2"/>
          <p:cNvSpPr txBox="1"/>
          <p:nvPr/>
        </p:nvSpPr>
        <p:spPr>
          <a:xfrm>
            <a:off x="179640" y="1071720"/>
            <a:ext cx="8784720" cy="5571720"/>
          </a:xfrm>
          <a:prstGeom prst="rect">
            <a:avLst/>
          </a:prstGeom>
          <a:solidFill>
            <a:srgbClr val="000000"/>
          </a:solidFill>
          <a:ln>
            <a:noFill/>
          </a:ln>
        </p:spPr>
        <p:txBody>
          <a:bodyPr lIns="90000" rIns="90000" tIns="45000" bIns="45000"/>
          <a:p>
            <a:pPr>
              <a:lnSpc>
                <a:spcPct val="100000"/>
              </a:lnSpc>
              <a:spcBef>
                <a:spcPts val="479"/>
              </a:spcBef>
            </a:pPr>
            <a:r>
              <a:rPr b="1" lang="el-GR" sz="2400" spc="-1" strike="noStrike">
                <a:solidFill>
                  <a:srgbClr val="ffffff"/>
                </a:solidFill>
                <a:uFill>
                  <a:solidFill>
                    <a:srgbClr val="ffffff"/>
                  </a:solidFill>
                </a:uFill>
                <a:latin typeface="Arial"/>
              </a:rPr>
              <a:t>ΟΙ ΣΥΝΗΘΙΣΜΕΝΟΙ ΜΙΚΤΟΙ ΣΤΡΟΒΙΛΟΙ ΑΠΟΤΕΛΟΥΝΤΑΙ ΑΠΟ ΕΝΑΝ ΤΡΟΧΟ </a:t>
            </a:r>
            <a:r>
              <a:rPr b="1" lang="el-GR" sz="2400" spc="-1" strike="noStrike">
                <a:solidFill>
                  <a:srgbClr val="ff0000"/>
                </a:solidFill>
                <a:uFill>
                  <a:solidFill>
                    <a:srgbClr val="ffffff"/>
                  </a:solidFill>
                </a:uFill>
                <a:latin typeface="Arial"/>
              </a:rPr>
              <a:t>Curtis</a:t>
            </a:r>
            <a:r>
              <a:rPr b="1" lang="el-GR" sz="2400" spc="-1" strike="noStrike">
                <a:solidFill>
                  <a:srgbClr val="ffffff"/>
                </a:solidFill>
                <a:uFill>
                  <a:solidFill>
                    <a:srgbClr val="ffffff"/>
                  </a:solidFill>
                </a:uFill>
                <a:latin typeface="Arial"/>
              </a:rPr>
              <a:t> ΜΠΡΟΣΤΑ ΚΑΙ ΕΝΑ ΣΤΡΟΒΙΛΟ ΑΝΤΙΔΡΑΣΕΩΣ </a:t>
            </a:r>
            <a:r>
              <a:rPr b="1" lang="el-GR" sz="2400" spc="-1" strike="noStrike">
                <a:solidFill>
                  <a:srgbClr val="ff0000"/>
                </a:solidFill>
                <a:uFill>
                  <a:solidFill>
                    <a:srgbClr val="ffffff"/>
                  </a:solidFill>
                </a:uFill>
                <a:latin typeface="Arial"/>
              </a:rPr>
              <a:t>Parson’s</a:t>
            </a:r>
            <a:r>
              <a:rPr b="1" lang="el-GR" sz="2400" spc="-1" strike="noStrike">
                <a:solidFill>
                  <a:srgbClr val="ffffff"/>
                </a:solidFill>
                <a:uFill>
                  <a:solidFill>
                    <a:srgbClr val="ffffff"/>
                  </a:solidFill>
                </a:uFill>
                <a:latin typeface="Arial"/>
              </a:rPr>
              <a:t> ΠΙΣΩ. ΓΙ’ΑΥΤΟ ΣΥΧΝΑ ΟΝΟΜΑΖΟΝΤΑΙ ΣΤΡΟΒΙΛΟΙ </a:t>
            </a:r>
            <a:r>
              <a:rPr b="1" lang="el-GR" sz="2400" spc="-1" strike="noStrike" u="sng">
                <a:solidFill>
                  <a:srgbClr val="ff0000"/>
                </a:solidFill>
                <a:uFill>
                  <a:solidFill>
                    <a:srgbClr val="ffffff"/>
                  </a:solidFill>
                </a:uFill>
                <a:latin typeface="Arial"/>
              </a:rPr>
              <a:t>Curtis-Parson’s</a:t>
            </a:r>
            <a:r>
              <a:rPr b="1" lang="el-GR" sz="2400" spc="-1" strike="noStrike">
                <a:solidFill>
                  <a:srgbClr val="ffffff"/>
                </a:solidFill>
                <a:uFill>
                  <a:solidFill>
                    <a:srgbClr val="ffffff"/>
                  </a:solidFill>
                </a:uFill>
                <a:latin typeface="Arial"/>
              </a:rPr>
              <a:t>.</a:t>
            </a: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Arial"/>
              </a:rPr>
              <a:t>ΤΟ ΣΧΗΜΑ ΠΑΡΙΣΤΑΝΕΙ ΜΙΚΤΟ ΣΤΡΟΒΙΛΟ, ΠΟΥ ΑΠΟΤΕΛΕΙΤΑΙ ΑΠΟ ΕΝΑΝ ΤΡΟΧΟ ΔΡΑΣΕΩΣ ΜΕ 2 ΒΑΘΜΙΔΕΣ ΤΑΧΥΤΗΤΑΣ ΚΑΙ ΕΝΑ ΤΥΜΠΑΝΟ ΑΝΤΙΔΡΑΣΕΩΣ ΜΕ 3 ΕΚΤΟΝΩΤΙΚΕΣ ΔΙΑΒΑΘΜΙΣΕΙΣ. ΑΠΟ ΑΥΤΕΣ Η ΠΡΩΤΗ ΕΧΕΙ 3 ΒΑΘΜΙΔΕΣ ΚΑΙ ΟΙ ΔΥΟ ΑΛΛΕΣ ΑΠΟ 2 ΒΑΘΜΙΔΕΣ ΚΑΘΕΜΙΑ. ΣΤΟ ΜΠΡΟΣΤΙΝΟ ΜΕΡΟΣ ΤΟΥ ΑΤΜΟΣΤΡΟΒΙΛΟΥ ΔΙΑΚΡΙΝΕΤΑΙ ΤΟ ΑΕΡΓΟΣΤΡΟΦΕΙΟ.</a:t>
            </a: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Arial"/>
              </a:rPr>
              <a:t>ΣΤΟ ΚΑΤΩ ΜΕΡΟΣ ΤΟΥ ΣΧΗΜΑΤΟΣ ΦΑΙΝΟΝΤΑΙ ΣΕ ΚΑΤΟΨΗ ΤΑ ΑΚΡΟΦΥΣΙΑ ΚΑΙ ΤΑ ΣΤΑΘΕΡΑ ΚΑΙ ΚΙΝΗΤΑ ΠΤΕΡΥΓΙΑ ΔΡΑΣΕΩΣ ΚΑΙ ΑΝΤΙΔΡΑΣΕΩΣ.</a:t>
            </a:r>
            <a:endParaRPr b="0" lang="el-GR" sz="2400" spc="-1" strike="noStrike">
              <a:solidFill>
                <a:srgbClr val="000000"/>
              </a:solidFill>
              <a:uFill>
                <a:solidFill>
                  <a:srgbClr val="ffffff"/>
                </a:solidFill>
              </a:uFill>
              <a:latin typeface="Arial"/>
            </a:endParaRPr>
          </a:p>
          <a:p>
            <a:pPr marL="216000" indent="-215640">
              <a:lnSpc>
                <a:spcPct val="100000"/>
              </a:lnSpc>
              <a:spcBef>
                <a:spcPts val="360"/>
              </a:spcBef>
            </a:pPr>
            <a:br/>
            <a:endParaRPr b="0" lang="el-GR" sz="2400" spc="-1" strike="noStrike">
              <a:solidFill>
                <a:srgbClr val="000000"/>
              </a:solidFill>
              <a:uFill>
                <a:solidFill>
                  <a:srgbClr val="ffffff"/>
                </a:solidFill>
              </a:uFill>
              <a:latin typeface="Arial"/>
            </a:endParaRPr>
          </a:p>
        </p:txBody>
      </p:sp>
    </p:spTree>
  </p:cSld>
</p:sld>
</file>

<file path=ppt/slides/slide1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42"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cap="all">
                <a:solidFill>
                  <a:srgbClr val="000000"/>
                </a:solidFill>
                <a:uFill>
                  <a:solidFill>
                    <a:srgbClr val="ffffff"/>
                  </a:solidFill>
                </a:uFill>
                <a:latin typeface="Arial"/>
              </a:rPr>
              <a:t> </a:t>
            </a:r>
            <a:r>
              <a:rPr b="1" lang="el-GR" sz="1700" spc="-1" strike="noStrike" u="sng" cap="all">
                <a:solidFill>
                  <a:srgbClr val="000000"/>
                </a:solidFill>
                <a:uFill>
                  <a:solidFill>
                    <a:srgbClr val="ffffff"/>
                  </a:solidFill>
                </a:uFill>
                <a:latin typeface="Arial"/>
              </a:rPr>
              <a:t>ΑΤΜΟΣΤΡΟΒΙΛΟΙ ΜΙΚΤΟΥ ΤΥΠΟΥ ΔΡΑΣΕΩΣ-ΑΝΤΙΔΡΑΣΕΩΣ (Curtis-Parson’s)</a:t>
            </a:r>
            <a:br/>
            <a:r>
              <a:rPr b="1" lang="el-GR" sz="1700" spc="-1" strike="noStrike" u="sng" cap="all">
                <a:solidFill>
                  <a:srgbClr val="000000"/>
                </a:solidFill>
                <a:uFill>
                  <a:solidFill>
                    <a:srgbClr val="ffffff"/>
                  </a:solidFill>
                </a:uFill>
                <a:latin typeface="Arial"/>
              </a:rPr>
              <a:t>ΔΙΑΓΡΑΜΜΑ ΠΙΕΣΕΩΝ-ΤΑΧΥΤΗΤΩΝ</a:t>
            </a:r>
            <a:br/>
            <a:endParaRPr b="0" lang="el-GR" sz="1700" spc="-1" strike="noStrike">
              <a:solidFill>
                <a:srgbClr val="ffffff"/>
              </a:solidFill>
              <a:uFill>
                <a:solidFill>
                  <a:srgbClr val="ffffff"/>
                </a:solidFill>
              </a:uFill>
              <a:latin typeface="Book Antiqua"/>
            </a:endParaRPr>
          </a:p>
        </p:txBody>
      </p:sp>
      <p:sp>
        <p:nvSpPr>
          <p:cNvPr id="643" name="TextShape 2"/>
          <p:cNvSpPr txBox="1"/>
          <p:nvPr/>
        </p:nvSpPr>
        <p:spPr>
          <a:xfrm>
            <a:off x="179640" y="1071720"/>
            <a:ext cx="2376000" cy="5453280"/>
          </a:xfrm>
          <a:prstGeom prst="rect">
            <a:avLst/>
          </a:prstGeom>
          <a:solidFill>
            <a:srgbClr val="000000"/>
          </a:solidFill>
          <a:ln>
            <a:noFill/>
          </a:ln>
        </p:spPr>
        <p:txBody>
          <a:bodyPr lIns="90000" rIns="90000" tIns="45000" bIns="45000"/>
          <a:p>
            <a:pPr>
              <a:lnSpc>
                <a:spcPct val="100000"/>
              </a:lnSpc>
              <a:spcBef>
                <a:spcPts val="281"/>
              </a:spcBef>
            </a:pPr>
            <a:r>
              <a:rPr b="1" lang="el-GR" sz="1400" spc="-1" strike="noStrike">
                <a:solidFill>
                  <a:srgbClr val="ffffff"/>
                </a:solidFill>
                <a:uFill>
                  <a:solidFill>
                    <a:srgbClr val="ffffff"/>
                  </a:solidFill>
                </a:uFill>
                <a:latin typeface="Arial"/>
              </a:rPr>
              <a:t>ΤΟ ΣΧΗΜΑ ΠΑΡΙΣΤΑΝΕΙ ΜΙΚΤΟ ΣΤΡΟΒΙΛΟ, ΠΟΥ ΑΠΟΤΕΛΕΙΤΑΙ ΑΠΟ ΕΝΑΝ ΤΡΟΧΟ ΔΡΑΣΕΩΣ ΜΕ 2 ΒΑΘΜΙΔΕΣ ΤΑΧΥΤΗΤΑΣ ΚΑΙ ΕΝΑ ΤΥΜΠΑΝΟ ΑΝΤΙΔΡΑΣΕΩΣ ΜΕ 3 ΕΚΤΟΝΩΤΙΚΕΣ ΔΙΑΒΑΘΜΙΣΕΙΣ. ΑΠΟ ΑΥΤΕΣ Η ΠΡΩΤΗ ΕΧΕΙ 3 ΒΑΘΜΙΔΕΣ ΚΑΙ ΟΙ ΔΥΟ ΑΛΛΕΣ ΑΠΟ 2 ΒΑΘΜΙΔΕΣ ΚΑΘΕΜΙΑ. ΣΤΟ ΜΠΡΟΣΤΙΝΟ ΜΕΡΟΣ ΤΟΥ ΑΤΜΟΣΤΡΟΒΙΛΟΥ ΔΙΑΚΡΙΝΕΤΑΙ ΤΟ ΑΕΡΓΟΣΤΡΟΦΕΙΟ.</a:t>
            </a:r>
            <a:endParaRPr b="0" lang="el-GR" sz="1400" spc="-1" strike="noStrike">
              <a:solidFill>
                <a:srgbClr val="000000"/>
              </a:solidFill>
              <a:uFill>
                <a:solidFill>
                  <a:srgbClr val="ffffff"/>
                </a:solidFill>
              </a:uFill>
              <a:latin typeface="Arial"/>
            </a:endParaRPr>
          </a:p>
          <a:p>
            <a:pPr>
              <a:lnSpc>
                <a:spcPct val="100000"/>
              </a:lnSpc>
              <a:spcBef>
                <a:spcPts val="281"/>
              </a:spcBef>
            </a:pPr>
            <a:r>
              <a:rPr b="1" lang="el-GR" sz="1400" spc="-1" strike="noStrike">
                <a:solidFill>
                  <a:srgbClr val="ffffff"/>
                </a:solidFill>
                <a:uFill>
                  <a:solidFill>
                    <a:srgbClr val="ffffff"/>
                  </a:solidFill>
                </a:uFill>
                <a:latin typeface="Arial"/>
              </a:rPr>
              <a:t>ΣΤΟ ΚΑΤΩ ΜΕΡΟΣ ΤΟΥ ΣΧΗΜΑΤΟΣ ΦΑΙΝΟΝΤΑΙ ΣΕ ΚΑΤΟΨΗ ΤΑ ΑΚΡΟΦΥΣΙΑ ΚΑΙ ΤΑ ΣΤΑΘΕΡΑ ΚΑΙ ΚΙΝΗΤΑ ΠΤΕΡΥΓΙΑ ΔΡΑΣΕΩΣ ΚΑΙ ΑΝΤΙΔΡΑΣΕΩΣ.</a:t>
            </a:r>
            <a:endParaRPr b="0" lang="el-GR" sz="1400" spc="-1" strike="noStrike">
              <a:solidFill>
                <a:srgbClr val="000000"/>
              </a:solidFill>
              <a:uFill>
                <a:solidFill>
                  <a:srgbClr val="ffffff"/>
                </a:solidFill>
              </a:uFill>
              <a:latin typeface="Arial"/>
            </a:endParaRPr>
          </a:p>
          <a:p>
            <a:pPr marL="216000" indent="-215640">
              <a:lnSpc>
                <a:spcPct val="100000"/>
              </a:lnSpc>
              <a:spcBef>
                <a:spcPts val="360"/>
              </a:spcBef>
            </a:pPr>
            <a:br/>
            <a:endParaRPr b="0" lang="el-GR" sz="1400" spc="-1" strike="noStrike">
              <a:solidFill>
                <a:srgbClr val="000000"/>
              </a:solidFill>
              <a:uFill>
                <a:solidFill>
                  <a:srgbClr val="ffffff"/>
                </a:solidFill>
              </a:uFill>
              <a:latin typeface="Arial"/>
            </a:endParaRPr>
          </a:p>
        </p:txBody>
      </p:sp>
      <p:pic>
        <p:nvPicPr>
          <p:cNvPr id="644" name="Picture 2" descr=""/>
          <p:cNvPicPr/>
          <p:nvPr/>
        </p:nvPicPr>
        <p:blipFill>
          <a:blip r:embed="rId1"/>
          <a:stretch/>
        </p:blipFill>
        <p:spPr>
          <a:xfrm>
            <a:off x="2627640" y="1412640"/>
            <a:ext cx="6260400" cy="4968360"/>
          </a:xfrm>
          <a:prstGeom prst="rect">
            <a:avLst/>
          </a:prstGeom>
          <a:ln>
            <a:noFill/>
          </a:ln>
        </p:spPr>
      </p:pic>
      <p:sp>
        <p:nvSpPr>
          <p:cNvPr id="645" name="CustomShape 3"/>
          <p:cNvSpPr/>
          <p:nvPr/>
        </p:nvSpPr>
        <p:spPr>
          <a:xfrm>
            <a:off x="2922120" y="1052640"/>
            <a:ext cx="1240200" cy="3034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400" spc="-1" strike="noStrike">
                <a:solidFill>
                  <a:srgbClr val="ff0000"/>
                </a:solidFill>
                <a:uFill>
                  <a:solidFill>
                    <a:srgbClr val="ffffff"/>
                  </a:solidFill>
                </a:uFill>
                <a:latin typeface="Arial"/>
              </a:rPr>
              <a:t>ΑΚΡΟΦΥΣΙΑ</a:t>
            </a:r>
            <a:endParaRPr b="0" lang="el-GR" sz="1400" spc="-1" strike="noStrike">
              <a:solidFill>
                <a:srgbClr val="000000"/>
              </a:solidFill>
              <a:uFill>
                <a:solidFill>
                  <a:srgbClr val="ffffff"/>
                </a:solidFill>
              </a:uFill>
              <a:latin typeface="Arial"/>
            </a:endParaRPr>
          </a:p>
        </p:txBody>
      </p:sp>
      <p:sp>
        <p:nvSpPr>
          <p:cNvPr id="646" name="CustomShape 4"/>
          <p:cNvSpPr/>
          <p:nvPr/>
        </p:nvSpPr>
        <p:spPr>
          <a:xfrm>
            <a:off x="4003920" y="1268640"/>
            <a:ext cx="1718640" cy="3034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400" spc="-1" strike="noStrike">
                <a:solidFill>
                  <a:srgbClr val="ff0000"/>
                </a:solidFill>
                <a:uFill>
                  <a:solidFill>
                    <a:srgbClr val="ffffff"/>
                  </a:solidFill>
                </a:uFill>
                <a:latin typeface="Arial"/>
              </a:rPr>
              <a:t>ΑΕΡΓΟΣΤΡΟΦΕΙΟ</a:t>
            </a:r>
            <a:endParaRPr b="0" lang="el-GR" sz="1400" spc="-1" strike="noStrike">
              <a:solidFill>
                <a:srgbClr val="000000"/>
              </a:solidFill>
              <a:uFill>
                <a:solidFill>
                  <a:srgbClr val="ffffff"/>
                </a:solidFill>
              </a:uFill>
              <a:latin typeface="Arial"/>
            </a:endParaRPr>
          </a:p>
        </p:txBody>
      </p:sp>
      <p:sp>
        <p:nvSpPr>
          <p:cNvPr id="647" name="CustomShape 5"/>
          <p:cNvSpPr/>
          <p:nvPr/>
        </p:nvSpPr>
        <p:spPr>
          <a:xfrm>
            <a:off x="6168960" y="1556640"/>
            <a:ext cx="2372760" cy="3034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400" spc="-1" strike="noStrike">
                <a:solidFill>
                  <a:srgbClr val="ff0000"/>
                </a:solidFill>
                <a:uFill>
                  <a:solidFill>
                    <a:srgbClr val="ffffff"/>
                  </a:solidFill>
                </a:uFill>
                <a:latin typeface="Arial"/>
              </a:rPr>
              <a:t>ΤΥΜΠΑΝΟ ΑΝΤΙΔΡΑΣΕΩΣ</a:t>
            </a:r>
            <a:endParaRPr b="0" lang="el-GR" sz="1400" spc="-1" strike="noStrike">
              <a:solidFill>
                <a:srgbClr val="000000"/>
              </a:solidFill>
              <a:uFill>
                <a:solidFill>
                  <a:srgbClr val="ffffff"/>
                </a:solidFill>
              </a:uFill>
              <a:latin typeface="Arial"/>
            </a:endParaRPr>
          </a:p>
        </p:txBody>
      </p:sp>
    </p:spTree>
  </p:cSld>
</p:sld>
</file>

<file path=ppt/slides/slide1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48"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cap="all">
                <a:solidFill>
                  <a:srgbClr val="000000"/>
                </a:solidFill>
                <a:uFill>
                  <a:solidFill>
                    <a:srgbClr val="ffffff"/>
                  </a:solidFill>
                </a:uFill>
                <a:latin typeface="Arial"/>
              </a:rPr>
              <a:t> </a:t>
            </a:r>
            <a:r>
              <a:rPr b="1" lang="el-GR" sz="1700" spc="-1" strike="noStrike" u="sng" cap="all">
                <a:solidFill>
                  <a:srgbClr val="000000"/>
                </a:solidFill>
                <a:uFill>
                  <a:solidFill>
                    <a:srgbClr val="ffffff"/>
                  </a:solidFill>
                </a:uFill>
                <a:latin typeface="Arial"/>
              </a:rPr>
              <a:t>ΑΤΜΟΣΤΡΟΒΙΛΟΙ ΜΙΚΤΟΥ ΤΥΠΟΥ ΔΡΑΣΕΩΣ-ΑΝΤΙΔΡΑΣΕΩΣ (Curtis-Parson’s)</a:t>
            </a:r>
            <a:br/>
            <a:r>
              <a:rPr b="1" lang="el-GR" sz="1700" spc="-1" strike="noStrike" u="sng" cap="all">
                <a:solidFill>
                  <a:srgbClr val="000000"/>
                </a:solidFill>
                <a:uFill>
                  <a:solidFill>
                    <a:srgbClr val="ffffff"/>
                  </a:solidFill>
                </a:uFill>
                <a:latin typeface="Arial"/>
              </a:rPr>
              <a:t>ΔΙΑΓΡΑΜΜΑ ΠΙΕΣΕΩΝ-ΤΑΧΥΤΗΤΩΝ</a:t>
            </a:r>
            <a:br/>
            <a:endParaRPr b="0" lang="el-GR" sz="1700" spc="-1" strike="noStrike">
              <a:solidFill>
                <a:srgbClr val="ffffff"/>
              </a:solidFill>
              <a:uFill>
                <a:solidFill>
                  <a:srgbClr val="ffffff"/>
                </a:solidFill>
              </a:uFill>
              <a:latin typeface="Book Antiqua"/>
            </a:endParaRPr>
          </a:p>
        </p:txBody>
      </p:sp>
      <p:sp>
        <p:nvSpPr>
          <p:cNvPr id="649" name="TextShape 2"/>
          <p:cNvSpPr txBox="1"/>
          <p:nvPr/>
        </p:nvSpPr>
        <p:spPr>
          <a:xfrm>
            <a:off x="179640" y="2133000"/>
            <a:ext cx="2376000" cy="3456000"/>
          </a:xfrm>
          <a:prstGeom prst="rect">
            <a:avLst/>
          </a:prstGeom>
          <a:solidFill>
            <a:srgbClr val="000000"/>
          </a:solidFill>
          <a:ln>
            <a:noFill/>
          </a:ln>
        </p:spPr>
        <p:txBody>
          <a:bodyPr lIns="90000" rIns="90000" tIns="45000" bIns="45000"/>
          <a:p>
            <a:pPr>
              <a:lnSpc>
                <a:spcPct val="100000"/>
              </a:lnSpc>
              <a:spcBef>
                <a:spcPts val="360"/>
              </a:spcBef>
            </a:pPr>
            <a:r>
              <a:rPr b="1" lang="el-GR" sz="1800" spc="-1" strike="noStrike">
                <a:solidFill>
                  <a:srgbClr val="ffffff"/>
                </a:solidFill>
                <a:uFill>
                  <a:solidFill>
                    <a:srgbClr val="ffffff"/>
                  </a:solidFill>
                </a:uFill>
                <a:latin typeface="Arial"/>
              </a:rPr>
              <a:t>ΚΑΤΑ ΤΟ ΓΝΩΣΤΟ ΜΑΣ ΤΡΟΠΟ ΧΑΡΑΖΟΥΜΕ ΤΙΣ ΚΑΜΠΥΛΕΣ ΜΕΤΑΒΟΛΗΣ ΤΗΣ ΠΙΕΣΕΩΣ ΚΑΙ ΤΗΣ ΤΑΧΥΤΗΤΑΣ ΤΟΥ ΑΤΜΟΥ ΑΠΟ ΤΗΝ ΕΙΣΟΔΟ ΤΟΥ ΣΤΟΝ ΑΤΜΟΣΤΡΟΒΙΛΟ ΩΣ ΤΗΝ ΕΞΑΓΩΓΗ ΤΟΥ.</a:t>
            </a:r>
            <a:endParaRPr b="0" lang="el-GR" sz="1800" spc="-1" strike="noStrike">
              <a:solidFill>
                <a:srgbClr val="000000"/>
              </a:solidFill>
              <a:uFill>
                <a:solidFill>
                  <a:srgbClr val="ffffff"/>
                </a:solidFill>
              </a:uFill>
              <a:latin typeface="Arial"/>
            </a:endParaRPr>
          </a:p>
          <a:p>
            <a:pPr marL="216000" indent="-215640">
              <a:lnSpc>
                <a:spcPct val="100000"/>
              </a:lnSpc>
              <a:spcBef>
                <a:spcPts val="360"/>
              </a:spcBef>
            </a:pPr>
            <a:br/>
            <a:endParaRPr b="0" lang="el-GR" sz="1800" spc="-1" strike="noStrike">
              <a:solidFill>
                <a:srgbClr val="000000"/>
              </a:solidFill>
              <a:uFill>
                <a:solidFill>
                  <a:srgbClr val="ffffff"/>
                </a:solidFill>
              </a:uFill>
              <a:latin typeface="Arial"/>
            </a:endParaRPr>
          </a:p>
        </p:txBody>
      </p:sp>
      <p:pic>
        <p:nvPicPr>
          <p:cNvPr id="650" name="Picture 2" descr=""/>
          <p:cNvPicPr/>
          <p:nvPr/>
        </p:nvPicPr>
        <p:blipFill>
          <a:blip r:embed="rId1"/>
          <a:stretch/>
        </p:blipFill>
        <p:spPr>
          <a:xfrm>
            <a:off x="2627640" y="1412640"/>
            <a:ext cx="6260400" cy="4968360"/>
          </a:xfrm>
          <a:prstGeom prst="rect">
            <a:avLst/>
          </a:prstGeom>
          <a:ln>
            <a:noFill/>
          </a:ln>
        </p:spPr>
      </p:pic>
      <p:sp>
        <p:nvSpPr>
          <p:cNvPr id="651" name="CustomShape 3"/>
          <p:cNvSpPr/>
          <p:nvPr/>
        </p:nvSpPr>
        <p:spPr>
          <a:xfrm>
            <a:off x="2922120" y="1052640"/>
            <a:ext cx="1240200" cy="3034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400" spc="-1" strike="noStrike">
                <a:solidFill>
                  <a:srgbClr val="ff0000"/>
                </a:solidFill>
                <a:uFill>
                  <a:solidFill>
                    <a:srgbClr val="ffffff"/>
                  </a:solidFill>
                </a:uFill>
                <a:latin typeface="Arial"/>
              </a:rPr>
              <a:t>ΑΚΡΟΦΥΣΙΑ</a:t>
            </a:r>
            <a:endParaRPr b="0" lang="el-GR" sz="1400" spc="-1" strike="noStrike">
              <a:solidFill>
                <a:srgbClr val="000000"/>
              </a:solidFill>
              <a:uFill>
                <a:solidFill>
                  <a:srgbClr val="ffffff"/>
                </a:solidFill>
              </a:uFill>
              <a:latin typeface="Arial"/>
            </a:endParaRPr>
          </a:p>
        </p:txBody>
      </p:sp>
      <p:sp>
        <p:nvSpPr>
          <p:cNvPr id="652" name="CustomShape 4"/>
          <p:cNvSpPr/>
          <p:nvPr/>
        </p:nvSpPr>
        <p:spPr>
          <a:xfrm>
            <a:off x="4003920" y="1268640"/>
            <a:ext cx="1718640" cy="3034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400" spc="-1" strike="noStrike">
                <a:solidFill>
                  <a:srgbClr val="ff0000"/>
                </a:solidFill>
                <a:uFill>
                  <a:solidFill>
                    <a:srgbClr val="ffffff"/>
                  </a:solidFill>
                </a:uFill>
                <a:latin typeface="Arial"/>
              </a:rPr>
              <a:t>ΑΕΡΓΟΣΤΡΟΦΕΙΟ</a:t>
            </a:r>
            <a:endParaRPr b="0" lang="el-GR" sz="1400" spc="-1" strike="noStrike">
              <a:solidFill>
                <a:srgbClr val="000000"/>
              </a:solidFill>
              <a:uFill>
                <a:solidFill>
                  <a:srgbClr val="ffffff"/>
                </a:solidFill>
              </a:uFill>
              <a:latin typeface="Arial"/>
            </a:endParaRPr>
          </a:p>
        </p:txBody>
      </p:sp>
      <p:sp>
        <p:nvSpPr>
          <p:cNvPr id="653" name="CustomShape 5"/>
          <p:cNvSpPr/>
          <p:nvPr/>
        </p:nvSpPr>
        <p:spPr>
          <a:xfrm>
            <a:off x="6168960" y="1556640"/>
            <a:ext cx="2372760" cy="3034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400" spc="-1" strike="noStrike">
                <a:solidFill>
                  <a:srgbClr val="ff0000"/>
                </a:solidFill>
                <a:uFill>
                  <a:solidFill>
                    <a:srgbClr val="ffffff"/>
                  </a:solidFill>
                </a:uFill>
                <a:latin typeface="Arial"/>
              </a:rPr>
              <a:t>ΤΥΜΠΑΝΟ ΑΝΤΙΔΡΑΣΕΩΣ</a:t>
            </a:r>
            <a:endParaRPr b="0" lang="el-GR" sz="1400" spc="-1" strike="noStrike">
              <a:solidFill>
                <a:srgbClr val="000000"/>
              </a:solidFill>
              <a:uFill>
                <a:solidFill>
                  <a:srgbClr val="ffffff"/>
                </a:solidFill>
              </a:uFill>
              <a:latin typeface="Arial"/>
            </a:endParaRPr>
          </a:p>
        </p:txBody>
      </p:sp>
    </p:spTree>
  </p:cSld>
</p:sld>
</file>

<file path=ppt/slides/slide1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4"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cap="all">
                <a:solidFill>
                  <a:srgbClr val="ffff00"/>
                </a:solidFill>
                <a:uFill>
                  <a:solidFill>
                    <a:srgbClr val="ffffff"/>
                  </a:solidFill>
                </a:uFill>
                <a:latin typeface="Arial"/>
              </a:rPr>
              <a:t> </a:t>
            </a:r>
            <a:r>
              <a:rPr b="1" lang="el-GR" sz="2000" spc="-1" strike="noStrike" u="sng" cap="all">
                <a:solidFill>
                  <a:srgbClr val="ffff00"/>
                </a:solidFill>
                <a:uFill>
                  <a:solidFill>
                    <a:srgbClr val="ffffff"/>
                  </a:solidFill>
                </a:uFill>
                <a:latin typeface="Arial"/>
              </a:rPr>
              <a:t>ΑΤΜΟΣΤΡΟΒΙΛΟΙ ΑΚΤΙΝΙΚΗΣ ΚΑΙ ΠΕΡΙΦΕΡΕΙΑΚΗΣ ΡΟΗΣ</a:t>
            </a:r>
            <a:br/>
            <a:endParaRPr b="0" lang="el-GR" sz="2000" spc="-1" strike="noStrike">
              <a:solidFill>
                <a:srgbClr val="ffffff"/>
              </a:solidFill>
              <a:uFill>
                <a:solidFill>
                  <a:srgbClr val="ffffff"/>
                </a:solidFill>
              </a:uFill>
              <a:latin typeface="Book Antiqua"/>
            </a:endParaRPr>
          </a:p>
        </p:txBody>
      </p:sp>
      <p:sp>
        <p:nvSpPr>
          <p:cNvPr id="655" name="TextShape 2"/>
          <p:cNvSpPr txBox="1"/>
          <p:nvPr/>
        </p:nvSpPr>
        <p:spPr>
          <a:xfrm>
            <a:off x="179640" y="1071720"/>
            <a:ext cx="8784720" cy="5571720"/>
          </a:xfrm>
          <a:prstGeom prst="rect">
            <a:avLst/>
          </a:prstGeom>
          <a:solidFill>
            <a:srgbClr val="000000"/>
          </a:solidFill>
          <a:ln>
            <a:noFill/>
          </a:ln>
        </p:spPr>
        <p:txBody>
          <a:bodyPr lIns="90000" rIns="90000" tIns="45000" bIns="45000"/>
          <a:p>
            <a:pPr algn="ctr">
              <a:lnSpc>
                <a:spcPct val="100000"/>
              </a:lnSpc>
              <a:spcBef>
                <a:spcPts val="561"/>
              </a:spcBef>
            </a:pPr>
            <a:r>
              <a:rPr b="1" lang="el-GR" sz="2800" spc="-1" strike="noStrike" u="sng">
                <a:solidFill>
                  <a:srgbClr val="ff0000"/>
                </a:solidFill>
                <a:uFill>
                  <a:solidFill>
                    <a:srgbClr val="ffffff"/>
                  </a:solidFill>
                </a:uFill>
                <a:latin typeface="Arial"/>
              </a:rPr>
              <a:t>ΓΕΝΙΚΑ</a:t>
            </a:r>
            <a:endParaRPr b="0" lang="el-GR" sz="2800" spc="-1" strike="noStrike">
              <a:solidFill>
                <a:srgbClr val="000000"/>
              </a:solidFill>
              <a:uFill>
                <a:solidFill>
                  <a:srgbClr val="ffffff"/>
                </a:solidFill>
              </a:uFill>
              <a:latin typeface="Arial"/>
            </a:endParaRPr>
          </a:p>
          <a:p>
            <a:pPr>
              <a:lnSpc>
                <a:spcPct val="100000"/>
              </a:lnSpc>
              <a:spcBef>
                <a:spcPts val="561"/>
              </a:spcBef>
            </a:pPr>
            <a:r>
              <a:rPr b="1" lang="el-GR" sz="2800" spc="-1" strike="noStrike">
                <a:solidFill>
                  <a:srgbClr val="ffffff"/>
                </a:solidFill>
                <a:uFill>
                  <a:solidFill>
                    <a:srgbClr val="ffffff"/>
                  </a:solidFill>
                </a:uFill>
                <a:latin typeface="Arial"/>
              </a:rPr>
              <a:t>ΟΛΟΙ ΟΙ ΑΤΜΟΣΤΡΟΒΙΛΟΙ, ΠΟΥ ΠΕΡΙΓΡΑΨΑΜΕ ΩΣ ΤΩΡΑ, ΟΝΟΜΑΖΟΝΤΑΙ ΑΤΜΟΣΤΡΟΒΙΛΟΙ </a:t>
            </a:r>
            <a:r>
              <a:rPr b="1" i="1" lang="el-GR" sz="2800" spc="-1" strike="noStrike" u="sng">
                <a:solidFill>
                  <a:srgbClr val="ff0000"/>
                </a:solidFill>
                <a:uFill>
                  <a:solidFill>
                    <a:srgbClr val="ffffff"/>
                  </a:solidFill>
                </a:uFill>
                <a:latin typeface="Arial"/>
              </a:rPr>
              <a:t>ΑΞΟΝΙΚΗΣ ΡΟΗΣ</a:t>
            </a:r>
            <a:r>
              <a:rPr b="1" i="1" lang="el-GR" sz="2800" spc="-1" strike="noStrike">
                <a:solidFill>
                  <a:srgbClr val="ffffff"/>
                </a:solidFill>
                <a:uFill>
                  <a:solidFill>
                    <a:srgbClr val="ffffff"/>
                  </a:solidFill>
                </a:uFill>
                <a:latin typeface="Arial"/>
              </a:rPr>
              <a:t>,</a:t>
            </a:r>
            <a:r>
              <a:rPr b="1" lang="el-GR" sz="2800" spc="-1" strike="noStrike">
                <a:solidFill>
                  <a:srgbClr val="ffffff"/>
                </a:solidFill>
                <a:uFill>
                  <a:solidFill>
                    <a:srgbClr val="ffffff"/>
                  </a:solidFill>
                </a:uFill>
                <a:latin typeface="Arial"/>
              </a:rPr>
              <a:t> ΕΠΕΙΔΗ Ο ΑΤΜΟΣ ΑΠΟ ΤΗΝ ΕΙΣΑΓΩΓΗ ΩΣ ΤΗΝ ΕΞΑΓΩΓΗ ΡΕΕΙ ΠΑΡΑΛΛΗΛΑ ΠΡΟΣ ΤΟΝ ΑΞΟΝΑ ΤΟΥΣ.</a:t>
            </a:r>
            <a:endParaRPr b="0" lang="el-GR" sz="2800" spc="-1" strike="noStrike">
              <a:solidFill>
                <a:srgbClr val="000000"/>
              </a:solidFill>
              <a:uFill>
                <a:solidFill>
                  <a:srgbClr val="ffffff"/>
                </a:solidFill>
              </a:uFill>
              <a:latin typeface="Arial"/>
            </a:endParaRPr>
          </a:p>
          <a:p>
            <a:pPr>
              <a:lnSpc>
                <a:spcPct val="100000"/>
              </a:lnSpc>
              <a:spcBef>
                <a:spcPts val="561"/>
              </a:spcBef>
            </a:pPr>
            <a:r>
              <a:rPr b="1" lang="el-GR" sz="2800" spc="-1" strike="noStrike">
                <a:solidFill>
                  <a:srgbClr val="ffffff"/>
                </a:solidFill>
                <a:uFill>
                  <a:solidFill>
                    <a:srgbClr val="ffffff"/>
                  </a:solidFill>
                </a:uFill>
                <a:latin typeface="Arial"/>
              </a:rPr>
              <a:t>ΕΚΤΟΣ ΟΜΩΣ ΑΠΟ ΤΟΥΣ ΣΤΡΟΒΙΛΟΥΣ ΑΥΤΟΥΣ ΥΠΑΡΧΟΥΝ ΚΑΙ ΟΙ </a:t>
            </a:r>
            <a:r>
              <a:rPr b="1" lang="el-GR" sz="2800" spc="-1" strike="noStrike" u="sng">
                <a:solidFill>
                  <a:srgbClr val="ffffff"/>
                </a:solidFill>
                <a:uFill>
                  <a:solidFill>
                    <a:srgbClr val="ffffff"/>
                  </a:solidFill>
                </a:uFill>
                <a:latin typeface="Arial"/>
              </a:rPr>
              <a:t>ΣΤΡΟΒΙΛΟΙ ΑΚΤΙΝΙΚΗΣ ΚΑΙ ΕΦΑΠΤΟΜΕΝΙΚΗΣ η ΕΛΙΚΟΕΙΔΟΥΣ ΡΟΗΣ</a:t>
            </a:r>
            <a:r>
              <a:rPr b="1" lang="el-GR" sz="2800" spc="-1" strike="noStrike">
                <a:solidFill>
                  <a:srgbClr val="ffffff"/>
                </a:solidFill>
                <a:uFill>
                  <a:solidFill>
                    <a:srgbClr val="ffffff"/>
                  </a:solidFill>
                </a:uFill>
                <a:latin typeface="Arial"/>
              </a:rPr>
              <a:t>, ΟΙ ΟΠΟΙΟΙ ΧΑΡΑΚΤΗΡΙΖΟΝΤΑΙ ΕΤΣΙ ΑΠΟ ΤΗΝ ΚΑΤΕΥΘΥΝΣΗ ΚΑΙ ΤΗΝ ΠΟΡΕΙΑ, ΠΟΥ ΑΚΟΛΟΥΘΕΙ Ο ΑΤΜΟΣ.</a:t>
            </a:r>
            <a:endParaRPr b="0" lang="el-GR" sz="2800" spc="-1" strike="noStrike">
              <a:solidFill>
                <a:srgbClr val="000000"/>
              </a:solidFill>
              <a:uFill>
                <a:solidFill>
                  <a:srgbClr val="ffffff"/>
                </a:solidFill>
              </a:uFill>
              <a:latin typeface="Arial"/>
            </a:endParaRPr>
          </a:p>
          <a:p>
            <a:pPr marL="216000" indent="-215640">
              <a:lnSpc>
                <a:spcPct val="100000"/>
              </a:lnSpc>
              <a:spcBef>
                <a:spcPts val="360"/>
              </a:spcBef>
            </a:pPr>
            <a:br/>
            <a:endParaRPr b="0" lang="el-GR" sz="2800" spc="-1" strike="noStrike">
              <a:solidFill>
                <a:srgbClr val="000000"/>
              </a:solidFill>
              <a:uFill>
                <a:solidFill>
                  <a:srgbClr val="ffffff"/>
                </a:solidFill>
              </a:uFill>
              <a:latin typeface="Arial"/>
            </a:endParaRPr>
          </a:p>
        </p:txBody>
      </p:sp>
    </p:spTree>
  </p:cSld>
</p:sld>
</file>

<file path=ppt/slides/slide1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6"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000" spc="-1" strike="noStrike" u="sng" cap="all">
                <a:solidFill>
                  <a:srgbClr val="000000"/>
                </a:solidFill>
                <a:uFill>
                  <a:solidFill>
                    <a:srgbClr val="ffffff"/>
                  </a:solidFill>
                </a:uFill>
                <a:latin typeface="Arial"/>
              </a:rPr>
              <a:t>Ο ΑΤΜΟΣΤΡΟΒΙΛΟΣ ΑΚΤΙΝΙΚΗΣ ΡΟΗΣ</a:t>
            </a:r>
            <a:br/>
            <a:endParaRPr b="0" lang="el-GR" sz="2000" spc="-1" strike="noStrike">
              <a:solidFill>
                <a:srgbClr val="ffffff"/>
              </a:solidFill>
              <a:uFill>
                <a:solidFill>
                  <a:srgbClr val="ffffff"/>
                </a:solidFill>
              </a:uFill>
              <a:latin typeface="Book Antiqua"/>
            </a:endParaRPr>
          </a:p>
        </p:txBody>
      </p:sp>
      <p:sp>
        <p:nvSpPr>
          <p:cNvPr id="657" name="TextShape 2"/>
          <p:cNvSpPr txBox="1"/>
          <p:nvPr/>
        </p:nvSpPr>
        <p:spPr>
          <a:xfrm>
            <a:off x="179640" y="1071720"/>
            <a:ext cx="8784720" cy="5571720"/>
          </a:xfrm>
          <a:prstGeom prst="rect">
            <a:avLst/>
          </a:prstGeom>
          <a:solidFill>
            <a:srgbClr val="000000"/>
          </a:solidFill>
          <a:ln>
            <a:noFill/>
          </a:ln>
        </p:spPr>
        <p:txBody>
          <a:bodyPr lIns="90000" rIns="90000" tIns="45000" bIns="45000"/>
          <a:p>
            <a:pPr algn="ctr">
              <a:lnSpc>
                <a:spcPct val="100000"/>
              </a:lnSpc>
              <a:spcBef>
                <a:spcPts val="519"/>
              </a:spcBef>
            </a:pPr>
            <a:r>
              <a:rPr b="1" lang="el-GR" sz="2600" spc="-1" strike="noStrike">
                <a:solidFill>
                  <a:srgbClr val="ffffff"/>
                </a:solidFill>
                <a:uFill>
                  <a:solidFill>
                    <a:srgbClr val="ffffff"/>
                  </a:solidFill>
                </a:uFill>
                <a:latin typeface="Arial"/>
              </a:rPr>
              <a:t>Σ' ΑΥΤΟΝ Ο ΑΤΜΟΣ ΕΙΣΕΡΧΕΤΑΙ ΑΠΟ ΤΟ ΚΕΝΤΡΟ ΚΑΙ ΕΞΕΡΧΕΤΑΙ ΑΠΟ ΤΗΝ ΠΕΡΙΦΕΡΕΙΑ ή ΚΑΙ ΑΝΤΙΘΕΤΩΣ. ΚΑΤΑΣΚΕΥΑΖΕΤΑΙ </a:t>
            </a:r>
            <a:r>
              <a:rPr b="1" lang="el-GR" sz="2600" spc="-1" strike="noStrike">
                <a:solidFill>
                  <a:srgbClr val="ff0000"/>
                </a:solidFill>
                <a:uFill>
                  <a:solidFill>
                    <a:srgbClr val="ffffff"/>
                  </a:solidFill>
                </a:uFill>
                <a:latin typeface="Arial"/>
              </a:rPr>
              <a:t>ΕΙΤΕ ΩΣ ΣΤΡΟΒΙΛΟΣ ΔΡΑΣΕΩΣ ΕΙΤΕ, ΚΑΤΑ ΠΡΟΤΙΜΗΣΗ, ΩΣ ΑΝΤΙΔΡΑΣΕΩΣ</a:t>
            </a:r>
            <a:r>
              <a:rPr b="1" lang="el-GR" sz="2600" spc="-1" strike="noStrike">
                <a:solidFill>
                  <a:srgbClr val="ffffff"/>
                </a:solidFill>
                <a:uFill>
                  <a:solidFill>
                    <a:srgbClr val="ffffff"/>
                  </a:solidFill>
                </a:uFill>
                <a:latin typeface="Arial"/>
              </a:rPr>
              <a:t>. </a:t>
            </a:r>
            <a:endParaRPr b="0" lang="el-GR" sz="2600" spc="-1" strike="noStrike">
              <a:solidFill>
                <a:srgbClr val="000000"/>
              </a:solidFill>
              <a:uFill>
                <a:solidFill>
                  <a:srgbClr val="ffffff"/>
                </a:solidFill>
              </a:uFill>
              <a:latin typeface="Arial"/>
            </a:endParaRPr>
          </a:p>
          <a:p>
            <a:pPr algn="ctr">
              <a:lnSpc>
                <a:spcPct val="100000"/>
              </a:lnSpc>
              <a:spcBef>
                <a:spcPts val="519"/>
              </a:spcBef>
            </a:pPr>
            <a:r>
              <a:rPr b="1" lang="el-GR" sz="2600" spc="-1" strike="noStrike">
                <a:solidFill>
                  <a:srgbClr val="ffffff"/>
                </a:solidFill>
                <a:uFill>
                  <a:solidFill>
                    <a:srgbClr val="ffffff"/>
                  </a:solidFill>
                </a:uFill>
                <a:latin typeface="Arial"/>
              </a:rPr>
              <a:t>Ο ΑΤΜΟΣ ΕΙΣΕΡΧΕΤΑΙ ΑΠΟ ΤΟΥΣ ΣΩΛΗΝΕΣ ΣΤΟΥΣ ΠΕΡΙΦΕΡΕΙΑΚΟΥΣ ΧΩΡΟΥΣ ΑΠΟ ΤΟΥΣ ΟΠΟΙΟΥΣ ΜΕΣΑ ΑΠΟ ΤΙΣ ΤΡΥΠΕΣ ΕΙΣΕΡΧΕΤΑΙ ΣΤΟ </a:t>
            </a:r>
            <a:r>
              <a:rPr b="1" lang="el-GR" sz="2600" spc="-1" strike="noStrike">
                <a:solidFill>
                  <a:srgbClr val="ff0000"/>
                </a:solidFill>
                <a:uFill>
                  <a:solidFill>
                    <a:srgbClr val="ffffff"/>
                  </a:solidFill>
                </a:uFill>
                <a:latin typeface="Arial"/>
              </a:rPr>
              <a:t>ΧΩΡΟ Χ</a:t>
            </a:r>
            <a:r>
              <a:rPr b="1" lang="el-GR" sz="2600" spc="-1" strike="noStrike">
                <a:solidFill>
                  <a:srgbClr val="ffffff"/>
                </a:solidFill>
                <a:uFill>
                  <a:solidFill>
                    <a:srgbClr val="ffffff"/>
                  </a:solidFill>
                </a:uFill>
                <a:latin typeface="Arial"/>
              </a:rPr>
              <a:t>. ΚΑΤΟΠΙΝ ΠΡΟΧΩΡΕΙ ΕΧΟΝΤΑΣ ΑΚΤΙΝΙΚΗ ΚΑΤΕΥΘΥΝΣΗ ΜΕΣΑ ΑΠΟ ΤΑ ΚΙΝΗΤΑ ΠΤΕΡΥΓΙΑ ΤΩΝ ΔΥΟ ΤΡΟΧΩΝ ΚΑΙ ΠΕΡΙΣΤΡΕΦΕΙ ΤΟΥΣ ΔΥΟ ΑΞΟΝΕΣ ΤΟΥΣ ΚΑΤ' ΑΝΤΙΘΕΤΗ ΕΝΝΟΙΑ. ΤΕΛΙΚΑ ΕΞΕΡΧΕΤΑΙ ΣΤΟ ΧΩΡΟ ΕΞΑΓΩΓΗΣ ΚΑΙ ΑΠΟ ΕΚΕΙ ΟΔΕΥΕΙ ΠΡΟΣ ΤΟ ΨΥΓΕΙΟ.</a:t>
            </a:r>
            <a:endParaRPr b="0" lang="el-GR" sz="2600" spc="-1" strike="noStrike">
              <a:solidFill>
                <a:srgbClr val="000000"/>
              </a:solidFill>
              <a:uFill>
                <a:solidFill>
                  <a:srgbClr val="ffffff"/>
                </a:solidFill>
              </a:uFill>
              <a:latin typeface="Arial"/>
            </a:endParaRPr>
          </a:p>
          <a:p>
            <a:pPr>
              <a:lnSpc>
                <a:spcPct val="100000"/>
              </a:lnSpc>
              <a:spcBef>
                <a:spcPts val="360"/>
              </a:spcBef>
            </a:pPr>
            <a:br/>
            <a:endParaRPr b="0" lang="el-GR" sz="2600" spc="-1" strike="noStrike">
              <a:solidFill>
                <a:srgbClr val="000000"/>
              </a:solidFill>
              <a:uFill>
                <a:solidFill>
                  <a:srgbClr val="ffffff"/>
                </a:solidFill>
              </a:uFill>
              <a:latin typeface="Arial"/>
            </a:endParaRPr>
          </a:p>
        </p:txBody>
      </p:sp>
    </p:spTree>
  </p:cSld>
</p:sld>
</file>

<file path=ppt/slides/slide1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8"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000" spc="-1" strike="noStrike" u="sng" cap="all">
                <a:solidFill>
                  <a:srgbClr val="000000"/>
                </a:solidFill>
                <a:uFill>
                  <a:solidFill>
                    <a:srgbClr val="ffffff"/>
                  </a:solidFill>
                </a:uFill>
                <a:latin typeface="Arial"/>
              </a:rPr>
              <a:t>Ο ΑΤΜΟΣΤΡΟΒΙΛΟΣ ΑΚΤΙΝΙΚΗΣ ΡΟΗΣ</a:t>
            </a:r>
            <a:br/>
            <a:endParaRPr b="0" lang="el-GR" sz="2000" spc="-1" strike="noStrike">
              <a:solidFill>
                <a:srgbClr val="ffffff"/>
              </a:solidFill>
              <a:uFill>
                <a:solidFill>
                  <a:srgbClr val="ffffff"/>
                </a:solidFill>
              </a:uFill>
              <a:latin typeface="Book Antiqua"/>
            </a:endParaRPr>
          </a:p>
        </p:txBody>
      </p:sp>
      <p:sp>
        <p:nvSpPr>
          <p:cNvPr id="659" name="TextShape 2"/>
          <p:cNvSpPr txBox="1"/>
          <p:nvPr/>
        </p:nvSpPr>
        <p:spPr>
          <a:xfrm>
            <a:off x="179640" y="1071720"/>
            <a:ext cx="8784720" cy="5571720"/>
          </a:xfrm>
          <a:prstGeom prst="rect">
            <a:avLst/>
          </a:prstGeom>
          <a:solidFill>
            <a:srgbClr val="000000"/>
          </a:solidFill>
          <a:ln>
            <a:noFill/>
          </a:ln>
        </p:spPr>
        <p:txBody>
          <a:bodyPr lIns="90000" rIns="90000" tIns="45000" bIns="45000"/>
          <a:p>
            <a:pPr algn="ctr">
              <a:lnSpc>
                <a:spcPct val="100000"/>
              </a:lnSpc>
              <a:spcBef>
                <a:spcPts val="601"/>
              </a:spcBef>
            </a:pPr>
            <a:r>
              <a:rPr b="1" lang="el-GR" sz="3000" spc="-1" strike="noStrike">
                <a:solidFill>
                  <a:srgbClr val="ffffff"/>
                </a:solidFill>
                <a:uFill>
                  <a:solidFill>
                    <a:srgbClr val="ffffff"/>
                  </a:solidFill>
                </a:uFill>
                <a:latin typeface="Arial"/>
              </a:rPr>
              <a:t>ΧΑΡΑΚΤΗΡΙΣΤΙΚΟ ΣΤΟ ΣΤΡΟΒΙΛΟ ΑΥΤΟΝ ΕΙΝΑΙ ΟΤΙ </a:t>
            </a:r>
            <a:r>
              <a:rPr b="1" lang="el-GR" sz="3000" spc="-1" strike="noStrike">
                <a:solidFill>
                  <a:srgbClr val="ff0000"/>
                </a:solidFill>
                <a:uFill>
                  <a:solidFill>
                    <a:srgbClr val="ffffff"/>
                  </a:solidFill>
                </a:uFill>
                <a:latin typeface="Arial"/>
              </a:rPr>
              <a:t>ΔΕΝ ΥΠΑΡΧΟΥΝ ΣΤΑΘΕΡΑ ΠΤΕΡΥΓΙΑ ΑΝΤΙΔΡΑΣΕΩΣ</a:t>
            </a:r>
            <a:r>
              <a:rPr b="1" lang="el-GR" sz="3000" spc="-1" strike="noStrike">
                <a:solidFill>
                  <a:srgbClr val="ffffff"/>
                </a:solidFill>
                <a:uFill>
                  <a:solidFill>
                    <a:srgbClr val="ffffff"/>
                  </a:solidFill>
                </a:uFill>
                <a:latin typeface="Arial"/>
              </a:rPr>
              <a:t>, </a:t>
            </a:r>
            <a:r>
              <a:rPr b="1" lang="el-GR" sz="3000" spc="-1" strike="noStrike" u="sng">
                <a:solidFill>
                  <a:srgbClr val="7030a0"/>
                </a:solidFill>
                <a:uFill>
                  <a:solidFill>
                    <a:srgbClr val="ffffff"/>
                  </a:solidFill>
                </a:uFill>
                <a:latin typeface="Arial"/>
              </a:rPr>
              <a:t>ΑΛΛΑ ΤΑ ΚΙΝΗΤΑ ΠΤΕΡΥΓΙΑ ΤΟΥ ΕΝΟΣ ΤΡΟΧΟΥ ΧΡΗΣΙΜΕΥΟΥΝ ΚΑΙ ΣΑΝ ΣΤΑΘΕΡΑ ΕΚΤΟΝΩΤΙΚΑ ΠΤΕΡΥΓΙΑ ΓΙΑ ΤΟΝ ΑΛΛΟ ΤΡΟΧΟ</a:t>
            </a:r>
            <a:r>
              <a:rPr b="1" lang="el-GR" sz="3000" spc="-1" strike="noStrike">
                <a:solidFill>
                  <a:srgbClr val="ffffff"/>
                </a:solidFill>
                <a:uFill>
                  <a:solidFill>
                    <a:srgbClr val="ffffff"/>
                  </a:solidFill>
                </a:uFill>
                <a:latin typeface="Arial"/>
              </a:rPr>
              <a:t>.</a:t>
            </a:r>
            <a:endParaRPr b="0" lang="el-GR" sz="3000" spc="-1" strike="noStrike">
              <a:solidFill>
                <a:srgbClr val="000000"/>
              </a:solidFill>
              <a:uFill>
                <a:solidFill>
                  <a:srgbClr val="ffffff"/>
                </a:solidFill>
              </a:uFill>
              <a:latin typeface="Arial"/>
            </a:endParaRPr>
          </a:p>
          <a:p>
            <a:pPr algn="ctr">
              <a:lnSpc>
                <a:spcPct val="100000"/>
              </a:lnSpc>
              <a:spcBef>
                <a:spcPts val="601"/>
              </a:spcBef>
            </a:pPr>
            <a:r>
              <a:rPr b="1" lang="el-GR" sz="3000" spc="-1" strike="noStrike">
                <a:solidFill>
                  <a:srgbClr val="ffffff"/>
                </a:solidFill>
                <a:uFill>
                  <a:solidFill>
                    <a:srgbClr val="ffffff"/>
                  </a:solidFill>
                </a:uFill>
                <a:latin typeface="Arial"/>
              </a:rPr>
              <a:t>Ο ΣΤΡΟΒΙΛΟΣ ΑΥΤΟΣ ΛΕΓΕΤΑΙ ΚΑΙ ΣΤΡΟΒΙΛΟΣ Ljungstrom (ΛΙΟΥΝΣΤΡΟΜ) ΑΠΟ ΤΟ ΟΝΟΜΑ ΤΟΥ ΣΟΥΗΔΟΥ ΜΗΧΑΝΙΚΟΥ Ο ΟΠΟΙΟΣ ΤΟΝ ΕΠΙΝΟΗΣΕ ΚΑΙ ΤΟΝ ΚΑΤΑΣΚΕΥΑΣΕ.</a:t>
            </a:r>
            <a:endParaRPr b="0" lang="el-GR" sz="3000" spc="-1" strike="noStrike">
              <a:solidFill>
                <a:srgbClr val="000000"/>
              </a:solidFill>
              <a:uFill>
                <a:solidFill>
                  <a:srgbClr val="ffffff"/>
                </a:solidFill>
              </a:uFill>
              <a:latin typeface="Arial"/>
            </a:endParaRPr>
          </a:p>
          <a:p>
            <a:pPr>
              <a:lnSpc>
                <a:spcPct val="100000"/>
              </a:lnSpc>
              <a:spcBef>
                <a:spcPts val="360"/>
              </a:spcBef>
            </a:pPr>
            <a:br/>
            <a:endParaRPr b="0" lang="el-GR" sz="3000" spc="-1" strike="noStrike">
              <a:solidFill>
                <a:srgbClr val="000000"/>
              </a:solidFill>
              <a:uFill>
                <a:solidFill>
                  <a:srgbClr val="ffffff"/>
                </a:solidFill>
              </a:uFill>
              <a:latin typeface="Arial"/>
            </a:endParaRPr>
          </a:p>
        </p:txBody>
      </p:sp>
    </p:spTree>
  </p:cSld>
</p:sld>
</file>

<file path=ppt/slides/slide1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0"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000" spc="-1" strike="noStrike" u="sng" cap="all">
                <a:solidFill>
                  <a:srgbClr val="000000"/>
                </a:solidFill>
                <a:uFill>
                  <a:solidFill>
                    <a:srgbClr val="ffffff"/>
                  </a:solidFill>
                </a:uFill>
                <a:latin typeface="Arial"/>
              </a:rPr>
              <a:t>Ο ΑΤΜΟΣΤΡΟΒΙΛΟΣ ΑΚΤΙΝΙΚΗΣ ΡΟΗΣ</a:t>
            </a:r>
            <a:br/>
            <a:endParaRPr b="0" lang="el-GR" sz="2000" spc="-1" strike="noStrike">
              <a:solidFill>
                <a:srgbClr val="ffffff"/>
              </a:solidFill>
              <a:uFill>
                <a:solidFill>
                  <a:srgbClr val="ffffff"/>
                </a:solidFill>
              </a:uFill>
              <a:latin typeface="Book Antiqua"/>
            </a:endParaRPr>
          </a:p>
        </p:txBody>
      </p:sp>
      <p:sp>
        <p:nvSpPr>
          <p:cNvPr id="661" name="TextShape 2"/>
          <p:cNvSpPr txBox="1"/>
          <p:nvPr/>
        </p:nvSpPr>
        <p:spPr>
          <a:xfrm>
            <a:off x="179640" y="1071720"/>
            <a:ext cx="8784720" cy="124920"/>
          </a:xfrm>
          <a:prstGeom prst="rect">
            <a:avLst/>
          </a:prstGeom>
          <a:solidFill>
            <a:srgbClr val="000000"/>
          </a:solidFill>
          <a:ln>
            <a:noFill/>
          </a:ln>
        </p:spPr>
        <p:txBody>
          <a:bodyPr lIns="90000" rIns="90000" tIns="45000" bIns="45000"/>
          <a:p>
            <a:pPr>
              <a:lnSpc>
                <a:spcPct val="100000"/>
              </a:lnSpc>
              <a:spcBef>
                <a:spcPts val="360"/>
              </a:spcBef>
            </a:pPr>
            <a:br/>
            <a:endParaRPr b="0" lang="el-GR" sz="3200" spc="-1" strike="noStrike">
              <a:solidFill>
                <a:srgbClr val="000000"/>
              </a:solidFill>
              <a:uFill>
                <a:solidFill>
                  <a:srgbClr val="ffffff"/>
                </a:solidFill>
              </a:uFill>
              <a:latin typeface="Arial"/>
            </a:endParaRPr>
          </a:p>
        </p:txBody>
      </p:sp>
      <p:pic>
        <p:nvPicPr>
          <p:cNvPr id="662" name="Picture 2" descr=""/>
          <p:cNvPicPr/>
          <p:nvPr/>
        </p:nvPicPr>
        <p:blipFill>
          <a:blip r:embed="rId1"/>
          <a:stretch/>
        </p:blipFill>
        <p:spPr>
          <a:xfrm rot="21540000">
            <a:off x="2123640" y="1052280"/>
            <a:ext cx="4828680" cy="5495400"/>
          </a:xfrm>
          <a:prstGeom prst="rect">
            <a:avLst/>
          </a:prstGeom>
          <a:ln>
            <a:noFill/>
          </a:ln>
        </p:spPr>
      </p:pic>
      <p:sp>
        <p:nvSpPr>
          <p:cNvPr id="663" name="CustomShape 3"/>
          <p:cNvSpPr/>
          <p:nvPr/>
        </p:nvSpPr>
        <p:spPr>
          <a:xfrm>
            <a:off x="6167880" y="1340640"/>
            <a:ext cx="2802240" cy="3646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800" spc="-1" strike="noStrike">
                <a:solidFill>
                  <a:srgbClr val="ff0000"/>
                </a:solidFill>
                <a:uFill>
                  <a:solidFill>
                    <a:srgbClr val="ffffff"/>
                  </a:solidFill>
                </a:uFill>
                <a:latin typeface="Arial"/>
              </a:rPr>
              <a:t>ΣΤΡΟΒΙΛΟΣ Ljungstrom</a:t>
            </a:r>
            <a:endParaRPr b="0" lang="el-GR" sz="1800" spc="-1" strike="noStrike">
              <a:solidFill>
                <a:srgbClr val="000000"/>
              </a:solidFill>
              <a:uFill>
                <a:solidFill>
                  <a:srgbClr val="ffffff"/>
                </a:solidFill>
              </a:uFill>
              <a:latin typeface="Arial"/>
            </a:endParaRPr>
          </a:p>
        </p:txBody>
      </p:sp>
    </p:spTree>
  </p:cSld>
</p:sld>
</file>

<file path=ppt/slides/slide1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4"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cap="all">
                <a:solidFill>
                  <a:srgbClr val="ffff00"/>
                </a:solidFill>
                <a:uFill>
                  <a:solidFill>
                    <a:srgbClr val="ffffff"/>
                  </a:solidFill>
                </a:uFill>
                <a:latin typeface="Arial"/>
              </a:rPr>
              <a:t> </a:t>
            </a:r>
            <a:r>
              <a:rPr b="1" lang="el-GR" sz="2000" spc="-1" strike="noStrike" u="sng" cap="all">
                <a:solidFill>
                  <a:srgbClr val="ffff00"/>
                </a:solidFill>
                <a:uFill>
                  <a:solidFill>
                    <a:srgbClr val="ffffff"/>
                  </a:solidFill>
                </a:uFill>
                <a:latin typeface="Arial"/>
              </a:rPr>
              <a:t>Ο ΑΤΜΟΣΤΡΟΒΙΛΟΣ ΕΦΑΠΤΟΜΕΝΙΚΗΣ η ΕΛΙΚΟΕΙΔΟΥΣ ΡΟΗΣ</a:t>
            </a:r>
            <a:br/>
            <a:endParaRPr b="0" lang="el-GR" sz="2000" spc="-1" strike="noStrike">
              <a:solidFill>
                <a:srgbClr val="ffffff"/>
              </a:solidFill>
              <a:uFill>
                <a:solidFill>
                  <a:srgbClr val="ffffff"/>
                </a:solidFill>
              </a:uFill>
              <a:latin typeface="Book Antiqua"/>
            </a:endParaRPr>
          </a:p>
        </p:txBody>
      </p:sp>
      <p:sp>
        <p:nvSpPr>
          <p:cNvPr id="665" name="TextShape 2"/>
          <p:cNvSpPr txBox="1"/>
          <p:nvPr/>
        </p:nvSpPr>
        <p:spPr>
          <a:xfrm>
            <a:off x="179640" y="1071720"/>
            <a:ext cx="8784720" cy="5571720"/>
          </a:xfrm>
          <a:prstGeom prst="rect">
            <a:avLst/>
          </a:prstGeom>
          <a:solidFill>
            <a:srgbClr val="000000"/>
          </a:solidFill>
          <a:ln>
            <a:noFill/>
          </a:ln>
        </p:spPr>
        <p:txBody>
          <a:bodyPr lIns="90000" rIns="90000" tIns="45000" bIns="45000"/>
          <a:p>
            <a:pPr>
              <a:lnSpc>
                <a:spcPct val="100000"/>
              </a:lnSpc>
              <a:spcBef>
                <a:spcPts val="400"/>
              </a:spcBef>
            </a:pPr>
            <a:r>
              <a:rPr b="1" lang="el-GR" sz="2000" spc="-1" strike="noStrike">
                <a:solidFill>
                  <a:srgbClr val="ffffff"/>
                </a:solidFill>
                <a:uFill>
                  <a:solidFill>
                    <a:srgbClr val="ffffff"/>
                  </a:solidFill>
                </a:uFill>
                <a:latin typeface="Arial"/>
              </a:rPr>
              <a:t>Σ' ΑΥΤΟΝ Ο ΑΤΜΟΣ ΡΕΕΙ ΜΟΝΟ ΚΑΤΑ ΤΗΝ ΠΕΡΙΦΕΡΕΙΑ, ΔΗΛΑΔΗ ΚΑΤΑ ΤΗΝ ΕΝΝΟΙΑ ΤΗΣ ΕΦΑΠΤΟΜΕΝΗΣ ΩΣ ΠΡΟΣ ΤΟ ΣΤΡΟΦΕΙΟ.</a:t>
            </a:r>
            <a:endParaRPr b="0" lang="el-GR" sz="20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ffff"/>
                </a:solidFill>
                <a:uFill>
                  <a:solidFill>
                    <a:srgbClr val="ffffff"/>
                  </a:solidFill>
                </a:uFill>
                <a:latin typeface="Arial"/>
              </a:rPr>
              <a:t>ΣΤΗΝ ΠΕΡΙΦΕΡΕΙΑ ΤΟΥ ΔΙΣΚΟΥ ΑΝΤΙ ΓΙΑ ΠΤΕΡΥΓΙΑ ΥΠΑΡΧΟΥΝ </a:t>
            </a:r>
            <a:r>
              <a:rPr b="1" lang="el-GR" sz="2000" spc="-1" strike="noStrike">
                <a:solidFill>
                  <a:srgbClr val="ff0000"/>
                </a:solidFill>
                <a:uFill>
                  <a:solidFill>
                    <a:srgbClr val="ffffff"/>
                  </a:solidFill>
                </a:uFill>
                <a:latin typeface="Arial"/>
              </a:rPr>
              <a:t>ΜΙΚΡΕΣ ΚΟΙΛΟΤΗΤΕΣ</a:t>
            </a:r>
            <a:r>
              <a:rPr b="1" lang="el-GR" sz="2000" spc="-1" strike="noStrike">
                <a:solidFill>
                  <a:srgbClr val="ffffff"/>
                </a:solidFill>
                <a:uFill>
                  <a:solidFill>
                    <a:srgbClr val="ffffff"/>
                  </a:solidFill>
                </a:uFill>
                <a:latin typeface="Arial"/>
              </a:rPr>
              <a:t>, ΟΙ ΟΠΟΙΕΣ ΕΙΝΑΙ ΚΙΝΗΤΕΣ, ΥΠΟ ΤΗΝ ΕΝΝΟΙΑ ΟΤΙ ΚΙΝΟΥΝΤΑΙ ΜΑΖΙ ΜΕ ΤΟΝ ΤΡΟΧΟ. ΣΤΟ ΚΕΛΥΦΟΣ ΥΠΑΡΧΟΥΝ 2 ΩΣ 4 ΑΚΡΟΦΥΣΙΑ. ΤΟ ΚΑΘΕ ΕΝΑ ΑΠΟ ΑΥΤΑ ΣΧΗΜΑΤΙΖΕΙ 4 ΣΤΑΘΕΡΕΣ ή ΑΚΙΝΗΤΕΣ ΚΟΙΛΟΤΗΤΕΣ. Ο ΑΤΜΟΣ ΕΙΣΕΡΧΕΤΑΙ ΤΑΥΤΟΧΡΟΝΑ ΣΕ ΟΛΑ ΤΑ ΑΚΡΟΦΥΣΙΑ ΚΑΙ ΑΠΟ ΕΚΕΙ ΣΤΗΝ ΠΡΩΤΗ ΚΙΝΗΤΗ ΚΟΙΛΟΤΗΤΑ ΠΟΥ ΣΥΝΑΝΤΑ ΚΑΙ ΑΝΑΓΚΑΖΕΙ ΤΟΝ ΤΡΟΧΟ ΝΑ ΠΕΡΙΣΤΡΑΦΕΙ. ΕΞΕΡΧΕΤΑΙ ΚΑΤΟΠΙΝ ΑΠΟ ΤΗΝ ΚΙΝΗΤΗ ΚΟΙΛΟΤΗΤΑ, ΚΤΥΠΑ ΣΤΗΝ ΑΝΤΙΣΤΟΙΧΗ ΣΤΑΘΕΡΗ ΚΑΙ ΕΙΣΕΡΧΕΤΑΙ ΣΤΗΝ ΕΠΟΜΕΝΗ ΚΙΝΗΤΗ. ΑΥΤΟ ΕΠΑΝΑΛΑΜΒΑΝΕΤΑΙ ΤΡΕΙΣ ΦΟΡΕΣ ΑΚΟΜΑ, ΩΣΠΟΥ Ο ΑΤΜΟΣ ΝΑ ΒΓΕΙ ΤΕΛΙΚΑ ΑΠΟ ΤΟ ΣΤΡΟΒΙΛΟ. ΚΑΤΑ ΤΗ ΔΙΑΔΟΧΙΚΗ ΑΥΤΗ ΠΟΡΕΙΑ ΤΟΥ ΜΕΣΑ ΑΠΟ ΤΙΣ ΚΙΝΗΤΕΣ ΚΑΙ ΣΤΑΘΕΡΕΣ ΚΟΙΛΟΤΗΤΕΣ, ΚΑΤΑ ΤΗΝ ΟΠΟΙΑ Ο ΑΤΜΟΣ ΑΝΑΣΤΡΕΦΕΙ ΚΑΘΕ ΦΟΡΑ ΤΗΝ ΚΑΤΕΥΘΥΝΣΗ ΤΟΥ, ΕΚΤΕΛΕΙ ΜΙΑ ΚΑΤΑ ΚΑΠΟΙΟ ΤΡΟΠΟ ΕΛΙΚΟΕΙΔΗ ΚΙΝΗΣΗ Σ' ΕΝΑ ΤΟΞΟ ΤΗΣ ΠΕΡΙΦΕΡΕΙΑΣ ΤΟΥ ΤΡΟΧΟΥ.</a:t>
            </a:r>
            <a:endParaRPr b="0" lang="el-GR" sz="2000" spc="-1" strike="noStrike">
              <a:solidFill>
                <a:srgbClr val="000000"/>
              </a:solidFill>
              <a:uFill>
                <a:solidFill>
                  <a:srgbClr val="ffffff"/>
                </a:solidFill>
              </a:uFill>
              <a:latin typeface="Arial"/>
            </a:endParaRPr>
          </a:p>
          <a:p>
            <a:pPr>
              <a:lnSpc>
                <a:spcPct val="100000"/>
              </a:lnSpc>
              <a:spcBef>
                <a:spcPts val="320"/>
              </a:spcBef>
            </a:pPr>
            <a:endParaRPr b="0" lang="el-GR" sz="2000" spc="-1" strike="noStrike">
              <a:solidFill>
                <a:srgbClr val="000000"/>
              </a:solidFill>
              <a:uFill>
                <a:solidFill>
                  <a:srgbClr val="ffffff"/>
                </a:solidFill>
              </a:uFill>
              <a:latin typeface="Arial"/>
            </a:endParaRPr>
          </a:p>
          <a:p>
            <a:pPr algn="ctr">
              <a:lnSpc>
                <a:spcPct val="100000"/>
              </a:lnSpc>
              <a:spcBef>
                <a:spcPts val="360"/>
              </a:spcBef>
            </a:pPr>
            <a:br/>
            <a:r>
              <a:rPr b="0" lang="el-GR" sz="1400" spc="-1" strike="noStrike">
                <a:solidFill>
                  <a:srgbClr val="ffffff"/>
                </a:solidFill>
                <a:uFill>
                  <a:solidFill>
                    <a:srgbClr val="ffffff"/>
                  </a:solidFill>
                </a:uFill>
                <a:latin typeface="Book Antiqua"/>
              </a:rPr>
              <a:t> </a:t>
            </a:r>
            <a:br/>
            <a:endParaRPr b="0" lang="el-GR" sz="1400" spc="-1" strike="noStrike">
              <a:solidFill>
                <a:srgbClr val="000000"/>
              </a:solidFill>
              <a:uFill>
                <a:solidFill>
                  <a:srgbClr val="ffffff"/>
                </a:solidFill>
              </a:uFill>
              <a:latin typeface="Arial"/>
            </a:endParaRPr>
          </a:p>
        </p:txBody>
      </p:sp>
    </p:spTree>
  </p:cSld>
</p:sld>
</file>

<file path=ppt/slides/slide1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6"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cap="all">
                <a:solidFill>
                  <a:srgbClr val="000000"/>
                </a:solidFill>
                <a:uFill>
                  <a:solidFill>
                    <a:srgbClr val="ffffff"/>
                  </a:solidFill>
                </a:uFill>
                <a:latin typeface="Arial"/>
              </a:rPr>
              <a:t> </a:t>
            </a:r>
            <a:r>
              <a:rPr b="1" lang="el-GR" sz="2000" spc="-1" strike="noStrike" u="sng" cap="all">
                <a:solidFill>
                  <a:srgbClr val="000000"/>
                </a:solidFill>
                <a:uFill>
                  <a:solidFill>
                    <a:srgbClr val="ffffff"/>
                  </a:solidFill>
                </a:uFill>
                <a:latin typeface="Arial"/>
              </a:rPr>
              <a:t>Ο ΑΤΜΟΣΤΡΟΒΙΛΟΣ ΕΦΑΠΤΟΜΕΝΙΚΗΣ η ΕΛΙΚΟΕΙΔΟΥΣ ΡΟΗΣ</a:t>
            </a:r>
            <a:br/>
            <a:endParaRPr b="0" lang="el-GR" sz="2000" spc="-1" strike="noStrike">
              <a:solidFill>
                <a:srgbClr val="ffffff"/>
              </a:solidFill>
              <a:uFill>
                <a:solidFill>
                  <a:srgbClr val="ffffff"/>
                </a:solidFill>
              </a:uFill>
              <a:latin typeface="Book Antiqua"/>
            </a:endParaRPr>
          </a:p>
        </p:txBody>
      </p:sp>
      <p:sp>
        <p:nvSpPr>
          <p:cNvPr id="667" name="TextShape 2"/>
          <p:cNvSpPr txBox="1"/>
          <p:nvPr/>
        </p:nvSpPr>
        <p:spPr>
          <a:xfrm>
            <a:off x="179640" y="1071720"/>
            <a:ext cx="8784720" cy="5571720"/>
          </a:xfrm>
          <a:prstGeom prst="rect">
            <a:avLst/>
          </a:prstGeom>
          <a:solidFill>
            <a:srgbClr val="000000"/>
          </a:solidFill>
          <a:ln>
            <a:noFill/>
          </a:ln>
        </p:spPr>
        <p:txBody>
          <a:bodyPr lIns="90000" rIns="90000" tIns="45000" bIns="45000"/>
          <a:p>
            <a:pPr algn="ctr">
              <a:lnSpc>
                <a:spcPct val="100000"/>
              </a:lnSpc>
              <a:spcBef>
                <a:spcPts val="561"/>
              </a:spcBef>
            </a:pPr>
            <a:r>
              <a:rPr b="1" lang="el-GR" sz="2800" spc="-1" strike="noStrike">
                <a:solidFill>
                  <a:srgbClr val="ffffff"/>
                </a:solidFill>
                <a:uFill>
                  <a:solidFill>
                    <a:srgbClr val="ffffff"/>
                  </a:solidFill>
                </a:uFill>
                <a:latin typeface="Arial"/>
              </a:rPr>
              <a:t>Ο ΣΤΡΟΒΙΛΟΣ ΑΥΤΟΣ ΑΠΟ ΤΟ ΟΝΟΜΑ ΤΟΥ ΚΑΤΑΣΚΕΥΑΣΤΗ ΤΟΥ ΟΝΟΜΑΖΕΤΑΙ </a:t>
            </a:r>
            <a:r>
              <a:rPr b="1" lang="el-GR" sz="2800" spc="-1" strike="noStrike" u="sng">
                <a:solidFill>
                  <a:srgbClr val="ff0000"/>
                </a:solidFill>
                <a:uFill>
                  <a:solidFill>
                    <a:srgbClr val="ffffff"/>
                  </a:solidFill>
                </a:uFill>
                <a:latin typeface="Arial"/>
              </a:rPr>
              <a:t>ΣΤΡΟΒΙΛΟΣ ΤΥΠΟΥ Τerry</a:t>
            </a:r>
            <a:r>
              <a:rPr b="1" lang="el-GR" sz="2800" spc="-1" strike="noStrike">
                <a:solidFill>
                  <a:srgbClr val="ffffff"/>
                </a:solidFill>
                <a:uFill>
                  <a:solidFill>
                    <a:srgbClr val="ffffff"/>
                  </a:solidFill>
                </a:uFill>
                <a:latin typeface="Arial"/>
              </a:rPr>
              <a:t> ΚΑΙ ΕΙΝΑΙ ΣΤΡΟΒΙΛΟΣ ΔΡΑΣΕΩΣ. ΚΑΤΑΣΚΕΥΑΖΕΤΑΙ ΜΕ ΑΚΡΟΦΥΣΙΑ ΕΙΣΑΓΩΓΗΣ ΚΑΙ ΜΕ ΤΑ ΓΝΩΣΤΑ ΜΑΣ ΠΤΕΡΥΓΙΑ ΔΡΑΣΕΩΣ. ΑΝΤΙ ΟΜΩΣ ΓΙΑ ΟΔΗΓΗΤΙΚΑ ΠΤΕΡΥΓΙΑ ΕΧΕΙ ΕΝΑ ή ΔΥΟ ΣΤΑΘΕΡΟΥΣ ΟΔΗΓΟΥΣ ΑΝΑΣΤΡΟΦΗΣ ΤΟΥ ΑΤΜΟΥ, ΟΙ ΟΠΟΙΟΙ ΣΤΟ ΕΣΩΤΕΡΙΚΟ ΕΧΟΥΝ ΣΚΑΦΙΔΙΑ.</a:t>
            </a:r>
            <a:endParaRPr b="0" lang="el-GR" sz="2800" spc="-1" strike="noStrike">
              <a:solidFill>
                <a:srgbClr val="000000"/>
              </a:solidFill>
              <a:uFill>
                <a:solidFill>
                  <a:srgbClr val="ffffff"/>
                </a:solidFill>
              </a:uFill>
              <a:latin typeface="Arial"/>
            </a:endParaRPr>
          </a:p>
          <a:p>
            <a:pPr algn="ctr">
              <a:lnSpc>
                <a:spcPct val="100000"/>
              </a:lnSpc>
              <a:spcBef>
                <a:spcPts val="561"/>
              </a:spcBef>
            </a:pPr>
            <a:r>
              <a:rPr b="1" lang="el-GR" sz="2800" spc="-1" strike="noStrike">
                <a:solidFill>
                  <a:srgbClr val="ffffff"/>
                </a:solidFill>
                <a:uFill>
                  <a:solidFill>
                    <a:srgbClr val="ffffff"/>
                  </a:solidFill>
                </a:uFill>
                <a:latin typeface="Arial"/>
              </a:rPr>
              <a:t>ΟΙ ΣΤΡΟΒΙΛΟΙ ΠΕΡΙΦΕΡΕΙΑΚΗΣ ΡΟΗΣ ΧΡΗΣΙΜΟΠΟΙΟΥΝΤΑΙ ΚΥΡΙΩΣ ΓΙΑ ΤΗΝ ΚΙΝΗΣΗ ΜΙΚΡΩΝ ΜΟΝΟ ΒΟΗΘΗΤΙΚΩΝ ΜΗΧΑΝΗΜΑΤΩΝ.</a:t>
            </a:r>
            <a:endParaRPr b="0" lang="el-GR" sz="2800" spc="-1" strike="noStrike">
              <a:solidFill>
                <a:srgbClr val="000000"/>
              </a:solidFill>
              <a:uFill>
                <a:solidFill>
                  <a:srgbClr val="ffffff"/>
                </a:solidFill>
              </a:uFill>
              <a:latin typeface="Arial"/>
            </a:endParaRPr>
          </a:p>
          <a:p>
            <a:pPr>
              <a:lnSpc>
                <a:spcPct val="100000"/>
              </a:lnSpc>
              <a:spcBef>
                <a:spcPts val="320"/>
              </a:spcBef>
            </a:pPr>
            <a:endParaRPr b="0" lang="el-GR" sz="2800" spc="-1" strike="noStrike">
              <a:solidFill>
                <a:srgbClr val="000000"/>
              </a:solidFill>
              <a:uFill>
                <a:solidFill>
                  <a:srgbClr val="ffffff"/>
                </a:solidFill>
              </a:uFill>
              <a:latin typeface="Arial"/>
            </a:endParaRPr>
          </a:p>
          <a:p>
            <a:pPr algn="ctr">
              <a:lnSpc>
                <a:spcPct val="100000"/>
              </a:lnSpc>
              <a:spcBef>
                <a:spcPts val="360"/>
              </a:spcBef>
            </a:pPr>
            <a:br/>
            <a:r>
              <a:rPr b="0" lang="el-GR" sz="1400" spc="-1" strike="noStrike">
                <a:solidFill>
                  <a:srgbClr val="ffffff"/>
                </a:solidFill>
                <a:uFill>
                  <a:solidFill>
                    <a:srgbClr val="ffffff"/>
                  </a:solidFill>
                </a:uFill>
                <a:latin typeface="Book Antiqua"/>
              </a:rPr>
              <a:t> </a:t>
            </a:r>
            <a:br/>
            <a:endParaRPr b="0" lang="el-GR" sz="1400" spc="-1" strike="noStrike">
              <a:solidFill>
                <a:srgbClr val="000000"/>
              </a:solidFill>
              <a:uFill>
                <a:solidFill>
                  <a:srgbClr val="ffffff"/>
                </a:solidFill>
              </a:uFill>
              <a:latin typeface="Arial"/>
            </a:endParaRPr>
          </a:p>
        </p:txBody>
      </p:sp>
    </p:spTree>
  </p:cSld>
</p:sld>
</file>

<file path=ppt/slides/slide1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8"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cap="all">
                <a:solidFill>
                  <a:srgbClr val="000000"/>
                </a:solidFill>
                <a:uFill>
                  <a:solidFill>
                    <a:srgbClr val="ffffff"/>
                  </a:solidFill>
                </a:uFill>
                <a:latin typeface="Arial"/>
              </a:rPr>
              <a:t> </a:t>
            </a:r>
            <a:r>
              <a:rPr b="1" lang="el-GR" sz="2000" spc="-1" strike="noStrike" u="sng" cap="all">
                <a:solidFill>
                  <a:srgbClr val="000000"/>
                </a:solidFill>
                <a:uFill>
                  <a:solidFill>
                    <a:srgbClr val="ffffff"/>
                  </a:solidFill>
                </a:uFill>
                <a:latin typeface="Arial"/>
              </a:rPr>
              <a:t>Ο ΑΤΜΟΣΤΡΟΒΙΛΟΣ ΕΦΑΠΤΟΜΕΝΙΚΗΣ η ΕΛΙΚΟΕΙΔΟΥΣ ΡΟΗΣ</a:t>
            </a:r>
            <a:br/>
            <a:endParaRPr b="0" lang="el-GR" sz="2000" spc="-1" strike="noStrike">
              <a:solidFill>
                <a:srgbClr val="ffffff"/>
              </a:solidFill>
              <a:uFill>
                <a:solidFill>
                  <a:srgbClr val="ffffff"/>
                </a:solidFill>
              </a:uFill>
              <a:latin typeface="Book Antiqua"/>
            </a:endParaRPr>
          </a:p>
        </p:txBody>
      </p:sp>
      <p:sp>
        <p:nvSpPr>
          <p:cNvPr id="669" name="TextShape 2"/>
          <p:cNvSpPr txBox="1"/>
          <p:nvPr/>
        </p:nvSpPr>
        <p:spPr>
          <a:xfrm>
            <a:off x="179640" y="1071720"/>
            <a:ext cx="8784720" cy="52920"/>
          </a:xfrm>
          <a:prstGeom prst="rect">
            <a:avLst/>
          </a:prstGeom>
          <a:solidFill>
            <a:srgbClr val="000000"/>
          </a:solidFill>
          <a:ln>
            <a:noFill/>
          </a:ln>
        </p:spPr>
        <p:txBody>
          <a:bodyPr lIns="90000" rIns="90000" tIns="45000" bIns="45000"/>
          <a:p>
            <a:pPr>
              <a:lnSpc>
                <a:spcPct val="100000"/>
              </a:lnSpc>
              <a:spcBef>
                <a:spcPts val="320"/>
              </a:spcBef>
            </a:pPr>
            <a:endParaRPr b="0" lang="el-GR" sz="3200" spc="-1" strike="noStrike">
              <a:solidFill>
                <a:srgbClr val="000000"/>
              </a:solidFill>
              <a:uFill>
                <a:solidFill>
                  <a:srgbClr val="ffffff"/>
                </a:solidFill>
              </a:uFill>
              <a:latin typeface="Arial"/>
            </a:endParaRPr>
          </a:p>
          <a:p>
            <a:pPr algn="ctr">
              <a:lnSpc>
                <a:spcPct val="100000"/>
              </a:lnSpc>
              <a:spcBef>
                <a:spcPts val="360"/>
              </a:spcBef>
            </a:pPr>
            <a:br/>
            <a:r>
              <a:rPr b="0" lang="el-GR" sz="1400" spc="-1" strike="noStrike">
                <a:solidFill>
                  <a:srgbClr val="ffffff"/>
                </a:solidFill>
                <a:uFill>
                  <a:solidFill>
                    <a:srgbClr val="ffffff"/>
                  </a:solidFill>
                </a:uFill>
                <a:latin typeface="Book Antiqua"/>
              </a:rPr>
              <a:t> </a:t>
            </a:r>
            <a:br/>
            <a:endParaRPr b="0" lang="el-GR" sz="1400" spc="-1" strike="noStrike">
              <a:solidFill>
                <a:srgbClr val="000000"/>
              </a:solidFill>
              <a:uFill>
                <a:solidFill>
                  <a:srgbClr val="ffffff"/>
                </a:solidFill>
              </a:uFill>
              <a:latin typeface="Arial"/>
            </a:endParaRPr>
          </a:p>
        </p:txBody>
      </p:sp>
      <p:pic>
        <p:nvPicPr>
          <p:cNvPr id="670" name="Picture 2" descr=""/>
          <p:cNvPicPr/>
          <p:nvPr/>
        </p:nvPicPr>
        <p:blipFill>
          <a:blip r:embed="rId1"/>
          <a:stretch/>
        </p:blipFill>
        <p:spPr>
          <a:xfrm>
            <a:off x="251640" y="1052640"/>
            <a:ext cx="4176000" cy="3456000"/>
          </a:xfrm>
          <a:prstGeom prst="rect">
            <a:avLst/>
          </a:prstGeom>
          <a:ln>
            <a:noFill/>
          </a:ln>
        </p:spPr>
      </p:pic>
      <p:pic>
        <p:nvPicPr>
          <p:cNvPr id="671" name="Picture 3" descr=""/>
          <p:cNvPicPr/>
          <p:nvPr/>
        </p:nvPicPr>
        <p:blipFill>
          <a:blip r:embed="rId2"/>
          <a:stretch/>
        </p:blipFill>
        <p:spPr>
          <a:xfrm>
            <a:off x="5796000" y="1196640"/>
            <a:ext cx="1523520" cy="2104560"/>
          </a:xfrm>
          <a:prstGeom prst="rect">
            <a:avLst/>
          </a:prstGeom>
          <a:ln>
            <a:noFill/>
          </a:ln>
        </p:spPr>
      </p:pic>
      <p:pic>
        <p:nvPicPr>
          <p:cNvPr id="672" name="Picture 4" descr=""/>
          <p:cNvPicPr/>
          <p:nvPr/>
        </p:nvPicPr>
        <p:blipFill>
          <a:blip r:embed="rId3"/>
          <a:stretch/>
        </p:blipFill>
        <p:spPr>
          <a:xfrm>
            <a:off x="3204000" y="3573000"/>
            <a:ext cx="5772600" cy="3058560"/>
          </a:xfrm>
          <a:prstGeom prst="rect">
            <a:avLst/>
          </a:prstGeom>
          <a:ln>
            <a:noFill/>
          </a:ln>
        </p:spPr>
      </p:pic>
    </p:spTree>
  </p:cSld>
</p:sld>
</file>

<file path=ppt/slides/slide1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3"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cap="all">
                <a:solidFill>
                  <a:srgbClr val="ffff00"/>
                </a:solidFill>
                <a:uFill>
                  <a:solidFill>
                    <a:srgbClr val="ffffff"/>
                  </a:solidFill>
                </a:uFill>
                <a:latin typeface="Arial"/>
              </a:rPr>
              <a:t> </a:t>
            </a:r>
            <a:r>
              <a:rPr b="1" lang="el-GR" sz="2400" spc="-1" strike="noStrike" u="sng" cap="all">
                <a:solidFill>
                  <a:srgbClr val="ffff00"/>
                </a:solidFill>
                <a:uFill>
                  <a:solidFill>
                    <a:srgbClr val="ffffff"/>
                  </a:solidFill>
                </a:uFill>
                <a:latin typeface="Arial"/>
              </a:rPr>
              <a:t>ΣΤΡΟΒΙΛΟΣ ΑΝΑΠΟΔΗΣΕΩΣ (ΑΝΑΠΟΔΑ)</a:t>
            </a:r>
            <a:br/>
            <a:endParaRPr b="0" lang="el-GR" sz="2400" spc="-1" strike="noStrike">
              <a:solidFill>
                <a:srgbClr val="ffffff"/>
              </a:solidFill>
              <a:uFill>
                <a:solidFill>
                  <a:srgbClr val="ffffff"/>
                </a:solidFill>
              </a:uFill>
              <a:latin typeface="Book Antiqua"/>
            </a:endParaRPr>
          </a:p>
        </p:txBody>
      </p:sp>
      <p:sp>
        <p:nvSpPr>
          <p:cNvPr id="674" name="TextShape 2"/>
          <p:cNvSpPr txBox="1"/>
          <p:nvPr/>
        </p:nvSpPr>
        <p:spPr>
          <a:xfrm>
            <a:off x="179640" y="1071720"/>
            <a:ext cx="8784720" cy="5571720"/>
          </a:xfrm>
          <a:prstGeom prst="rect">
            <a:avLst/>
          </a:prstGeom>
          <a:solidFill>
            <a:srgbClr val="000000"/>
          </a:solidFill>
          <a:ln>
            <a:noFill/>
          </a:ln>
        </p:spPr>
        <p:txBody>
          <a:bodyPr lIns="90000" rIns="90000" tIns="45000" bIns="45000"/>
          <a:p>
            <a:pPr>
              <a:lnSpc>
                <a:spcPct val="100000"/>
              </a:lnSpc>
              <a:spcBef>
                <a:spcPts val="561"/>
              </a:spcBef>
            </a:pPr>
            <a:r>
              <a:rPr b="1" lang="el-GR" sz="2800" spc="-1" strike="noStrike">
                <a:solidFill>
                  <a:srgbClr val="ffffff"/>
                </a:solidFill>
                <a:uFill>
                  <a:solidFill>
                    <a:srgbClr val="ffffff"/>
                  </a:solidFill>
                </a:uFill>
                <a:latin typeface="Arial"/>
              </a:rPr>
              <a:t>ΧΡΗΣΙΜΟΠΟΙΟΥΝΤΑΙ ΣΤΙΣ ΝΑΥΤΙΚΕΣ ΕΓΚΑΤΑΣΤΑΣΕΙΣ ΓΙΑ ΤΗΝ </a:t>
            </a:r>
            <a:r>
              <a:rPr b="1" lang="el-GR" sz="2800" spc="-1" strike="noStrike">
                <a:solidFill>
                  <a:srgbClr val="ff0000"/>
                </a:solidFill>
                <a:uFill>
                  <a:solidFill>
                    <a:srgbClr val="ffffff"/>
                  </a:solidFill>
                </a:uFill>
                <a:latin typeface="Arial"/>
              </a:rPr>
              <a:t>ΑΛΛΑΓΗ ΠΕΡΙΣΤΡΟΦΗΣ ΤΗΣ ΕΛΙΚΑΣ</a:t>
            </a:r>
            <a:r>
              <a:rPr b="1" lang="el-GR" sz="2800" spc="-1" strike="noStrike">
                <a:solidFill>
                  <a:srgbClr val="ffffff"/>
                </a:solidFill>
                <a:uFill>
                  <a:solidFill>
                    <a:srgbClr val="ffffff"/>
                  </a:solidFill>
                </a:uFill>
                <a:latin typeface="Arial"/>
              </a:rPr>
              <a:t>. </a:t>
            </a:r>
            <a:endParaRPr b="0" lang="el-GR" sz="2800" spc="-1" strike="noStrike">
              <a:solidFill>
                <a:srgbClr val="000000"/>
              </a:solidFill>
              <a:uFill>
                <a:solidFill>
                  <a:srgbClr val="ffffff"/>
                </a:solidFill>
              </a:uFill>
              <a:latin typeface="Arial"/>
            </a:endParaRPr>
          </a:p>
          <a:p>
            <a:pPr>
              <a:lnSpc>
                <a:spcPct val="100000"/>
              </a:lnSpc>
              <a:spcBef>
                <a:spcPts val="561"/>
              </a:spcBef>
            </a:pPr>
            <a:r>
              <a:rPr b="1" lang="el-GR" sz="2800" spc="-1" strike="noStrike">
                <a:solidFill>
                  <a:srgbClr val="ffffff"/>
                </a:solidFill>
                <a:uFill>
                  <a:solidFill>
                    <a:srgbClr val="ffffff"/>
                  </a:solidFill>
                </a:uFill>
                <a:latin typeface="Arial"/>
              </a:rPr>
              <a:t>Η ΑΝΑΣΤΡΟΦΗ ΤΗΣ ΚΙΝΗΣΕΩΣ ΕΞΕΤΑΖΕΤΑΙ </a:t>
            </a:r>
            <a:r>
              <a:rPr b="1" lang="el-GR" sz="2800" spc="-1" strike="noStrike">
                <a:solidFill>
                  <a:srgbClr val="ff0000"/>
                </a:solidFill>
                <a:uFill>
                  <a:solidFill>
                    <a:srgbClr val="ffffff"/>
                  </a:solidFill>
                </a:uFill>
                <a:latin typeface="Arial"/>
              </a:rPr>
              <a:t>ΣΕ ΣΥΝΔΥΑΣΜΟ ΚΑΙ ΠΡΟΣ ΤΟ ΣΥΣΤΗΜΑ ΜΕΤΑΔΟΣΕΩΣ ΤΗΣ ΚΙΝΗΣΕΩΣ ΚΑΙ ΜΕΙΩΣΕΩΣ ΤΩΝ ΣΤΡΟΦΩΝ ΤΟΥ ΕΛΙΚΟΦΟΡΟΥ </a:t>
            </a:r>
            <a:r>
              <a:rPr b="1" lang="el-GR" sz="2800" spc="-1" strike="noStrike">
                <a:solidFill>
                  <a:srgbClr val="ffffff"/>
                </a:solidFill>
                <a:uFill>
                  <a:solidFill>
                    <a:srgbClr val="ffffff"/>
                  </a:solidFill>
                </a:uFill>
                <a:latin typeface="Arial"/>
              </a:rPr>
              <a:t>ΑΞΟΝΑ.</a:t>
            </a:r>
            <a:endParaRPr b="0" lang="el-GR" sz="2800" spc="-1" strike="noStrike">
              <a:solidFill>
                <a:srgbClr val="000000"/>
              </a:solidFill>
              <a:uFill>
                <a:solidFill>
                  <a:srgbClr val="ffffff"/>
                </a:solidFill>
              </a:uFill>
              <a:latin typeface="Arial"/>
            </a:endParaRPr>
          </a:p>
          <a:p>
            <a:pPr>
              <a:lnSpc>
                <a:spcPct val="100000"/>
              </a:lnSpc>
              <a:spcBef>
                <a:spcPts val="561"/>
              </a:spcBef>
            </a:pPr>
            <a:r>
              <a:rPr b="1" lang="el-GR" sz="2800" spc="-1" strike="noStrike">
                <a:solidFill>
                  <a:srgbClr val="ffffff"/>
                </a:solidFill>
                <a:uFill>
                  <a:solidFill>
                    <a:srgbClr val="ffffff"/>
                  </a:solidFill>
                </a:uFill>
                <a:latin typeface="Arial"/>
              </a:rPr>
              <a:t>ΣΕ ΣΤΡΟΒΙΛΟΥΣ </a:t>
            </a:r>
            <a:r>
              <a:rPr b="1" lang="el-GR" sz="2800" spc="-1" strike="noStrike">
                <a:solidFill>
                  <a:srgbClr val="ff0000"/>
                </a:solidFill>
                <a:uFill>
                  <a:solidFill>
                    <a:srgbClr val="ffffff"/>
                  </a:solidFill>
                </a:uFill>
                <a:latin typeface="Arial"/>
              </a:rPr>
              <a:t>ΜΕ ΜΕΙΩΤΗΡΕΣ ΜΕ ΟΔΟΝΤΩΤΟΥΣ ΤΡΟΧΟΥΣ </a:t>
            </a:r>
            <a:r>
              <a:rPr b="1" lang="el-GR" sz="2800" spc="-1" strike="noStrike">
                <a:solidFill>
                  <a:srgbClr val="ffffff"/>
                </a:solidFill>
                <a:uFill>
                  <a:solidFill>
                    <a:srgbClr val="ffffff"/>
                  </a:solidFill>
                </a:uFill>
                <a:latin typeface="Arial"/>
              </a:rPr>
              <a:t>ΧΡΗΣΙΜΟΠΟΙΕΙΤΑΙ ΙΔΙΑΙΤΕΡΟΣ ΜΙΚΡΟΣ ΣΤΡΟΒΙΛΟΣ ΓΙΑ ΤΗΝ ΚΙΝΗΣΗ ΑΝΑΠΟΔΑ.</a:t>
            </a:r>
            <a:endParaRPr b="0" lang="el-GR" sz="2800" spc="-1" strike="noStrike">
              <a:solidFill>
                <a:srgbClr val="000000"/>
              </a:solidFill>
              <a:uFill>
                <a:solidFill>
                  <a:srgbClr val="ffffff"/>
                </a:solidFill>
              </a:uFill>
              <a:latin typeface="Arial"/>
            </a:endParaRPr>
          </a:p>
          <a:p>
            <a:pPr>
              <a:lnSpc>
                <a:spcPct val="100000"/>
              </a:lnSpc>
              <a:spcBef>
                <a:spcPts val="320"/>
              </a:spcBef>
            </a:pPr>
            <a:endParaRPr b="0" lang="el-GR" sz="2800" spc="-1" strike="noStrike">
              <a:solidFill>
                <a:srgbClr val="000000"/>
              </a:solidFill>
              <a:uFill>
                <a:solidFill>
                  <a:srgbClr val="ffffff"/>
                </a:solidFill>
              </a:uFill>
              <a:latin typeface="Arial"/>
            </a:endParaRPr>
          </a:p>
          <a:p>
            <a:pPr algn="ctr">
              <a:lnSpc>
                <a:spcPct val="100000"/>
              </a:lnSpc>
              <a:spcBef>
                <a:spcPts val="360"/>
              </a:spcBef>
            </a:pPr>
            <a:br/>
            <a:r>
              <a:rPr b="0" lang="el-GR" sz="1400" spc="-1" strike="noStrike">
                <a:solidFill>
                  <a:srgbClr val="ffffff"/>
                </a:solidFill>
                <a:uFill>
                  <a:solidFill>
                    <a:srgbClr val="ffffff"/>
                  </a:solidFill>
                </a:uFill>
                <a:latin typeface="Book Antiqua"/>
              </a:rPr>
              <a:t> </a:t>
            </a:r>
            <a:br/>
            <a:endParaRPr b="0" lang="el-GR" sz="1400" spc="-1" strike="noStrike">
              <a:solidFill>
                <a:srgbClr val="000000"/>
              </a:solidFill>
              <a:uFill>
                <a:solidFill>
                  <a:srgbClr val="ffffff"/>
                </a:solidFill>
              </a:uFill>
              <a:latin typeface="Arial"/>
            </a:endParaRPr>
          </a:p>
        </p:txBody>
      </p:sp>
    </p:spTree>
  </p:cSld>
</p:sld>
</file>

<file path=ppt/slides/slide1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5"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cap="all">
                <a:solidFill>
                  <a:srgbClr val="000000"/>
                </a:solidFill>
                <a:uFill>
                  <a:solidFill>
                    <a:srgbClr val="ffffff"/>
                  </a:solidFill>
                </a:uFill>
                <a:latin typeface="Arial"/>
              </a:rPr>
              <a:t> </a:t>
            </a:r>
            <a:r>
              <a:rPr b="1" lang="el-GR" sz="2400" spc="-1" strike="noStrike" u="sng" cap="all">
                <a:solidFill>
                  <a:srgbClr val="000000"/>
                </a:solidFill>
                <a:uFill>
                  <a:solidFill>
                    <a:srgbClr val="ffffff"/>
                  </a:solidFill>
                </a:uFill>
                <a:latin typeface="Arial"/>
              </a:rPr>
              <a:t>ΣΤΡΟΒΙΛΟΣ ΑΝΑΠΟΔΗΣΕΩΣ (ΑΝΑΠΟΔΑ)</a:t>
            </a:r>
            <a:br/>
            <a:endParaRPr b="0" lang="el-GR" sz="2400" spc="-1" strike="noStrike">
              <a:solidFill>
                <a:srgbClr val="ffffff"/>
              </a:solidFill>
              <a:uFill>
                <a:solidFill>
                  <a:srgbClr val="ffffff"/>
                </a:solidFill>
              </a:uFill>
              <a:latin typeface="Book Antiqua"/>
            </a:endParaRPr>
          </a:p>
        </p:txBody>
      </p:sp>
      <p:sp>
        <p:nvSpPr>
          <p:cNvPr id="676" name="TextShape 2"/>
          <p:cNvSpPr txBox="1"/>
          <p:nvPr/>
        </p:nvSpPr>
        <p:spPr>
          <a:xfrm>
            <a:off x="179640" y="1071720"/>
            <a:ext cx="8784720" cy="5571720"/>
          </a:xfrm>
          <a:prstGeom prst="rect">
            <a:avLst/>
          </a:prstGeom>
          <a:solidFill>
            <a:srgbClr val="000000"/>
          </a:solidFill>
          <a:ln>
            <a:noFill/>
          </a:ln>
        </p:spPr>
        <p:txBody>
          <a:bodyPr lIns="90000" rIns="90000" tIns="45000" bIns="45000"/>
          <a:p>
            <a:pPr algn="ctr">
              <a:lnSpc>
                <a:spcPct val="100000"/>
              </a:lnSpc>
              <a:spcBef>
                <a:spcPts val="561"/>
              </a:spcBef>
            </a:pPr>
            <a:r>
              <a:rPr b="1" lang="el-GR" sz="2800" spc="-1" strike="noStrike" u="sng">
                <a:solidFill>
                  <a:srgbClr val="ff0000"/>
                </a:solidFill>
                <a:uFill>
                  <a:solidFill>
                    <a:srgbClr val="ffffff"/>
                  </a:solidFill>
                </a:uFill>
                <a:latin typeface="Arial"/>
              </a:rPr>
              <a:t>ΣΥΝΗΘΩΣ</a:t>
            </a:r>
            <a:r>
              <a:rPr b="1" lang="el-GR" sz="2800" spc="-1" strike="noStrike">
                <a:solidFill>
                  <a:srgbClr val="ffffff"/>
                </a:solidFill>
                <a:uFill>
                  <a:solidFill>
                    <a:srgbClr val="ffffff"/>
                  </a:solidFill>
                </a:uFill>
                <a:latin typeface="Arial"/>
              </a:rPr>
              <a:t> </a:t>
            </a:r>
            <a:r>
              <a:rPr b="1" lang="el-GR" sz="2800" spc="-1" strike="noStrike">
                <a:solidFill>
                  <a:srgbClr val="ff0000"/>
                </a:solidFill>
                <a:uFill>
                  <a:solidFill>
                    <a:srgbClr val="ffffff"/>
                  </a:solidFill>
                </a:uFill>
                <a:latin typeface="Arial"/>
              </a:rPr>
              <a:t>ΑΠΟΤΕΛΕΙΤΑΙ ΑΠΟ ΕΝΑΝ ΤΡΟΧΟ Curtis</a:t>
            </a:r>
            <a:r>
              <a:rPr b="1" lang="el-GR" sz="2800" spc="-1" strike="noStrike">
                <a:solidFill>
                  <a:srgbClr val="ffffff"/>
                </a:solidFill>
                <a:uFill>
                  <a:solidFill>
                    <a:srgbClr val="ffffff"/>
                  </a:solidFill>
                </a:uFill>
                <a:latin typeface="Arial"/>
              </a:rPr>
              <a:t> ΠΟΥ </a:t>
            </a:r>
            <a:r>
              <a:rPr b="1" lang="el-GR" sz="2800" spc="-1" strike="noStrike" u="sng">
                <a:solidFill>
                  <a:srgbClr val="7030a0"/>
                </a:solidFill>
                <a:uFill>
                  <a:solidFill>
                    <a:srgbClr val="ffffff"/>
                  </a:solidFill>
                </a:uFill>
                <a:latin typeface="Arial"/>
              </a:rPr>
              <a:t>ΤΟΠΟΘΕΤΕΙΤΑΙ ΣΤΟΝ ΑΞΟΝΑ ΤΟΥ ΣΤΡΟΒΙΛΟΥ Χ.Π.</a:t>
            </a:r>
            <a:r>
              <a:rPr b="1" lang="el-GR" sz="2800" spc="-1" strike="noStrike">
                <a:solidFill>
                  <a:srgbClr val="7030a0"/>
                </a:solidFill>
                <a:uFill>
                  <a:solidFill>
                    <a:srgbClr val="ffffff"/>
                  </a:solidFill>
                </a:uFill>
                <a:latin typeface="Arial"/>
              </a:rPr>
              <a:t> </a:t>
            </a:r>
            <a:r>
              <a:rPr b="1" lang="el-GR" sz="2800" spc="-1" strike="noStrike">
                <a:solidFill>
                  <a:srgbClr val="ffffff"/>
                </a:solidFill>
                <a:uFill>
                  <a:solidFill>
                    <a:srgbClr val="ffffff"/>
                  </a:solidFill>
                </a:uFill>
                <a:latin typeface="Arial"/>
              </a:rPr>
              <a:t>ΚΑΙ ΕΧΕΙ ΚΙΝΗΤΕΣ ΠΤΕΡΥΓΩΣΕΙΣ ΚΑΤ' ΑΝΤΙΘΕΤΗ ΕΝΝΟΙΑ ΑΠΟ ΤΙΣ ΚΙΝΗΤΕΣ ΠΤΕΡΥΓΩΣΕΙΣ ΤΟΥ ΣΤΡΟΒΙΛΟΥ Χ.Π. ΕΤΣΙ, ΠΡΟΚΕΙΜΕΝΟΥ ΝΑ ΠΛΕΥΣΕΙ ΤΟ ΠΛΟΙΟ ΑΝΑΠΟΔΑ, ΚΛΕΙΝΟΥΜΕ ΤΟΝ ΚΥΡΙΟ ΑΤΜΟΦΡΑΚΤΗ ΤΟΥ ΠΡΟΣΩ ΚΑΙ ΑΝΟΙΓΟΥΜΕ ΤΟΝ ΑΤΜΟΦΡΑΚΤΗ ΤΟΥ ΑΝΑΠΟΔΑ, ΔΙΟΧΕΤΕΥΟΝΤΑΣ ΤΟΝ ΑΤΜΟ ΣΤΟ ΣΤΡΟΒΙΛΟ ΤΟΥ ΑΝΑΠΟΔΑ. ΤΟΤΕ </a:t>
            </a:r>
            <a:r>
              <a:rPr b="1" lang="el-GR" sz="2800" spc="-1" strike="noStrike">
                <a:solidFill>
                  <a:srgbClr val="ff0000"/>
                </a:solidFill>
                <a:uFill>
                  <a:solidFill>
                    <a:srgbClr val="ffffff"/>
                  </a:solidFill>
                </a:uFill>
                <a:latin typeface="Arial"/>
              </a:rPr>
              <a:t>ΟΛΟ ΤΟ ΣΥΓΚΡΟΤΗΜΑ ΤΩΝ ΣΤΡΟΒΙΛΩΝ ΤΗΣ ΕΓΚΑΤΑΣΤΑΣΕΩΣ ΚΙΝΕΙΤΑΙ ΑΝΤΙΣΤΡΟΦΑ ΚΑΙ ΠΡΟΦΑΝΩΣ ΚΑΙ Η ΕΛΙΚΑ ΤΟΥ ΠΛΟΙΟΥ</a:t>
            </a:r>
            <a:r>
              <a:rPr b="1" lang="el-GR" sz="2800" spc="-1" strike="noStrike">
                <a:solidFill>
                  <a:srgbClr val="ffffff"/>
                </a:solidFill>
                <a:uFill>
                  <a:solidFill>
                    <a:srgbClr val="ffffff"/>
                  </a:solidFill>
                </a:uFill>
                <a:latin typeface="Arial"/>
              </a:rPr>
              <a:t>.</a:t>
            </a:r>
            <a:endParaRPr b="0" lang="el-GR" sz="2800" spc="-1" strike="noStrike">
              <a:solidFill>
                <a:srgbClr val="000000"/>
              </a:solidFill>
              <a:uFill>
                <a:solidFill>
                  <a:srgbClr val="ffffff"/>
                </a:solidFill>
              </a:uFill>
              <a:latin typeface="Arial"/>
            </a:endParaRPr>
          </a:p>
          <a:p>
            <a:pPr>
              <a:lnSpc>
                <a:spcPct val="100000"/>
              </a:lnSpc>
              <a:spcBef>
                <a:spcPts val="320"/>
              </a:spcBef>
            </a:pPr>
            <a:endParaRPr b="0" lang="el-GR" sz="2800" spc="-1" strike="noStrike">
              <a:solidFill>
                <a:srgbClr val="000000"/>
              </a:solidFill>
              <a:uFill>
                <a:solidFill>
                  <a:srgbClr val="ffffff"/>
                </a:solidFill>
              </a:uFill>
              <a:latin typeface="Arial"/>
            </a:endParaRPr>
          </a:p>
          <a:p>
            <a:pPr algn="ctr">
              <a:lnSpc>
                <a:spcPct val="100000"/>
              </a:lnSpc>
              <a:spcBef>
                <a:spcPts val="360"/>
              </a:spcBef>
            </a:pPr>
            <a:br/>
            <a:r>
              <a:rPr b="0" lang="el-GR" sz="1400" spc="-1" strike="noStrike">
                <a:solidFill>
                  <a:srgbClr val="ffffff"/>
                </a:solidFill>
                <a:uFill>
                  <a:solidFill>
                    <a:srgbClr val="ffffff"/>
                  </a:solidFill>
                </a:uFill>
                <a:latin typeface="Book Antiqua"/>
              </a:rPr>
              <a:t> </a:t>
            </a:r>
            <a:br/>
            <a:endParaRPr b="0" lang="el-GR" sz="1400" spc="-1" strike="noStrike">
              <a:solidFill>
                <a:srgbClr val="000000"/>
              </a:solidFill>
              <a:uFill>
                <a:solidFill>
                  <a:srgbClr val="ffffff"/>
                </a:solidFill>
              </a:uFill>
              <a:latin typeface="Arial"/>
            </a:endParaRPr>
          </a:p>
        </p:txBody>
      </p:sp>
    </p:spTree>
  </p:cSld>
</p:sld>
</file>

<file path=ppt/slides/slide1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7"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cap="all">
                <a:solidFill>
                  <a:srgbClr val="000000"/>
                </a:solidFill>
                <a:uFill>
                  <a:solidFill>
                    <a:srgbClr val="ffffff"/>
                  </a:solidFill>
                </a:uFill>
                <a:latin typeface="Arial"/>
              </a:rPr>
              <a:t> </a:t>
            </a:r>
            <a:r>
              <a:rPr b="1" lang="el-GR" sz="2400" spc="-1" strike="noStrike" u="sng" cap="all">
                <a:solidFill>
                  <a:srgbClr val="000000"/>
                </a:solidFill>
                <a:uFill>
                  <a:solidFill>
                    <a:srgbClr val="ffffff"/>
                  </a:solidFill>
                </a:uFill>
                <a:latin typeface="Arial"/>
              </a:rPr>
              <a:t>ΣΤΡΟΒΙΛΟΣ ΑΝΑΠΟΔΗΣΕΩΣ (ΑΝΑΠΟΔΑ)</a:t>
            </a:r>
            <a:br/>
            <a:endParaRPr b="0" lang="el-GR" sz="2400" spc="-1" strike="noStrike">
              <a:solidFill>
                <a:srgbClr val="ffffff"/>
              </a:solidFill>
              <a:uFill>
                <a:solidFill>
                  <a:srgbClr val="ffffff"/>
                </a:solidFill>
              </a:uFill>
              <a:latin typeface="Book Antiqua"/>
            </a:endParaRPr>
          </a:p>
        </p:txBody>
      </p:sp>
      <p:sp>
        <p:nvSpPr>
          <p:cNvPr id="678" name="TextShape 2"/>
          <p:cNvSpPr txBox="1"/>
          <p:nvPr/>
        </p:nvSpPr>
        <p:spPr>
          <a:xfrm>
            <a:off x="179640" y="1071720"/>
            <a:ext cx="8784720" cy="5571720"/>
          </a:xfrm>
          <a:prstGeom prst="rect">
            <a:avLst/>
          </a:prstGeom>
          <a:solidFill>
            <a:srgbClr val="000000"/>
          </a:solidFill>
          <a:ln>
            <a:noFill/>
          </a:ln>
        </p:spPr>
        <p:txBody>
          <a:bodyPr lIns="90000" rIns="90000" tIns="45000" bIns="45000"/>
          <a:p>
            <a:pPr algn="ctr">
              <a:lnSpc>
                <a:spcPct val="100000"/>
              </a:lnSpc>
              <a:spcBef>
                <a:spcPts val="561"/>
              </a:spcBef>
            </a:pPr>
            <a:r>
              <a:rPr b="1" lang="el-GR" sz="2800" spc="-1" strike="noStrike" u="sng">
                <a:solidFill>
                  <a:srgbClr val="ff0000"/>
                </a:solidFill>
                <a:uFill>
                  <a:solidFill>
                    <a:srgbClr val="ffffff"/>
                  </a:solidFill>
                </a:uFill>
                <a:latin typeface="Arial"/>
              </a:rPr>
              <a:t>ΣΕ ΟΡΙΣΜΕΝΕΣ ΠΕΡΙΠΤΩΣΕΙΣ ΤΟΠΟΘΕΤΕΙΤΑΙ Ο ΣΤΡΟΒΙΛΟΣ ΤΟΥ ΑΝΑΠΟΔΑ ΚΑΙ ΣΤΟΝ ΑΞΟΝΑ ΤΟΥ ΣΤΡΟΒΙΛΟΥ Υ.Π. </a:t>
            </a:r>
            <a:r>
              <a:rPr b="1" lang="el-GR" sz="2800" spc="-1" strike="noStrike">
                <a:solidFill>
                  <a:srgbClr val="ffffff"/>
                </a:solidFill>
                <a:uFill>
                  <a:solidFill>
                    <a:srgbClr val="ffffff"/>
                  </a:solidFill>
                </a:uFill>
                <a:latin typeface="Arial"/>
              </a:rPr>
              <a:t>ΤΟΤΕ</a:t>
            </a:r>
            <a:r>
              <a:rPr b="1" lang="el-GR" sz="2800" spc="-1" strike="noStrike">
                <a:solidFill>
                  <a:srgbClr val="ff0000"/>
                </a:solidFill>
                <a:uFill>
                  <a:solidFill>
                    <a:srgbClr val="ffffff"/>
                  </a:solidFill>
                </a:uFill>
                <a:latin typeface="Arial"/>
              </a:rPr>
              <a:t> </a:t>
            </a:r>
            <a:r>
              <a:rPr b="1" lang="el-GR" sz="2800" spc="-1" strike="noStrike">
                <a:solidFill>
                  <a:srgbClr val="7030a0"/>
                </a:solidFill>
                <a:uFill>
                  <a:solidFill>
                    <a:srgbClr val="ffffff"/>
                  </a:solidFill>
                </a:uFill>
                <a:latin typeface="Arial"/>
              </a:rPr>
              <a:t>ΜΕΤΑΞΥ ΣΤΡΟΒΙΛΟΥ ΤΟΥ ΠΡΟΣΩ ΚΑΙ ΤΟΥ ΑΝΑΠΟΔΑ ΠΑΡΕΜΒΑΛΛΕΤΑΙ ΣΥΣΚΕΥΗ ΣΤΕΓΑΝΟΤΗΤΑΣ</a:t>
            </a:r>
            <a:r>
              <a:rPr b="1" lang="el-GR" sz="2800" spc="-1" strike="noStrike">
                <a:solidFill>
                  <a:srgbClr val="ffffff"/>
                </a:solidFill>
                <a:uFill>
                  <a:solidFill>
                    <a:srgbClr val="ffffff"/>
                  </a:solidFill>
                </a:uFill>
                <a:latin typeface="Arial"/>
              </a:rPr>
              <a:t>.</a:t>
            </a:r>
            <a:endParaRPr b="0" lang="el-GR" sz="2800" spc="-1" strike="noStrike">
              <a:solidFill>
                <a:srgbClr val="000000"/>
              </a:solidFill>
              <a:uFill>
                <a:solidFill>
                  <a:srgbClr val="ffffff"/>
                </a:solidFill>
              </a:uFill>
              <a:latin typeface="Arial"/>
            </a:endParaRPr>
          </a:p>
          <a:p>
            <a:pPr algn="ctr">
              <a:lnSpc>
                <a:spcPct val="100000"/>
              </a:lnSpc>
              <a:spcBef>
                <a:spcPts val="561"/>
              </a:spcBef>
            </a:pPr>
            <a:r>
              <a:rPr b="1" lang="el-GR" sz="2800" spc="-1" strike="noStrike">
                <a:solidFill>
                  <a:srgbClr val="ffffff"/>
                </a:solidFill>
                <a:uFill>
                  <a:solidFill>
                    <a:srgbClr val="ffffff"/>
                  </a:solidFill>
                </a:uFill>
                <a:latin typeface="Arial"/>
              </a:rPr>
              <a:t>Η ΣΥΝΗΘΙΣΜΕΝΗ </a:t>
            </a:r>
            <a:r>
              <a:rPr b="1" lang="el-GR" sz="2800" spc="-1" strike="noStrike">
                <a:solidFill>
                  <a:srgbClr val="ff0000"/>
                </a:solidFill>
                <a:uFill>
                  <a:solidFill>
                    <a:srgbClr val="ffffff"/>
                  </a:solidFill>
                </a:uFill>
                <a:latin typeface="Arial"/>
              </a:rPr>
              <a:t>ΙΠΠΟΔΥΝΑΜΗ ΤΟΥ ΣΤΡΟΒΙΛΟΥ ΑΝΑΠΟΔΗΣΕΩΣ</a:t>
            </a:r>
            <a:r>
              <a:rPr b="1" lang="el-GR" sz="2800" spc="-1" strike="noStrike">
                <a:solidFill>
                  <a:srgbClr val="ffffff"/>
                </a:solidFill>
                <a:uFill>
                  <a:solidFill>
                    <a:srgbClr val="ffffff"/>
                  </a:solidFill>
                </a:uFill>
                <a:latin typeface="Arial"/>
              </a:rPr>
              <a:t> ΚΥΜΑΙΝΕΤΑΙ ΑΠΟ </a:t>
            </a:r>
            <a:r>
              <a:rPr b="1" lang="el-GR" sz="2800" spc="-1" strike="noStrike">
                <a:solidFill>
                  <a:srgbClr val="ff0000"/>
                </a:solidFill>
                <a:uFill>
                  <a:solidFill>
                    <a:srgbClr val="ffffff"/>
                  </a:solidFill>
                </a:uFill>
                <a:latin typeface="Arial"/>
              </a:rPr>
              <a:t>40-60% </a:t>
            </a:r>
            <a:r>
              <a:rPr b="1" lang="el-GR" sz="2800" spc="-1" strike="noStrike" u="sng">
                <a:solidFill>
                  <a:srgbClr val="7030a0"/>
                </a:solidFill>
                <a:uFill>
                  <a:solidFill>
                    <a:srgbClr val="ffffff"/>
                  </a:solidFill>
                </a:uFill>
                <a:latin typeface="Arial"/>
              </a:rPr>
              <a:t>ΤΗΣ ΙΠΠΟΔΥΝΑΜΕΩΣ ΤΟΥ ΠΡΟΣΩ</a:t>
            </a:r>
            <a:r>
              <a:rPr b="1" lang="el-GR" sz="2800" spc="-1" strike="noStrike">
                <a:solidFill>
                  <a:srgbClr val="ffffff"/>
                </a:solidFill>
                <a:uFill>
                  <a:solidFill>
                    <a:srgbClr val="ffffff"/>
                  </a:solidFill>
                </a:uFill>
                <a:latin typeface="Arial"/>
              </a:rPr>
              <a:t> ΚΑΙ ΡΥΘΜΙΖΕΤΑΙ ΑΝΑΛΟΓΑ ΜΕ ΤΟΝ ΤΥΠΟ ΤΟΥ ΠΛΟΙΟΥ, ΩΣΤΕ ΝΑ ΔΙΝΕΙ ΟΡΙΣΜΕΝΟ ΧΡΟΝΟ ΚΑΙ ΔΙΑΣΤΗΜΑ ΣΤΑΣΕΩΣ ΤΟΥ ΠΛΟΙΟΥ ΑΠΟ ΤΟ «ΠΡΟΣΩ ΟΛΟΤΑΧΩΣ» ΩΣ ΤΗΝ ΚΡΑΤΗΣΗ ΤΟΥ.</a:t>
            </a:r>
            <a:endParaRPr b="0" lang="el-GR" sz="2800" spc="-1" strike="noStrike">
              <a:solidFill>
                <a:srgbClr val="000000"/>
              </a:solidFill>
              <a:uFill>
                <a:solidFill>
                  <a:srgbClr val="ffffff"/>
                </a:solidFill>
              </a:uFill>
              <a:latin typeface="Arial"/>
            </a:endParaRPr>
          </a:p>
          <a:p>
            <a:pPr>
              <a:lnSpc>
                <a:spcPct val="100000"/>
              </a:lnSpc>
              <a:spcBef>
                <a:spcPts val="320"/>
              </a:spcBef>
            </a:pPr>
            <a:endParaRPr b="0" lang="el-GR" sz="2800" spc="-1" strike="noStrike">
              <a:solidFill>
                <a:srgbClr val="000000"/>
              </a:solidFill>
              <a:uFill>
                <a:solidFill>
                  <a:srgbClr val="ffffff"/>
                </a:solidFill>
              </a:uFill>
              <a:latin typeface="Arial"/>
            </a:endParaRPr>
          </a:p>
          <a:p>
            <a:pPr algn="ctr">
              <a:lnSpc>
                <a:spcPct val="100000"/>
              </a:lnSpc>
              <a:spcBef>
                <a:spcPts val="360"/>
              </a:spcBef>
            </a:pPr>
            <a:br/>
            <a:r>
              <a:rPr b="0" lang="el-GR" sz="1400" spc="-1" strike="noStrike">
                <a:solidFill>
                  <a:srgbClr val="ffffff"/>
                </a:solidFill>
                <a:uFill>
                  <a:solidFill>
                    <a:srgbClr val="ffffff"/>
                  </a:solidFill>
                </a:uFill>
                <a:latin typeface="Book Antiqua"/>
              </a:rPr>
              <a:t> </a:t>
            </a:r>
            <a:br/>
            <a:endParaRPr b="0" lang="el-GR" sz="1400" spc="-1" strike="noStrike">
              <a:solidFill>
                <a:srgbClr val="000000"/>
              </a:solidFill>
              <a:uFill>
                <a:solidFill>
                  <a:srgbClr val="ffffff"/>
                </a:solidFill>
              </a:uFill>
              <a:latin typeface="Arial"/>
            </a:endParaRPr>
          </a:p>
        </p:txBody>
      </p:sp>
    </p:spTree>
  </p:cSld>
</p:sld>
</file>

<file path=ppt/slides/slide1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9"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cap="all">
                <a:solidFill>
                  <a:srgbClr val="ffff00"/>
                </a:solidFill>
                <a:uFill>
                  <a:solidFill>
                    <a:srgbClr val="ffffff"/>
                  </a:solidFill>
                </a:uFill>
                <a:latin typeface="Arial"/>
              </a:rPr>
              <a:t> </a:t>
            </a:r>
            <a:r>
              <a:rPr b="1" lang="el-GR" sz="2400" spc="-1" strike="noStrike" u="sng" cap="all">
                <a:solidFill>
                  <a:srgbClr val="000000"/>
                </a:solidFill>
                <a:uFill>
                  <a:solidFill>
                    <a:srgbClr val="ffffff"/>
                  </a:solidFill>
                </a:uFill>
                <a:latin typeface="Arial"/>
              </a:rPr>
              <a:t>ΣΤΡΟΒΙΛΟΣ ΑΝΑΠΟΔΗΣΕΩΣ (ΑΝΑΠΟΔΑ)</a:t>
            </a:r>
            <a:br/>
            <a:endParaRPr b="0" lang="el-GR" sz="2400" spc="-1" strike="noStrike">
              <a:solidFill>
                <a:srgbClr val="ffffff"/>
              </a:solidFill>
              <a:uFill>
                <a:solidFill>
                  <a:srgbClr val="ffffff"/>
                </a:solidFill>
              </a:uFill>
              <a:latin typeface="Book Antiqua"/>
            </a:endParaRPr>
          </a:p>
        </p:txBody>
      </p:sp>
      <p:sp>
        <p:nvSpPr>
          <p:cNvPr id="680" name="TextShape 2"/>
          <p:cNvSpPr txBox="1"/>
          <p:nvPr/>
        </p:nvSpPr>
        <p:spPr>
          <a:xfrm>
            <a:off x="179640" y="1071720"/>
            <a:ext cx="8784720" cy="5571720"/>
          </a:xfrm>
          <a:prstGeom prst="rect">
            <a:avLst/>
          </a:prstGeom>
          <a:solidFill>
            <a:srgbClr val="000000"/>
          </a:solidFill>
          <a:ln>
            <a:noFill/>
          </a:ln>
        </p:spPr>
        <p:txBody>
          <a:bodyPr lIns="90000" rIns="90000" tIns="45000" bIns="45000"/>
          <a:p>
            <a:pPr algn="ctr">
              <a:lnSpc>
                <a:spcPct val="100000"/>
              </a:lnSpc>
              <a:spcBef>
                <a:spcPts val="479"/>
              </a:spcBef>
            </a:pPr>
            <a:r>
              <a:rPr b="1" lang="el-GR" sz="2400" spc="-1" strike="noStrike">
                <a:solidFill>
                  <a:srgbClr val="ffffff"/>
                </a:solidFill>
                <a:uFill>
                  <a:solidFill>
                    <a:srgbClr val="ffffff"/>
                  </a:solidFill>
                </a:uFill>
                <a:latin typeface="Arial"/>
              </a:rPr>
              <a:t>ΚΑΤΑ ΤΗ ΛΕΙΤΟΥΡΓΙΑ ΤΟΥ ΣΤΡΟΒΙΛΟΥ </a:t>
            </a:r>
            <a:r>
              <a:rPr b="1" lang="el-GR" sz="2400" spc="-1" strike="noStrike">
                <a:solidFill>
                  <a:srgbClr val="ff0000"/>
                </a:solidFill>
                <a:uFill>
                  <a:solidFill>
                    <a:srgbClr val="ffffff"/>
                  </a:solidFill>
                </a:uFill>
                <a:latin typeface="Arial"/>
              </a:rPr>
              <a:t>ΠΑΡΑΤΗΡΕΙΤΑΙ ΤΟ ΦΑΙΝΟΜΕΝΟ ΤΟΥ ΑΝΕΜΙΣΜΟΥ</a:t>
            </a:r>
            <a:r>
              <a:rPr b="1" lang="el-GR" sz="2400" spc="-1" strike="noStrike">
                <a:solidFill>
                  <a:srgbClr val="ffffff"/>
                </a:solidFill>
                <a:uFill>
                  <a:solidFill>
                    <a:srgbClr val="ffffff"/>
                  </a:solidFill>
                </a:uFill>
                <a:latin typeface="Arial"/>
              </a:rPr>
              <a:t>, ΠΟΥ </a:t>
            </a:r>
            <a:r>
              <a:rPr b="1" lang="el-GR" sz="2400" spc="-1" strike="noStrike" u="sng">
                <a:solidFill>
                  <a:srgbClr val="7030a0"/>
                </a:solidFill>
                <a:uFill>
                  <a:solidFill>
                    <a:srgbClr val="ffffff"/>
                  </a:solidFill>
                </a:uFill>
                <a:latin typeface="Arial"/>
              </a:rPr>
              <a:t>ΟΦΕΙΛΕΤΑΙ ΣΤΗΝ ΠΕΡΙΣΤΡΟΦΗ ΤΩΝ ΠΤΕΡΥΓΩΣΕΩΝ ΜΕΣΑ ΣΤΗ ΜΑΖΑ ΤΟΥ ΑΤΜΟΥ ΚΑΙ ΠΡΟΚΑΛΕΙ ΑΠΩΛΕΙΑ ΘΕΡΜΙΔΩΝ ΛΟΓΩ ΤΡΙΒΗΣ ΚΑΙ ΣΤΡΟΒΙΛΙΣΜΩΝ</a:t>
            </a:r>
            <a:r>
              <a:rPr b="1" lang="el-GR" sz="2400" spc="-1" strike="noStrike">
                <a:solidFill>
                  <a:srgbClr val="ffffff"/>
                </a:solidFill>
                <a:uFill>
                  <a:solidFill>
                    <a:srgbClr val="ffffff"/>
                  </a:solidFill>
                </a:uFill>
                <a:latin typeface="Arial"/>
              </a:rPr>
              <a:t>. </a:t>
            </a:r>
            <a:endParaRPr b="0" lang="el-GR" sz="2400" spc="-1" strike="noStrike">
              <a:solidFill>
                <a:srgbClr val="000000"/>
              </a:solidFill>
              <a:uFill>
                <a:solidFill>
                  <a:srgbClr val="ffffff"/>
                </a:solidFill>
              </a:uFill>
              <a:latin typeface="Arial"/>
            </a:endParaRPr>
          </a:p>
          <a:p>
            <a:pPr algn="ctr">
              <a:lnSpc>
                <a:spcPct val="100000"/>
              </a:lnSpc>
              <a:spcBef>
                <a:spcPts val="479"/>
              </a:spcBef>
            </a:pPr>
            <a:r>
              <a:rPr b="1" lang="el-GR" sz="2400" spc="-1" strike="noStrike">
                <a:solidFill>
                  <a:srgbClr val="ffffff"/>
                </a:solidFill>
                <a:uFill>
                  <a:solidFill>
                    <a:srgbClr val="ffffff"/>
                  </a:solidFill>
                </a:uFill>
                <a:latin typeface="Arial"/>
              </a:rPr>
              <a:t>ΤΟ ΦΑΙΝΟΜΕΝΟ ΠΑΡΑΤΗΡΕΙΤΑΙ ΣΤΟ ΣΤΡΟΒΙΛΟ ΤΟΥ ΑΝΑΠΟΔΑ ή ΤΟΥ ΠΡΟΣΩ, </a:t>
            </a:r>
            <a:r>
              <a:rPr b="1" lang="el-GR" sz="2400" spc="-1" strike="noStrike">
                <a:solidFill>
                  <a:srgbClr val="ff0000"/>
                </a:solidFill>
                <a:uFill>
                  <a:solidFill>
                    <a:srgbClr val="ffffff"/>
                  </a:solidFill>
                </a:uFill>
                <a:latin typeface="Arial"/>
              </a:rPr>
              <a:t>ΟΤΑΝ Ο ΕΝΑΣ ΑΠΟ ΤΟΥΣ ΔΥΟ ΠΕΡΙΣΤΡΕΦΕΤΑΙ </a:t>
            </a:r>
            <a:r>
              <a:rPr b="1" lang="el-GR" sz="2400" spc="-1" strike="noStrike" u="sng">
                <a:solidFill>
                  <a:srgbClr val="ff0000"/>
                </a:solidFill>
                <a:uFill>
                  <a:solidFill>
                    <a:srgbClr val="ffffff"/>
                  </a:solidFill>
                </a:uFill>
                <a:latin typeface="Arial"/>
              </a:rPr>
              <a:t>ΑΕΡΓΟΣ</a:t>
            </a:r>
            <a:r>
              <a:rPr b="1" lang="el-GR" sz="2400" spc="-1" strike="noStrike">
                <a:solidFill>
                  <a:srgbClr val="ffffff"/>
                </a:solidFill>
                <a:uFill>
                  <a:solidFill>
                    <a:srgbClr val="ffffff"/>
                  </a:solidFill>
                </a:uFill>
                <a:latin typeface="Arial"/>
              </a:rPr>
              <a:t>. ΓΙ' ΑΥΤΟ Ο ΣΤΡΟΒΙΛΟΣ ΤΟΥ ΑΝΑΠΟΔΑ ΤΟΠΟΘΕΤΕΙΤΑΙ ΚΑΤΑ ΚΑΝΟΝΑ ΣΤΟ ΤΜΗΜΑ Χ.Π.. ΜΕΤΑΞΥ ΑΥΤΟΥ ΚΑΙ ΤΟΥ ΣΤΡΟΒΙΛΟΥ ΤΟΥ ΠΡΟΣΩ ΠΑΡΕΜΒΑΛΛΕΤΑΙ Ο ΟΧΕΤΟΣ ΕΞΑΓΩΓΗΣ, ΩΣΤΕ ΚΑΤΑ ΤΗΝ ΚΙΝΗΣΗ ΠΡΟΣΩ Η ΠΤΕΡΥΓΩΣΗ ΤΟΥ ΑΝΑΠΟΔΑ ΝΑ ΣΤΡΕΦΕΤΑΙ ΣΕ ΚΕΝΟ ΚΑΙ ΑΝΤΙΣΤΡΟΦΑ ΚΑΤΑ ΤΗΝ ΚΙΝΗΣΗ ΑΝΑΠΟΔΑ ΝΑ ΣΤΡΕΦΕΤΑΙ ΣΕ ΚΕΝΟ Η ΠΤΕΡΥΓΩΣΗ ΤΟΥ ΠΡΟΣΩ.</a:t>
            </a:r>
            <a:endParaRPr b="0" lang="el-GR" sz="2400" spc="-1" strike="noStrike">
              <a:solidFill>
                <a:srgbClr val="000000"/>
              </a:solidFill>
              <a:uFill>
                <a:solidFill>
                  <a:srgbClr val="ffffff"/>
                </a:solidFill>
              </a:uFill>
              <a:latin typeface="Arial"/>
            </a:endParaRPr>
          </a:p>
          <a:p>
            <a:pPr>
              <a:lnSpc>
                <a:spcPct val="100000"/>
              </a:lnSpc>
              <a:spcBef>
                <a:spcPts val="320"/>
              </a:spcBef>
            </a:pPr>
            <a:endParaRPr b="0" lang="el-GR" sz="2400" spc="-1" strike="noStrike">
              <a:solidFill>
                <a:srgbClr val="000000"/>
              </a:solidFill>
              <a:uFill>
                <a:solidFill>
                  <a:srgbClr val="ffffff"/>
                </a:solidFill>
              </a:uFill>
              <a:latin typeface="Arial"/>
            </a:endParaRPr>
          </a:p>
          <a:p>
            <a:pPr algn="ctr">
              <a:lnSpc>
                <a:spcPct val="100000"/>
              </a:lnSpc>
              <a:spcBef>
                <a:spcPts val="360"/>
              </a:spcBef>
            </a:pPr>
            <a:br/>
            <a:r>
              <a:rPr b="0" lang="el-GR" sz="1400" spc="-1" strike="noStrike">
                <a:solidFill>
                  <a:srgbClr val="ffffff"/>
                </a:solidFill>
                <a:uFill>
                  <a:solidFill>
                    <a:srgbClr val="ffffff"/>
                  </a:solidFill>
                </a:uFill>
                <a:latin typeface="Book Antiqua"/>
              </a:rPr>
              <a:t> </a:t>
            </a:r>
            <a:br/>
            <a:endParaRPr b="0" lang="el-GR" sz="1400" spc="-1" strike="noStrike">
              <a:solidFill>
                <a:srgbClr val="000000"/>
              </a:solidFill>
              <a:uFill>
                <a:solidFill>
                  <a:srgbClr val="ffffff"/>
                </a:solidFill>
              </a:uFill>
              <a:latin typeface="Arial"/>
            </a:endParaRPr>
          </a:p>
        </p:txBody>
      </p:sp>
    </p:spTree>
  </p:cSld>
</p:sld>
</file>

<file path=ppt/slides/slide1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81"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cap="all">
                <a:solidFill>
                  <a:srgbClr val="ffff00"/>
                </a:solidFill>
                <a:uFill>
                  <a:solidFill>
                    <a:srgbClr val="ffffff"/>
                  </a:solidFill>
                </a:uFill>
                <a:latin typeface="Arial"/>
              </a:rPr>
              <a:t> </a:t>
            </a:r>
            <a:r>
              <a:rPr b="1" lang="el-GR" sz="2400" spc="-1" strike="noStrike" u="sng" cap="all">
                <a:solidFill>
                  <a:srgbClr val="000000"/>
                </a:solidFill>
                <a:uFill>
                  <a:solidFill>
                    <a:srgbClr val="ffffff"/>
                  </a:solidFill>
                </a:uFill>
                <a:latin typeface="Arial"/>
              </a:rPr>
              <a:t>ΣΤΡΟΒΙΛΟΣ ΑΝΑΠΟΔΗΣΕΩΣ (ΑΝΑΠΟΔΑ)</a:t>
            </a:r>
            <a:br/>
            <a:endParaRPr b="0" lang="el-GR" sz="2400" spc="-1" strike="noStrike">
              <a:solidFill>
                <a:srgbClr val="ffffff"/>
              </a:solidFill>
              <a:uFill>
                <a:solidFill>
                  <a:srgbClr val="ffffff"/>
                </a:solidFill>
              </a:uFill>
              <a:latin typeface="Book Antiqua"/>
            </a:endParaRPr>
          </a:p>
        </p:txBody>
      </p:sp>
      <p:sp>
        <p:nvSpPr>
          <p:cNvPr id="682" name="TextShape 2"/>
          <p:cNvSpPr txBox="1"/>
          <p:nvPr/>
        </p:nvSpPr>
        <p:spPr>
          <a:xfrm>
            <a:off x="179640" y="1071720"/>
            <a:ext cx="8784720" cy="5571720"/>
          </a:xfrm>
          <a:prstGeom prst="rect">
            <a:avLst/>
          </a:prstGeom>
          <a:solidFill>
            <a:srgbClr val="000000"/>
          </a:solidFill>
          <a:ln>
            <a:noFill/>
          </a:ln>
        </p:spPr>
        <p:txBody>
          <a:bodyPr lIns="90000" rIns="90000" tIns="45000" bIns="45000"/>
          <a:p>
            <a:pPr>
              <a:lnSpc>
                <a:spcPct val="100000"/>
              </a:lnSpc>
              <a:spcBef>
                <a:spcPts val="561"/>
              </a:spcBef>
            </a:pPr>
            <a:r>
              <a:rPr b="1" lang="el-GR" sz="2800" spc="-1" strike="noStrike" u="sng">
                <a:solidFill>
                  <a:srgbClr val="ff0000"/>
                </a:solidFill>
                <a:uFill>
                  <a:solidFill>
                    <a:srgbClr val="ffffff"/>
                  </a:solidFill>
                </a:uFill>
                <a:latin typeface="Arial"/>
              </a:rPr>
              <a:t>ΣΕ ΣΤΡΟΒΙΛΟΥΣ ΜΕ ΗΛΕΚΤΡΙΚΗ ΜΕΤΑΔΟΣΗ</a:t>
            </a:r>
            <a:r>
              <a:rPr b="1" lang="el-GR" sz="2800" spc="-1" strike="noStrike">
                <a:solidFill>
                  <a:srgbClr val="ffffff"/>
                </a:solidFill>
                <a:uFill>
                  <a:solidFill>
                    <a:srgbClr val="ffffff"/>
                  </a:solidFill>
                </a:uFill>
                <a:latin typeface="Arial"/>
              </a:rPr>
              <a:t> Ο ΑΤΜΟΣΤΡΟΒΙΛΟΣ </a:t>
            </a:r>
            <a:r>
              <a:rPr b="1" lang="el-GR" sz="2800" spc="-1" strike="noStrike">
                <a:solidFill>
                  <a:srgbClr val="7030a0"/>
                </a:solidFill>
                <a:uFill>
                  <a:solidFill>
                    <a:srgbClr val="ffffff"/>
                  </a:solidFill>
                </a:uFill>
                <a:latin typeface="Arial"/>
              </a:rPr>
              <a:t>ΣΤΡΕΦΕΙ ΠΑΝΤΟΤΕ ΚΑΤΑ ΤΗΝ ΙΔΙΑ ΦΟΡΑ ΠΕΡΙΣΤΡΟΦΗΣ.</a:t>
            </a:r>
            <a:r>
              <a:rPr b="1" lang="el-GR" sz="2800" spc="-1" strike="noStrike">
                <a:solidFill>
                  <a:srgbClr val="ffffff"/>
                </a:solidFill>
                <a:uFill>
                  <a:solidFill>
                    <a:srgbClr val="ffffff"/>
                  </a:solidFill>
                </a:uFill>
                <a:latin typeface="Arial"/>
              </a:rPr>
              <a:t> </a:t>
            </a:r>
            <a:endParaRPr b="0" lang="el-GR" sz="2800" spc="-1" strike="noStrike">
              <a:solidFill>
                <a:srgbClr val="000000"/>
              </a:solidFill>
              <a:uFill>
                <a:solidFill>
                  <a:srgbClr val="ffffff"/>
                </a:solidFill>
              </a:uFill>
              <a:latin typeface="Arial"/>
            </a:endParaRPr>
          </a:p>
          <a:p>
            <a:pPr>
              <a:lnSpc>
                <a:spcPct val="100000"/>
              </a:lnSpc>
              <a:spcBef>
                <a:spcPts val="561"/>
              </a:spcBef>
            </a:pPr>
            <a:r>
              <a:rPr b="1" lang="el-GR" sz="2800" spc="-1" strike="noStrike">
                <a:solidFill>
                  <a:srgbClr val="ffffff"/>
                </a:solidFill>
                <a:uFill>
                  <a:solidFill>
                    <a:srgbClr val="ffffff"/>
                  </a:solidFill>
                </a:uFill>
                <a:latin typeface="Arial"/>
              </a:rPr>
              <a:t>Η </a:t>
            </a:r>
            <a:r>
              <a:rPr b="1" lang="el-GR" sz="2800" spc="-1" strike="noStrike">
                <a:solidFill>
                  <a:srgbClr val="ff0000"/>
                </a:solidFill>
                <a:uFill>
                  <a:solidFill>
                    <a:srgbClr val="ffffff"/>
                  </a:solidFill>
                </a:uFill>
                <a:latin typeface="Arial"/>
              </a:rPr>
              <a:t>ΑΝΑΣΤΡΟΦΗ ΕΠΙΤΥΓΧΑΝΕΤΑΙ ΜΕ ΤΗΝ ΑΛΛΑΓΗ ΤΗΣ ΦΟΡΑΣ ΠΕΡΙΣΤΡΟΦΗΣ ΤΟΥ ΗΛΕΚΤΡΟΚΙΝΗΤΗΡΑ </a:t>
            </a:r>
            <a:r>
              <a:rPr b="1" lang="el-GR" sz="2800" spc="-1" strike="noStrike">
                <a:solidFill>
                  <a:srgbClr val="ffffff"/>
                </a:solidFill>
                <a:uFill>
                  <a:solidFill>
                    <a:srgbClr val="ffffff"/>
                  </a:solidFill>
                </a:uFill>
                <a:latin typeface="Arial"/>
              </a:rPr>
              <a:t>ΠΟΥ ΚΙΝΕΙ ΤΟΝ ΕΛΙΚΟΦΟΡΟ ΑΞΟΝΑ. ΑΥΤΗ ΠΡΑΓΜΑΤΟΠΟΙΕΙΤΑΙ ΜΕ ΤΗ ΜΕΤΑΒΟΛΗ ΤΗΣ ΗΛΕΚΤΡΙΚΗΣ ΣΥΝΔΕΣΜΟΛΟΓΙΑΣ ΚΑΤΑ ΤΟ ΧΕΙΡΙΣΜΟ. ΚΑΙ ΣΤΗΝ ΠΕΡΙΠΤΩΣΗ ΑΥΤΗ ΔΙΑΤΙΘΕΤΑΙ Η ΠΛΗΡΗΣ ΙΠΠΟΔΥΝΑΜΗ ΤΟΥ ΣΤΡΟΒΙΛΟΥ ΓΙΑ ΤΗΝ ΑΝΑΠΟΔΙΣΗ.</a:t>
            </a:r>
            <a:endParaRPr b="0" lang="el-GR" sz="2800" spc="-1" strike="noStrike">
              <a:solidFill>
                <a:srgbClr val="000000"/>
              </a:solidFill>
              <a:uFill>
                <a:solidFill>
                  <a:srgbClr val="ffffff"/>
                </a:solidFill>
              </a:uFill>
              <a:latin typeface="Arial"/>
            </a:endParaRPr>
          </a:p>
          <a:p>
            <a:pPr>
              <a:lnSpc>
                <a:spcPct val="100000"/>
              </a:lnSpc>
              <a:spcBef>
                <a:spcPts val="320"/>
              </a:spcBef>
            </a:pPr>
            <a:endParaRPr b="0" lang="el-GR" sz="2800" spc="-1" strike="noStrike">
              <a:solidFill>
                <a:srgbClr val="000000"/>
              </a:solidFill>
              <a:uFill>
                <a:solidFill>
                  <a:srgbClr val="ffffff"/>
                </a:solidFill>
              </a:uFill>
              <a:latin typeface="Arial"/>
            </a:endParaRPr>
          </a:p>
          <a:p>
            <a:pPr algn="ctr">
              <a:lnSpc>
                <a:spcPct val="100000"/>
              </a:lnSpc>
              <a:spcBef>
                <a:spcPts val="360"/>
              </a:spcBef>
            </a:pPr>
            <a:br/>
            <a:r>
              <a:rPr b="0" lang="el-GR" sz="1400" spc="-1" strike="noStrike">
                <a:solidFill>
                  <a:srgbClr val="ffffff"/>
                </a:solidFill>
                <a:uFill>
                  <a:solidFill>
                    <a:srgbClr val="ffffff"/>
                  </a:solidFill>
                </a:uFill>
                <a:latin typeface="Book Antiqua"/>
              </a:rPr>
              <a:t> </a:t>
            </a:r>
            <a:br/>
            <a:endParaRPr b="0" lang="el-GR" sz="1400" spc="-1" strike="noStrike">
              <a:solidFill>
                <a:srgbClr val="000000"/>
              </a:solidFill>
              <a:uFill>
                <a:solidFill>
                  <a:srgbClr val="ffffff"/>
                </a:solidFill>
              </a:uFill>
              <a:latin typeface="Arial"/>
            </a:endParaRPr>
          </a:p>
        </p:txBody>
      </p:sp>
    </p:spTree>
  </p:cSld>
</p:sld>
</file>

<file path=ppt/slides/slide1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83"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cap="all">
                <a:solidFill>
                  <a:srgbClr val="ffff00"/>
                </a:solidFill>
                <a:uFill>
                  <a:solidFill>
                    <a:srgbClr val="ffffff"/>
                  </a:solidFill>
                </a:uFill>
                <a:latin typeface="Arial"/>
              </a:rPr>
              <a:t> </a:t>
            </a:r>
            <a:r>
              <a:rPr b="1" lang="el-GR" sz="2400" spc="-1" strike="noStrike" u="sng" cap="all">
                <a:solidFill>
                  <a:srgbClr val="ffff00"/>
                </a:solidFill>
                <a:uFill>
                  <a:solidFill>
                    <a:srgbClr val="ffffff"/>
                  </a:solidFill>
                </a:uFill>
                <a:latin typeface="Arial"/>
              </a:rPr>
              <a:t>ΣΤΡΟΒΙΛΟΣ ΠΟΡΕΙΑΣ η ΔΙΑΔΡΟΜΩΝ</a:t>
            </a:r>
            <a:br/>
            <a:r>
              <a:rPr b="1" lang="el-GR" sz="2400" spc="-1" strike="noStrike" u="sng" cap="all">
                <a:solidFill>
                  <a:srgbClr val="ffff00"/>
                </a:solidFill>
                <a:uFill>
                  <a:solidFill>
                    <a:srgbClr val="ffffff"/>
                  </a:solidFill>
                </a:uFill>
                <a:latin typeface="Arial"/>
              </a:rPr>
              <a:t>(CRUISING TURBINE)</a:t>
            </a:r>
            <a:br/>
            <a:endParaRPr b="0" lang="el-GR" sz="2400" spc="-1" strike="noStrike">
              <a:solidFill>
                <a:srgbClr val="ffffff"/>
              </a:solidFill>
              <a:uFill>
                <a:solidFill>
                  <a:srgbClr val="ffffff"/>
                </a:solidFill>
              </a:uFill>
              <a:latin typeface="Book Antiqua"/>
            </a:endParaRPr>
          </a:p>
        </p:txBody>
      </p:sp>
      <p:sp>
        <p:nvSpPr>
          <p:cNvPr id="684" name="TextShape 2"/>
          <p:cNvSpPr txBox="1"/>
          <p:nvPr/>
        </p:nvSpPr>
        <p:spPr>
          <a:xfrm>
            <a:off x="179640" y="1071720"/>
            <a:ext cx="8784720" cy="5571720"/>
          </a:xfrm>
          <a:prstGeom prst="rect">
            <a:avLst/>
          </a:prstGeom>
          <a:solidFill>
            <a:srgbClr val="000000"/>
          </a:solidFill>
          <a:ln>
            <a:noFill/>
          </a:ln>
        </p:spPr>
        <p:txBody>
          <a:bodyPr lIns="90000" rIns="90000" tIns="45000" bIns="45000"/>
          <a:p>
            <a:pPr>
              <a:lnSpc>
                <a:spcPct val="100000"/>
              </a:lnSpc>
              <a:spcBef>
                <a:spcPts val="499"/>
              </a:spcBef>
            </a:pPr>
            <a:r>
              <a:rPr b="1" lang="el-GR" sz="2500" spc="-1" strike="noStrike">
                <a:solidFill>
                  <a:srgbClr val="ffffff"/>
                </a:solidFill>
                <a:uFill>
                  <a:solidFill>
                    <a:srgbClr val="ffffff"/>
                  </a:solidFill>
                </a:uFill>
                <a:latin typeface="Arial"/>
              </a:rPr>
              <a:t>ΟΙ ΣΤΡΟΒΙΛΟΙ ΤΩΝ ΕΜΠΟΡΙΚΩΝ ΠΛΟΙΩΝ ΣΧΕΔΙΑΖΟΝΤΑΙ ΕΤΣΙ, ΩΣΤΕ </a:t>
            </a:r>
            <a:r>
              <a:rPr b="1" lang="el-GR" sz="2500" spc="-1" strike="noStrike" u="sng">
                <a:solidFill>
                  <a:srgbClr val="ff0000"/>
                </a:solidFill>
                <a:uFill>
                  <a:solidFill>
                    <a:srgbClr val="ffffff"/>
                  </a:solidFill>
                </a:uFill>
                <a:latin typeface="Arial"/>
              </a:rPr>
              <a:t>ΝΑ ΕΧΟΥΝ ΤΗ ΜΕΓΙΣΤΗ ΑΠΟΔΟΣΗ ΣΤΗΝ ΙΠΠΟΔΥΝΑΜΗ ΕΚΕΙΝΗ ΜΕ ΤΗΝ ΟΠΟΙΑ ΕΡΓΑΖΟΝΤΑΙ ΤΟΝ ΠΕΡΙΣΣΟΤΕΡΟ ΧΡΟΝΟ</a:t>
            </a:r>
            <a:r>
              <a:rPr b="1" lang="el-GR" sz="2500" spc="-1" strike="noStrike">
                <a:solidFill>
                  <a:srgbClr val="ffffff"/>
                </a:solidFill>
                <a:uFill>
                  <a:solidFill>
                    <a:srgbClr val="ffffff"/>
                  </a:solidFill>
                </a:uFill>
                <a:latin typeface="Arial"/>
              </a:rPr>
              <a:t>. ΑΥΤΗ ΚΑΤΑ ΚΑΝΟΝΑ ΣΥΜΠΙΠΤΕΙ ΜΕ ΤΗΝ ΠΛΗΡΗ ΙΣΧΥ ΤΟΥ ΣΤΡΟΒΙΛΟΥ.</a:t>
            </a:r>
            <a:endParaRPr b="0" lang="el-GR" sz="2500" spc="-1" strike="noStrike">
              <a:solidFill>
                <a:srgbClr val="000000"/>
              </a:solidFill>
              <a:uFill>
                <a:solidFill>
                  <a:srgbClr val="ffffff"/>
                </a:solidFill>
              </a:uFill>
              <a:latin typeface="Arial"/>
            </a:endParaRPr>
          </a:p>
          <a:p>
            <a:pPr>
              <a:lnSpc>
                <a:spcPct val="100000"/>
              </a:lnSpc>
              <a:spcBef>
                <a:spcPts val="499"/>
              </a:spcBef>
            </a:pPr>
            <a:r>
              <a:rPr b="1" lang="el-GR" sz="2500" spc="-1" strike="noStrike">
                <a:solidFill>
                  <a:srgbClr val="ffffff"/>
                </a:solidFill>
                <a:uFill>
                  <a:solidFill>
                    <a:srgbClr val="ffffff"/>
                  </a:solidFill>
                </a:uFill>
                <a:latin typeface="Arial"/>
              </a:rPr>
              <a:t>ΣΕ ΟΡΙΣΜΕΝΑ ΕΠΙΒΑΤΗΓΑ ΠΛΟΙΑ ΠΟΥ ΕΚΤΕΛΟΥΝ ΜΑΚΡΙΝΑ ΤΑΞΙΔΙΑ, </a:t>
            </a:r>
            <a:r>
              <a:rPr b="1" lang="el-GR" sz="2500" spc="-1" strike="noStrike">
                <a:solidFill>
                  <a:srgbClr val="ff0000"/>
                </a:solidFill>
                <a:uFill>
                  <a:solidFill>
                    <a:srgbClr val="ffffff"/>
                  </a:solidFill>
                </a:uFill>
                <a:latin typeface="Arial"/>
              </a:rPr>
              <a:t>Η ΤΑΧΥΤΗΤΑ ΣΥΝΗΘΙΣΜΕΝΟΥ ΠΛΟΥ ΕΙΝΑΙ ΜΙΚΡΟΤΕΡΗ ΑΠΟ ΤΗ ΜΕΓΙΣΤΗ ΣΥΝΕΧΗ ΤΑΧΥΤΗΤΑ</a:t>
            </a:r>
            <a:r>
              <a:rPr b="1" lang="el-GR" sz="2500" spc="-1" strike="noStrike">
                <a:solidFill>
                  <a:srgbClr val="ffffff"/>
                </a:solidFill>
                <a:uFill>
                  <a:solidFill>
                    <a:srgbClr val="ffffff"/>
                  </a:solidFill>
                </a:uFill>
                <a:latin typeface="Arial"/>
              </a:rPr>
              <a:t> ΚΑΙ ΟΙ ΣΤΡΟΒΙΛΟΙ ΤΟΥΣ ΣΧΕΔΙΑΖΟΝΤΑΙ ΕΤΣΙ, ΩΣΤΕ ΝΑ ΕΧΟΥΝ ΤΗ ΜΕΓΙΣΤΗ ΑΠΟΔΟΣΗ ΣΤΗΝ ΤΑΧΥΤΗΤΑ ΑΥΤΗ. Η ΤΑΧΥΤΗΤΑ ΑΥΤΗ ΤΟΥ ΠΛΟΙΟΥ ΕΙΝΑΙ Η ΛΕΓΟΜΕΝΗ </a:t>
            </a:r>
            <a:r>
              <a:rPr b="1" lang="el-GR" sz="2500" spc="-1" strike="noStrike" u="sng">
                <a:solidFill>
                  <a:srgbClr val="ff0000"/>
                </a:solidFill>
                <a:uFill>
                  <a:solidFill>
                    <a:srgbClr val="ffffff"/>
                  </a:solidFill>
                </a:uFill>
                <a:latin typeface="Arial"/>
              </a:rPr>
              <a:t>ΟΙΚΟΝΟΜΙΚΗ ΤΑΧΥΤΗΤΑ</a:t>
            </a:r>
            <a:r>
              <a:rPr b="1" lang="el-GR" sz="2500" spc="-1" strike="noStrike">
                <a:solidFill>
                  <a:srgbClr val="ffffff"/>
                </a:solidFill>
                <a:uFill>
                  <a:solidFill>
                    <a:srgbClr val="ffffff"/>
                  </a:solidFill>
                </a:uFill>
                <a:latin typeface="Arial"/>
              </a:rPr>
              <a:t>, ΣΤΗΝ ΟΠΟΙΑ Ο ΣΤΡΟΒΙΛΟΣ ΕΧΕΙ ΤΗ ΜΙΚΡΟΤΕΡΗ ΚΑΤΑΝΑΛΩΣΗ.</a:t>
            </a:r>
            <a:endParaRPr b="0" lang="el-GR" sz="2500" spc="-1" strike="noStrike">
              <a:solidFill>
                <a:srgbClr val="000000"/>
              </a:solidFill>
              <a:uFill>
                <a:solidFill>
                  <a:srgbClr val="ffffff"/>
                </a:solidFill>
              </a:uFill>
              <a:latin typeface="Arial"/>
            </a:endParaRPr>
          </a:p>
          <a:p>
            <a:pPr>
              <a:lnSpc>
                <a:spcPct val="100000"/>
              </a:lnSpc>
              <a:spcBef>
                <a:spcPts val="320"/>
              </a:spcBef>
            </a:pPr>
            <a:endParaRPr b="0" lang="el-GR" sz="2500" spc="-1" strike="noStrike">
              <a:solidFill>
                <a:srgbClr val="000000"/>
              </a:solidFill>
              <a:uFill>
                <a:solidFill>
                  <a:srgbClr val="ffffff"/>
                </a:solidFill>
              </a:uFill>
              <a:latin typeface="Arial"/>
            </a:endParaRPr>
          </a:p>
          <a:p>
            <a:pPr algn="ctr">
              <a:lnSpc>
                <a:spcPct val="100000"/>
              </a:lnSpc>
              <a:spcBef>
                <a:spcPts val="360"/>
              </a:spcBef>
            </a:pPr>
            <a:br/>
            <a:r>
              <a:rPr b="0" lang="el-GR" sz="1400" spc="-1" strike="noStrike">
                <a:solidFill>
                  <a:srgbClr val="ffffff"/>
                </a:solidFill>
                <a:uFill>
                  <a:solidFill>
                    <a:srgbClr val="ffffff"/>
                  </a:solidFill>
                </a:uFill>
                <a:latin typeface="Book Antiqua"/>
              </a:rPr>
              <a:t> </a:t>
            </a:r>
            <a:br/>
            <a:endParaRPr b="0" lang="el-GR" sz="1400" spc="-1" strike="noStrike">
              <a:solidFill>
                <a:srgbClr val="000000"/>
              </a:solidFill>
              <a:uFill>
                <a:solidFill>
                  <a:srgbClr val="ffffff"/>
                </a:solidFill>
              </a:uFill>
              <a:latin typeface="Arial"/>
            </a:endParaRPr>
          </a:p>
        </p:txBody>
      </p:sp>
    </p:spTree>
  </p:cSld>
</p:sld>
</file>

<file path=ppt/slides/slide1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85"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cap="all">
                <a:solidFill>
                  <a:srgbClr val="000000"/>
                </a:solidFill>
                <a:uFill>
                  <a:solidFill>
                    <a:srgbClr val="ffffff"/>
                  </a:solidFill>
                </a:uFill>
                <a:latin typeface="Arial"/>
              </a:rPr>
              <a:t> </a:t>
            </a:r>
            <a:r>
              <a:rPr b="1" lang="el-GR" sz="2400" spc="-1" strike="noStrike" u="sng" cap="all">
                <a:solidFill>
                  <a:srgbClr val="000000"/>
                </a:solidFill>
                <a:uFill>
                  <a:solidFill>
                    <a:srgbClr val="ffffff"/>
                  </a:solidFill>
                </a:uFill>
                <a:latin typeface="Arial"/>
              </a:rPr>
              <a:t>ΣΤΡΟΒΙΛΟΣ ΠΟΡΕΙΑΣ η ΔΙΑΔΡΟΜΩΝ</a:t>
            </a:r>
            <a:br/>
            <a:r>
              <a:rPr b="1" lang="el-GR" sz="2400" spc="-1" strike="noStrike" u="sng" cap="all">
                <a:solidFill>
                  <a:srgbClr val="000000"/>
                </a:solidFill>
                <a:uFill>
                  <a:solidFill>
                    <a:srgbClr val="ffffff"/>
                  </a:solidFill>
                </a:uFill>
                <a:latin typeface="Arial"/>
              </a:rPr>
              <a:t>(CRUISING TURBINE)</a:t>
            </a:r>
            <a:br/>
            <a:endParaRPr b="0" lang="el-GR" sz="2400" spc="-1" strike="noStrike">
              <a:solidFill>
                <a:srgbClr val="ffffff"/>
              </a:solidFill>
              <a:uFill>
                <a:solidFill>
                  <a:srgbClr val="ffffff"/>
                </a:solidFill>
              </a:uFill>
              <a:latin typeface="Book Antiqua"/>
            </a:endParaRPr>
          </a:p>
        </p:txBody>
      </p:sp>
      <p:sp>
        <p:nvSpPr>
          <p:cNvPr id="686" name="TextShape 2"/>
          <p:cNvSpPr txBox="1"/>
          <p:nvPr/>
        </p:nvSpPr>
        <p:spPr>
          <a:xfrm>
            <a:off x="179640" y="1071720"/>
            <a:ext cx="8784720" cy="1714320"/>
          </a:xfrm>
          <a:prstGeom prst="rect">
            <a:avLst/>
          </a:prstGeom>
          <a:solidFill>
            <a:srgbClr val="000000"/>
          </a:solidFill>
          <a:ln>
            <a:noFill/>
          </a:ln>
        </p:spPr>
        <p:txBody>
          <a:bodyPr lIns="90000" rIns="90000" tIns="45000" bIns="45000"/>
          <a:p>
            <a:pPr algn="ctr">
              <a:lnSpc>
                <a:spcPct val="100000"/>
              </a:lnSpc>
              <a:spcBef>
                <a:spcPts val="360"/>
              </a:spcBef>
            </a:pPr>
            <a:r>
              <a:rPr b="1" lang="el-GR" sz="1800" spc="-1" strike="noStrike">
                <a:solidFill>
                  <a:srgbClr val="ffffff"/>
                </a:solidFill>
                <a:uFill>
                  <a:solidFill>
                    <a:srgbClr val="ffffff"/>
                  </a:solidFill>
                </a:uFill>
                <a:latin typeface="Arial"/>
              </a:rPr>
              <a:t>ΓΙΑ ΝΑ ΕΙΝΑΙ ΠΑΡΑΔΕΚΤΗ Η ΧΡΗΣΙΜΟΠΟΙΗΣΗ ΤΟΥ ΣΤΡΟΒΙΛΟΥ ΚΑΙ ΣΤΗΝ ΟΙΚΟΝΟΜΙΚΗ ΤΑΧΥΤΗΤΑ ΚΑΙ ΣΤΗ ΜΕΓΙΣΤΗ ΧΡΗΣΙΜΟΠΟΙΟΥΝΤΑΙ ΕΙΔΙΚΕΣ ΠΤΕΡΥΓΩΣΕΙΣ ΠΟΡΕΙΑΣ ΕΠΑΝΩ ΣΤΟΝ ΚΥΡΙΟ ΑΤΜΟΣΤΡΟΒΙΛΟ ΠΡΟΩΣΕΩΣ ή ΙΔΙΑΙΤΕΡΟΣ ΜΙΚΡΟΣ ΑΤΜΟΣΤΡΟΒΙΛΟΣ ΠΟΡΕΙΑΣ ή ΔΙΑΔΡΟΜΩΝ. </a:t>
            </a:r>
            <a:endParaRPr b="0" lang="el-GR" sz="1800" spc="-1" strike="noStrike">
              <a:solidFill>
                <a:srgbClr val="000000"/>
              </a:solidFill>
              <a:uFill>
                <a:solidFill>
                  <a:srgbClr val="ffffff"/>
                </a:solidFill>
              </a:uFill>
              <a:latin typeface="Arial"/>
            </a:endParaRPr>
          </a:p>
          <a:p>
            <a:pPr algn="ctr">
              <a:lnSpc>
                <a:spcPct val="100000"/>
              </a:lnSpc>
              <a:spcBef>
                <a:spcPts val="360"/>
              </a:spcBef>
            </a:pPr>
            <a:r>
              <a:rPr b="1" lang="el-GR" sz="1800" spc="-1" strike="noStrike">
                <a:solidFill>
                  <a:srgbClr val="ffffff"/>
                </a:solidFill>
                <a:uFill>
                  <a:solidFill>
                    <a:srgbClr val="ffffff"/>
                  </a:solidFill>
                </a:uFill>
                <a:latin typeface="Arial"/>
              </a:rPr>
              <a:t>Ο ΣΤΡΟΒΙΛΟΣ ΠΟΡΕΙΑΣ Ή Η ΠΤΕΡΥΓΩΣΕΙΣ ΠΟΡΕΙΑΣ ΕΙΝΑΙ ΣΕ ΛΕΙΤΟΥΡΓΙΑ ΟΤΑΝ ΤΟ ΠΛΟΙΟ ΠΛΕΕΙ ΜΕ ΟΙΚΟΝΟΜΙΚΗ ΤΑΧΥΤΗΤΑ</a:t>
            </a:r>
            <a:endParaRPr b="0" lang="el-GR" sz="1800" spc="-1" strike="noStrike">
              <a:solidFill>
                <a:srgbClr val="000000"/>
              </a:solidFill>
              <a:uFill>
                <a:solidFill>
                  <a:srgbClr val="ffffff"/>
                </a:solidFill>
              </a:uFill>
              <a:latin typeface="Arial"/>
            </a:endParaRPr>
          </a:p>
          <a:p>
            <a:pPr algn="ctr">
              <a:lnSpc>
                <a:spcPct val="100000"/>
              </a:lnSpc>
              <a:spcBef>
                <a:spcPts val="360"/>
              </a:spcBef>
            </a:pPr>
            <a:r>
              <a:rPr b="0" lang="el-GR" sz="1400" spc="-1" strike="noStrike">
                <a:solidFill>
                  <a:srgbClr val="ffffff"/>
                </a:solidFill>
                <a:uFill>
                  <a:solidFill>
                    <a:srgbClr val="ffffff"/>
                  </a:solidFill>
                </a:uFill>
                <a:latin typeface="Book Antiqua"/>
              </a:rPr>
              <a:t> </a:t>
            </a:r>
            <a:br/>
            <a:endParaRPr b="0" lang="el-GR" sz="1400" spc="-1" strike="noStrike">
              <a:solidFill>
                <a:srgbClr val="000000"/>
              </a:solidFill>
              <a:uFill>
                <a:solidFill>
                  <a:srgbClr val="ffffff"/>
                </a:solidFill>
              </a:uFill>
              <a:latin typeface="Arial"/>
            </a:endParaRPr>
          </a:p>
        </p:txBody>
      </p:sp>
      <p:pic>
        <p:nvPicPr>
          <p:cNvPr id="687" name="Picture 2" descr=""/>
          <p:cNvPicPr/>
          <p:nvPr/>
        </p:nvPicPr>
        <p:blipFill>
          <a:blip r:embed="rId1"/>
          <a:stretch/>
        </p:blipFill>
        <p:spPr>
          <a:xfrm>
            <a:off x="1214280" y="2849040"/>
            <a:ext cx="6842520" cy="4008600"/>
          </a:xfrm>
          <a:prstGeom prst="rect">
            <a:avLst/>
          </a:prstGeom>
          <a:ln>
            <a:noFill/>
          </a:ln>
        </p:spPr>
      </p:pic>
    </p:spTree>
  </p:cSld>
</p:sld>
</file>

<file path=ppt/slides/slide1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88"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cap="all">
                <a:solidFill>
                  <a:srgbClr val="000000"/>
                </a:solidFill>
                <a:uFill>
                  <a:solidFill>
                    <a:srgbClr val="ffffff"/>
                  </a:solidFill>
                </a:uFill>
                <a:latin typeface="Arial"/>
              </a:rPr>
              <a:t> </a:t>
            </a:r>
            <a:r>
              <a:rPr b="1" lang="el-GR" sz="2400" spc="-1" strike="noStrike" u="sng" cap="all">
                <a:solidFill>
                  <a:srgbClr val="000000"/>
                </a:solidFill>
                <a:uFill>
                  <a:solidFill>
                    <a:srgbClr val="ffffff"/>
                  </a:solidFill>
                </a:uFill>
                <a:latin typeface="Arial"/>
              </a:rPr>
              <a:t>ΣΤΡΟΒΙΛΟΣ ΠΟΡΕΙΑΣ η ΔΙΑΔΡΟΜΩΝ</a:t>
            </a:r>
            <a:br/>
            <a:r>
              <a:rPr b="1" lang="el-GR" sz="2400" spc="-1" strike="noStrike" u="sng" cap="all">
                <a:solidFill>
                  <a:srgbClr val="000000"/>
                </a:solidFill>
                <a:uFill>
                  <a:solidFill>
                    <a:srgbClr val="ffffff"/>
                  </a:solidFill>
                </a:uFill>
                <a:latin typeface="Arial"/>
              </a:rPr>
              <a:t>(CRUISING TURBINE)</a:t>
            </a:r>
            <a:br/>
            <a:endParaRPr b="0" lang="el-GR" sz="2400" spc="-1" strike="noStrike">
              <a:solidFill>
                <a:srgbClr val="ffffff"/>
              </a:solidFill>
              <a:uFill>
                <a:solidFill>
                  <a:srgbClr val="ffffff"/>
                </a:solidFill>
              </a:uFill>
              <a:latin typeface="Book Antiqua"/>
            </a:endParaRPr>
          </a:p>
        </p:txBody>
      </p:sp>
      <p:sp>
        <p:nvSpPr>
          <p:cNvPr id="689" name="TextShape 2"/>
          <p:cNvSpPr txBox="1"/>
          <p:nvPr/>
        </p:nvSpPr>
        <p:spPr>
          <a:xfrm>
            <a:off x="179640" y="1071720"/>
            <a:ext cx="8784720" cy="196920"/>
          </a:xfrm>
          <a:prstGeom prst="rect">
            <a:avLst/>
          </a:prstGeom>
          <a:solidFill>
            <a:srgbClr val="000000"/>
          </a:solidFill>
          <a:ln>
            <a:noFill/>
          </a:ln>
        </p:spPr>
        <p:txBody>
          <a:bodyPr lIns="90000" rIns="90000" tIns="45000" bIns="45000"/>
          <a:p>
            <a:pPr>
              <a:lnSpc>
                <a:spcPct val="100000"/>
              </a:lnSpc>
              <a:spcBef>
                <a:spcPts val="360"/>
              </a:spcBef>
            </a:pPr>
            <a:br/>
            <a:endParaRPr b="0" lang="el-GR" sz="3200" spc="-1" strike="noStrike">
              <a:solidFill>
                <a:srgbClr val="000000"/>
              </a:solidFill>
              <a:uFill>
                <a:solidFill>
                  <a:srgbClr val="ffffff"/>
                </a:solidFill>
              </a:uFill>
              <a:latin typeface="Arial"/>
            </a:endParaRPr>
          </a:p>
        </p:txBody>
      </p:sp>
      <p:pic>
        <p:nvPicPr>
          <p:cNvPr id="690" name="Picture 2" descr=""/>
          <p:cNvPicPr/>
          <p:nvPr/>
        </p:nvPicPr>
        <p:blipFill>
          <a:blip r:embed="rId1"/>
          <a:stretch/>
        </p:blipFill>
        <p:spPr>
          <a:xfrm>
            <a:off x="1259640" y="980640"/>
            <a:ext cx="6768360" cy="5688360"/>
          </a:xfrm>
          <a:prstGeom prst="rect">
            <a:avLst/>
          </a:prstGeom>
          <a:ln>
            <a:noFill/>
          </a:ln>
        </p:spPr>
      </p:pic>
      <p:sp>
        <p:nvSpPr>
          <p:cNvPr id="691" name="CustomShape 3"/>
          <p:cNvSpPr/>
          <p:nvPr/>
        </p:nvSpPr>
        <p:spPr>
          <a:xfrm>
            <a:off x="3523680" y="6093360"/>
            <a:ext cx="5169240" cy="33372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600" spc="-1" strike="noStrike">
                <a:solidFill>
                  <a:srgbClr val="ff0000"/>
                </a:solidFill>
                <a:uFill>
                  <a:solidFill>
                    <a:srgbClr val="ffffff"/>
                  </a:solidFill>
                </a:uFill>
                <a:latin typeface="Arial"/>
              </a:rPr>
              <a:t>ΡΟΗ ΑΤΜΟΥ ΜΕ ΤΟ ΣΤΡΟΒΙΛΟ ΠΟΡΕΙΑΣ ΣΕ ΧΡΗΣΗ</a:t>
            </a:r>
            <a:endParaRPr b="0" lang="el-GR" sz="1600" spc="-1" strike="noStrike">
              <a:solidFill>
                <a:srgbClr val="000000"/>
              </a:solidFill>
              <a:uFill>
                <a:solidFill>
                  <a:srgbClr val="ffffff"/>
                </a:solidFill>
              </a:uFill>
              <a:latin typeface="Arial"/>
            </a:endParaRPr>
          </a:p>
        </p:txBody>
      </p:sp>
    </p:spTree>
  </p:cSld>
</p:sld>
</file>

<file path=ppt/slides/slide1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92"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cap="all">
                <a:solidFill>
                  <a:srgbClr val="000000"/>
                </a:solidFill>
                <a:uFill>
                  <a:solidFill>
                    <a:srgbClr val="ffffff"/>
                  </a:solidFill>
                </a:uFill>
                <a:latin typeface="Arial"/>
              </a:rPr>
              <a:t> </a:t>
            </a:r>
            <a:r>
              <a:rPr b="1" lang="el-GR" sz="2400" spc="-1" strike="noStrike" u="sng" cap="all">
                <a:solidFill>
                  <a:srgbClr val="000000"/>
                </a:solidFill>
                <a:uFill>
                  <a:solidFill>
                    <a:srgbClr val="ffffff"/>
                  </a:solidFill>
                </a:uFill>
                <a:latin typeface="Arial"/>
              </a:rPr>
              <a:t>ΣΤΡΟΒΙΛΟΣ ΠΟΡΕΙΑΣ η ΔΙΑΔΡΟΜΩΝ</a:t>
            </a:r>
            <a:br/>
            <a:r>
              <a:rPr b="1" lang="el-GR" sz="2400" spc="-1" strike="noStrike" u="sng" cap="all">
                <a:solidFill>
                  <a:srgbClr val="000000"/>
                </a:solidFill>
                <a:uFill>
                  <a:solidFill>
                    <a:srgbClr val="ffffff"/>
                  </a:solidFill>
                </a:uFill>
                <a:latin typeface="Arial"/>
              </a:rPr>
              <a:t>(CRUISING TURBINE)</a:t>
            </a:r>
            <a:br/>
            <a:endParaRPr b="0" lang="el-GR" sz="2400" spc="-1" strike="noStrike">
              <a:solidFill>
                <a:srgbClr val="ffffff"/>
              </a:solidFill>
              <a:uFill>
                <a:solidFill>
                  <a:srgbClr val="ffffff"/>
                </a:solidFill>
              </a:uFill>
              <a:latin typeface="Book Antiqua"/>
            </a:endParaRPr>
          </a:p>
        </p:txBody>
      </p:sp>
      <p:sp>
        <p:nvSpPr>
          <p:cNvPr id="693" name="TextShape 2"/>
          <p:cNvSpPr txBox="1"/>
          <p:nvPr/>
        </p:nvSpPr>
        <p:spPr>
          <a:xfrm>
            <a:off x="179640" y="1071720"/>
            <a:ext cx="8784720" cy="856800"/>
          </a:xfrm>
          <a:prstGeom prst="rect">
            <a:avLst/>
          </a:prstGeom>
          <a:solidFill>
            <a:srgbClr val="000000"/>
          </a:solidFill>
          <a:ln>
            <a:noFill/>
          </a:ln>
        </p:spPr>
        <p:txBody>
          <a:bodyPr lIns="90000" rIns="90000" tIns="45000" bIns="45000"/>
          <a:p>
            <a:pPr algn="ctr">
              <a:lnSpc>
                <a:spcPct val="100000"/>
              </a:lnSpc>
              <a:spcBef>
                <a:spcPts val="360"/>
              </a:spcBef>
            </a:pPr>
            <a:r>
              <a:rPr b="1" lang="el-GR" sz="1800" spc="-1" strike="noStrike">
                <a:solidFill>
                  <a:srgbClr val="ffffff"/>
                </a:solidFill>
                <a:uFill>
                  <a:solidFill>
                    <a:srgbClr val="ffffff"/>
                  </a:solidFill>
                </a:uFill>
                <a:latin typeface="Arial"/>
              </a:rPr>
              <a:t>ΠΡΟΒΛΕΨΗ ΚΥΚΛΟΦΟΡΙΑΣ ΑΤΜΟΥ ΨΥΞΗΣ ΓΙΑ ΤΟΝ ΣΤΡΟΒΙΛΟ ΠΟΡΕΙΑΣ ΓΙΑ ΤΗΝ ΠΡΟΛΗΨΗ ΥΠΕΡΘΕΡΜΑΝΣΕΩΣ ΤΟΥ ΑΝ ΣΤΡΕΦΟΤΑΝ ΑΕΡΓΟΣ ΣΕ ΣΤΑΣΙΜΟ ΑΤΜΟ (ΔΕΝ ΦΑΙΝΕΤΑΙ ΣΤΟ ΣΧΗΜΑ)</a:t>
            </a:r>
            <a:endParaRPr b="0" lang="el-GR" sz="1800" spc="-1" strike="noStrike">
              <a:solidFill>
                <a:srgbClr val="000000"/>
              </a:solidFill>
              <a:uFill>
                <a:solidFill>
                  <a:srgbClr val="ffffff"/>
                </a:solidFill>
              </a:uFill>
              <a:latin typeface="Arial"/>
            </a:endParaRPr>
          </a:p>
        </p:txBody>
      </p:sp>
      <p:pic>
        <p:nvPicPr>
          <p:cNvPr id="694" name="Picture 2" descr=""/>
          <p:cNvPicPr/>
          <p:nvPr/>
        </p:nvPicPr>
        <p:blipFill>
          <a:blip r:embed="rId1"/>
          <a:stretch/>
        </p:blipFill>
        <p:spPr>
          <a:xfrm>
            <a:off x="1143000" y="1928880"/>
            <a:ext cx="6214680" cy="4775400"/>
          </a:xfrm>
          <a:prstGeom prst="rect">
            <a:avLst/>
          </a:prstGeom>
          <a:ln>
            <a:noFill/>
          </a:ln>
        </p:spPr>
      </p:pic>
      <p:sp>
        <p:nvSpPr>
          <p:cNvPr id="695" name="CustomShape 3"/>
          <p:cNvSpPr/>
          <p:nvPr/>
        </p:nvSpPr>
        <p:spPr>
          <a:xfrm>
            <a:off x="3239640" y="6021360"/>
            <a:ext cx="5867280" cy="33372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600" spc="-1" strike="noStrike">
                <a:solidFill>
                  <a:srgbClr val="ff0000"/>
                </a:solidFill>
                <a:uFill>
                  <a:solidFill>
                    <a:srgbClr val="ffffff"/>
                  </a:solidFill>
                </a:uFill>
                <a:latin typeface="Arial"/>
              </a:rPr>
              <a:t>ΡΟΗ ΑΤΜΟΥ ΜΕ ΤΟ ΣΤΡΟΒΙΛΟ ΠΟΡΕΙΑΣ ΕΚΤΟΣ ΧΡΗΣΕΩΣ</a:t>
            </a:r>
            <a:endParaRPr b="0" lang="el-GR" sz="1600" spc="-1" strike="noStrike">
              <a:solidFill>
                <a:srgbClr val="000000"/>
              </a:solidFill>
              <a:uFill>
                <a:solidFill>
                  <a:srgbClr val="ffffff"/>
                </a:solidFill>
              </a:uFill>
              <a:latin typeface="Arial"/>
            </a:endParaRPr>
          </a:p>
        </p:txBody>
      </p:sp>
    </p:spTree>
  </p:cSld>
</p:sld>
</file>

<file path=ppt/slides/slide1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96"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cap="all">
                <a:solidFill>
                  <a:srgbClr val="000000"/>
                </a:solidFill>
                <a:uFill>
                  <a:solidFill>
                    <a:srgbClr val="ffffff"/>
                  </a:solidFill>
                </a:uFill>
                <a:latin typeface="Arial"/>
              </a:rPr>
              <a:t> </a:t>
            </a:r>
            <a:r>
              <a:rPr b="1" lang="el-GR" sz="2400" spc="-1" strike="noStrike" u="sng" cap="all">
                <a:solidFill>
                  <a:srgbClr val="000000"/>
                </a:solidFill>
                <a:uFill>
                  <a:solidFill>
                    <a:srgbClr val="ffffff"/>
                  </a:solidFill>
                </a:uFill>
                <a:latin typeface="Arial"/>
              </a:rPr>
              <a:t>ΣΤΡΟΒΙΛΟΣ ΠΟΡΕΙΑΣ η ΔΙΑΔΡΟΜΩΝ</a:t>
            </a:r>
            <a:br/>
            <a:r>
              <a:rPr b="1" lang="el-GR" sz="2400" spc="-1" strike="noStrike" u="sng" cap="all">
                <a:solidFill>
                  <a:srgbClr val="000000"/>
                </a:solidFill>
                <a:uFill>
                  <a:solidFill>
                    <a:srgbClr val="ffffff"/>
                  </a:solidFill>
                </a:uFill>
                <a:latin typeface="Arial"/>
              </a:rPr>
              <a:t>(CRUISING TURBINE)</a:t>
            </a:r>
            <a:br/>
            <a:endParaRPr b="0" lang="el-GR" sz="2400" spc="-1" strike="noStrike">
              <a:solidFill>
                <a:srgbClr val="ffffff"/>
              </a:solidFill>
              <a:uFill>
                <a:solidFill>
                  <a:srgbClr val="ffffff"/>
                </a:solidFill>
              </a:uFill>
              <a:latin typeface="Book Antiqua"/>
            </a:endParaRPr>
          </a:p>
        </p:txBody>
      </p:sp>
      <p:sp>
        <p:nvSpPr>
          <p:cNvPr id="697" name="TextShape 2"/>
          <p:cNvSpPr txBox="1"/>
          <p:nvPr/>
        </p:nvSpPr>
        <p:spPr>
          <a:xfrm>
            <a:off x="179640" y="1071720"/>
            <a:ext cx="8784720" cy="196920"/>
          </a:xfrm>
          <a:prstGeom prst="rect">
            <a:avLst/>
          </a:prstGeom>
          <a:solidFill>
            <a:srgbClr val="000000"/>
          </a:solidFill>
          <a:ln>
            <a:noFill/>
          </a:ln>
        </p:spPr>
        <p:txBody>
          <a:bodyPr lIns="90000" rIns="90000" tIns="45000" bIns="45000"/>
          <a:p>
            <a:pPr>
              <a:lnSpc>
                <a:spcPct val="100000"/>
              </a:lnSpc>
              <a:spcBef>
                <a:spcPts val="360"/>
              </a:spcBef>
            </a:pPr>
            <a:br/>
            <a:endParaRPr b="0" lang="el-GR" sz="3200" spc="-1" strike="noStrike">
              <a:solidFill>
                <a:srgbClr val="000000"/>
              </a:solidFill>
              <a:uFill>
                <a:solidFill>
                  <a:srgbClr val="ffffff"/>
                </a:solidFill>
              </a:uFill>
              <a:latin typeface="Arial"/>
            </a:endParaRPr>
          </a:p>
        </p:txBody>
      </p:sp>
      <p:pic>
        <p:nvPicPr>
          <p:cNvPr id="698" name="Picture 2" descr=""/>
          <p:cNvPicPr/>
          <p:nvPr/>
        </p:nvPicPr>
        <p:blipFill>
          <a:blip r:embed="rId1"/>
          <a:stretch/>
        </p:blipFill>
        <p:spPr>
          <a:xfrm>
            <a:off x="1187640" y="1052640"/>
            <a:ext cx="6840360" cy="5616360"/>
          </a:xfrm>
          <a:prstGeom prst="rect">
            <a:avLst/>
          </a:prstGeom>
          <a:ln>
            <a:noFill/>
          </a:ln>
        </p:spPr>
      </p:pic>
      <p:sp>
        <p:nvSpPr>
          <p:cNvPr id="699" name="CustomShape 3"/>
          <p:cNvSpPr/>
          <p:nvPr/>
        </p:nvSpPr>
        <p:spPr>
          <a:xfrm>
            <a:off x="4088880" y="6309360"/>
            <a:ext cx="3695400" cy="33372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600" spc="-1" strike="noStrike">
                <a:solidFill>
                  <a:srgbClr val="ff0000"/>
                </a:solidFill>
                <a:uFill>
                  <a:solidFill>
                    <a:srgbClr val="ffffff"/>
                  </a:solidFill>
                </a:uFill>
                <a:latin typeface="Arial"/>
              </a:rPr>
              <a:t>ΡΟΗ ΑΤΜΟΥ ΚΑΤΑ ΤΗΝ ΑΝΑΠΟΔΙΣΗ</a:t>
            </a:r>
            <a:endParaRPr b="0" lang="el-GR" sz="1600" spc="-1" strike="noStrike">
              <a:solidFill>
                <a:srgbClr val="000000"/>
              </a:solidFill>
              <a:uFill>
                <a:solidFill>
                  <a:srgbClr val="ffffff"/>
                </a:solidFill>
              </a:uFill>
              <a:latin typeface="Arial"/>
            </a:endParaRPr>
          </a:p>
        </p:txBody>
      </p:sp>
    </p:spTree>
  </p:cSld>
</p:sld>
</file>

<file path=ppt/slides/slide1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00" name="TextShape 1"/>
          <p:cNvSpPr txBox="1"/>
          <p:nvPr/>
        </p:nvSpPr>
        <p:spPr>
          <a:xfrm>
            <a:off x="421920" y="1371600"/>
            <a:ext cx="8229240" cy="1828440"/>
          </a:xfrm>
          <a:prstGeom prst="rect">
            <a:avLst/>
          </a:prstGeom>
          <a:noFill/>
          <a:ln>
            <a:noFill/>
          </a:ln>
        </p:spPr>
        <p:txBody>
          <a:bodyPr lIns="45720" rIns="45720" tIns="0" bIns="0" anchor="b">
            <a:normAutofit/>
          </a:bodyPr>
          <a:p>
            <a:pPr algn="ctr">
              <a:lnSpc>
                <a:spcPct val="100000"/>
              </a:lnSpc>
            </a:pPr>
            <a:r>
              <a:rPr b="1" lang="el-GR" sz="200" spc="-1" strike="noStrike" cap="all">
                <a:solidFill>
                  <a:srgbClr val="e9d596"/>
                </a:solidFill>
                <a:uFill>
                  <a:solidFill>
                    <a:srgbClr val="ffffff"/>
                  </a:solidFill>
                </a:uFill>
                <a:latin typeface="Lucida Sans"/>
              </a:rPr>
              <a:t>.</a:t>
            </a:r>
            <a:endParaRPr b="0" lang="el-GR" sz="200" spc="-1" strike="noStrike">
              <a:solidFill>
                <a:srgbClr val="ffffff"/>
              </a:solidFill>
              <a:uFill>
                <a:solidFill>
                  <a:srgbClr val="ffffff"/>
                </a:solidFill>
              </a:uFill>
              <a:latin typeface="Book Antiqua"/>
            </a:endParaRPr>
          </a:p>
        </p:txBody>
      </p:sp>
      <p:sp>
        <p:nvSpPr>
          <p:cNvPr id="701" name="TextShape 2"/>
          <p:cNvSpPr txBox="1"/>
          <p:nvPr/>
        </p:nvSpPr>
        <p:spPr>
          <a:xfrm>
            <a:off x="179640" y="1071720"/>
            <a:ext cx="8784720" cy="196920"/>
          </a:xfrm>
          <a:prstGeom prst="rect">
            <a:avLst/>
          </a:prstGeom>
          <a:solidFill>
            <a:srgbClr val="000000"/>
          </a:solidFill>
          <a:ln>
            <a:noFill/>
          </a:ln>
        </p:spPr>
        <p:txBody>
          <a:bodyPr lIns="90000" rIns="90000" tIns="45000" bIns="45000"/>
          <a:p>
            <a:pPr>
              <a:lnSpc>
                <a:spcPct val="100000"/>
              </a:lnSpc>
              <a:spcBef>
                <a:spcPts val="360"/>
              </a:spcBef>
            </a:pPr>
            <a:br/>
            <a:endParaRPr b="0" lang="el-GR" sz="3200" spc="-1" strike="noStrike">
              <a:solidFill>
                <a:srgbClr val="000000"/>
              </a:solidFill>
              <a:uFill>
                <a:solidFill>
                  <a:srgbClr val="ffffff"/>
                </a:solidFill>
              </a:uFill>
              <a:latin typeface="Arial"/>
            </a:endParaRPr>
          </a:p>
        </p:txBody>
      </p:sp>
      <p:sp>
        <p:nvSpPr>
          <p:cNvPr id="702" name="CustomShape 3"/>
          <p:cNvSpPr/>
          <p:nvPr/>
        </p:nvSpPr>
        <p:spPr>
          <a:xfrm>
            <a:off x="4088880" y="6309360"/>
            <a:ext cx="3695400" cy="33372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600" spc="-1" strike="noStrike">
                <a:solidFill>
                  <a:srgbClr val="ff0000"/>
                </a:solidFill>
                <a:uFill>
                  <a:solidFill>
                    <a:srgbClr val="ffffff"/>
                  </a:solidFill>
                </a:uFill>
                <a:latin typeface="Arial"/>
              </a:rPr>
              <a:t>ΡΟΗ ΑΤΜΟΥ ΚΑΤΑ ΤΗΝ ΑΝΑΠΟΔΙΣΗ</a:t>
            </a:r>
            <a:endParaRPr b="0" lang="el-GR" sz="1600" spc="-1" strike="noStrike">
              <a:solidFill>
                <a:srgbClr val="000000"/>
              </a:solidFill>
              <a:uFill>
                <a:solidFill>
                  <a:srgbClr val="ffffff"/>
                </a:solidFill>
              </a:uFill>
              <a:latin typeface="Arial"/>
            </a:endParaRPr>
          </a:p>
        </p:txBody>
      </p:sp>
      <p:pic>
        <p:nvPicPr>
          <p:cNvPr id="703" name="Picture 2" descr=""/>
          <p:cNvPicPr/>
          <p:nvPr/>
        </p:nvPicPr>
        <p:blipFill>
          <a:blip r:embed="rId1"/>
          <a:stretch/>
        </p:blipFill>
        <p:spPr>
          <a:xfrm>
            <a:off x="251640" y="260640"/>
            <a:ext cx="8568720" cy="6336360"/>
          </a:xfrm>
          <a:prstGeom prst="rect">
            <a:avLst/>
          </a:prstGeom>
          <a:ln w="9360">
            <a:noFill/>
          </a:ln>
        </p:spPr>
      </p:pic>
    </p:spTree>
  </p:cSld>
</p:sld>
</file>

<file path=ppt/slides/slide1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04" name="TextShape 1"/>
          <p:cNvSpPr txBox="1"/>
          <p:nvPr/>
        </p:nvSpPr>
        <p:spPr>
          <a:xfrm>
            <a:off x="285840" y="2357280"/>
            <a:ext cx="8500680" cy="2285640"/>
          </a:xfrm>
          <a:prstGeom prst="rect">
            <a:avLst/>
          </a:prstGeom>
          <a:blipFill>
            <a:blip r:embed="rId1"/>
            <a:tile/>
          </a:blipFill>
          <a:ln>
            <a:noFill/>
          </a:ln>
        </p:spPr>
        <p:txBody>
          <a:bodyPr lIns="90000" rIns="90000" tIns="45000" bIns="45000" anchor="ctr"/>
          <a:p>
            <a:pPr algn="ctr">
              <a:lnSpc>
                <a:spcPct val="100000"/>
              </a:lnSpc>
            </a:pPr>
            <a:br/>
            <a:r>
              <a:rPr b="1" lang="el-GR" sz="6600" spc="-1" strike="noStrike" u="sng">
                <a:solidFill>
                  <a:srgbClr val="000000"/>
                </a:solidFill>
                <a:uFill>
                  <a:solidFill>
                    <a:srgbClr val="ffffff"/>
                  </a:solidFill>
                </a:uFill>
                <a:latin typeface="Arial"/>
              </a:rPr>
              <a:t>ΚΕΦΑΛΑΙΟ  ΔΕΚΑΤΟ ΕΒΔΟΜΟ</a:t>
            </a:r>
            <a:br/>
            <a:endParaRPr b="0" lang="el-GR" sz="6600" spc="-1" strike="noStrike">
              <a:solidFill>
                <a:srgbClr val="ffffff"/>
              </a:solidFill>
              <a:uFill>
                <a:solidFill>
                  <a:srgbClr val="ffffff"/>
                </a:solidFill>
              </a:uFill>
              <a:latin typeface="Book Antiqua"/>
            </a:endParaRPr>
          </a:p>
        </p:txBody>
      </p:sp>
    </p:spTree>
  </p:cSld>
</p:sld>
</file>

<file path=ppt/slides/slide1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05" name="TextShape 1"/>
          <p:cNvSpPr txBox="1"/>
          <p:nvPr/>
        </p:nvSpPr>
        <p:spPr>
          <a:xfrm>
            <a:off x="685800" y="571320"/>
            <a:ext cx="7772040" cy="5857560"/>
          </a:xfrm>
          <a:prstGeom prst="rect">
            <a:avLst/>
          </a:prstGeom>
          <a:solidFill>
            <a:srgbClr val="ffc000"/>
          </a:solidFill>
          <a:ln>
            <a:noFill/>
          </a:ln>
        </p:spPr>
        <p:txBody>
          <a:bodyPr lIns="45720" rIns="45720" tIns="0" bIns="0" anchor="b">
            <a:normAutofit/>
          </a:bodyPr>
          <a:p>
            <a:pPr algn="ctr">
              <a:lnSpc>
                <a:spcPct val="100000"/>
              </a:lnSpc>
            </a:pPr>
            <a:r>
              <a:rPr b="1" lang="el-GR" sz="6600" spc="-1" strike="noStrike" u="sng" cap="all">
                <a:solidFill>
                  <a:srgbClr val="e9d596"/>
                </a:solidFill>
                <a:uFill>
                  <a:solidFill>
                    <a:srgbClr val="ffffff"/>
                  </a:solidFill>
                </a:uFill>
                <a:latin typeface="Arial"/>
              </a:rPr>
              <a:t>ΑΤΜΟΣΤΡΟΒΙΛΟΙ ΒΟΗΘΗΤΙΚΩΝ ΜΗΧΑΝΗΜΑΤΩΝ</a:t>
            </a:r>
            <a:endParaRPr b="0" lang="el-GR" sz="6600" spc="-1" strike="noStrike">
              <a:solidFill>
                <a:srgbClr val="ffffff"/>
              </a:solidFill>
              <a:uFill>
                <a:solidFill>
                  <a:srgbClr val="ffffff"/>
                </a:solidFill>
              </a:uFill>
              <a:latin typeface="Book Antiqua"/>
            </a:endParaRPr>
          </a:p>
        </p:txBody>
      </p:sp>
      <p:sp>
        <p:nvSpPr>
          <p:cNvPr id="706" name="TextShape 2"/>
          <p:cNvSpPr txBox="1"/>
          <p:nvPr/>
        </p:nvSpPr>
        <p:spPr>
          <a:xfrm rot="10800000">
            <a:off x="8500680" y="6643800"/>
            <a:ext cx="7857720" cy="142560"/>
          </a:xfrm>
          <a:prstGeom prst="rect">
            <a:avLst/>
          </a:prstGeom>
          <a:solidFill>
            <a:srgbClr val="000000"/>
          </a:solidFill>
          <a:ln>
            <a:noFill/>
          </a:ln>
        </p:spPr>
        <p:txBody>
          <a:bodyPr lIns="90000" rIns="90000" tIns="45000" bIns="45000"/>
          <a:p>
            <a:pPr algn="ctr">
              <a:lnSpc>
                <a:spcPct val="100000"/>
              </a:lnSpc>
              <a:spcBef>
                <a:spcPts val="20"/>
              </a:spcBef>
            </a:pPr>
            <a:r>
              <a:rPr b="0" lang="el-GR" sz="100" spc="-1" strike="noStrike">
                <a:solidFill>
                  <a:srgbClr val="000000"/>
                </a:solidFill>
                <a:uFill>
                  <a:solidFill>
                    <a:srgbClr val="ffffff"/>
                  </a:solidFill>
                </a:uFill>
                <a:latin typeface="Book Antiqua"/>
              </a:rPr>
              <a:t>.</a:t>
            </a:r>
            <a:endParaRPr b="0" lang="el-GR" sz="100" spc="-1" strike="noStrike">
              <a:solidFill>
                <a:srgbClr val="000000"/>
              </a:solidFill>
              <a:uFill>
                <a:solidFill>
                  <a:srgbClr val="ffffff"/>
                </a:solidFill>
              </a:uFill>
              <a:latin typeface="Arial"/>
            </a:endParaRPr>
          </a:p>
          <a:p>
            <a:pPr algn="ctr">
              <a:lnSpc>
                <a:spcPct val="100000"/>
              </a:lnSpc>
              <a:spcBef>
                <a:spcPts val="20"/>
              </a:spcBef>
            </a:pPr>
            <a:endParaRPr b="0" lang="el-GR" sz="100" spc="-1" strike="noStrike">
              <a:solidFill>
                <a:srgbClr val="000000"/>
              </a:solidFill>
              <a:uFill>
                <a:solidFill>
                  <a:srgbClr val="ffffff"/>
                </a:solidFill>
              </a:uFill>
              <a:latin typeface="Arial"/>
            </a:endParaRPr>
          </a:p>
        </p:txBody>
      </p:sp>
    </p:spTree>
  </p:cSld>
</p:sld>
</file>

<file path=ppt/slides/slide1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07"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cap="all">
                <a:solidFill>
                  <a:srgbClr val="ffff00"/>
                </a:solidFill>
                <a:uFill>
                  <a:solidFill>
                    <a:srgbClr val="ffffff"/>
                  </a:solidFill>
                </a:uFill>
                <a:latin typeface="Arial"/>
              </a:rPr>
              <a:t> </a:t>
            </a:r>
            <a:r>
              <a:rPr b="1" lang="el-GR" sz="3200" spc="-1" strike="noStrike" u="sng" cap="all">
                <a:solidFill>
                  <a:srgbClr val="ffff00"/>
                </a:solidFill>
                <a:uFill>
                  <a:solidFill>
                    <a:srgbClr val="ffffff"/>
                  </a:solidFill>
                </a:uFill>
                <a:latin typeface="Arial"/>
              </a:rPr>
              <a:t>ΓΕΝΙΚΑ</a:t>
            </a:r>
            <a:br/>
            <a:endParaRPr b="0" lang="el-GR" sz="3200" spc="-1" strike="noStrike">
              <a:solidFill>
                <a:srgbClr val="ffffff"/>
              </a:solidFill>
              <a:uFill>
                <a:solidFill>
                  <a:srgbClr val="ffffff"/>
                </a:solidFill>
              </a:uFill>
              <a:latin typeface="Book Antiqua"/>
            </a:endParaRPr>
          </a:p>
        </p:txBody>
      </p:sp>
      <p:sp>
        <p:nvSpPr>
          <p:cNvPr id="708" name="TextShape 2"/>
          <p:cNvSpPr txBox="1"/>
          <p:nvPr/>
        </p:nvSpPr>
        <p:spPr>
          <a:xfrm>
            <a:off x="179640" y="1071720"/>
            <a:ext cx="8784720" cy="5571720"/>
          </a:xfrm>
          <a:prstGeom prst="rect">
            <a:avLst/>
          </a:prstGeom>
          <a:solidFill>
            <a:srgbClr val="000000"/>
          </a:solidFill>
          <a:ln>
            <a:noFill/>
          </a:ln>
        </p:spPr>
        <p:txBody>
          <a:bodyPr lIns="90000" rIns="90000" tIns="45000" bIns="45000"/>
          <a:p>
            <a:pPr>
              <a:lnSpc>
                <a:spcPct val="100000"/>
              </a:lnSpc>
              <a:spcBef>
                <a:spcPts val="720"/>
              </a:spcBef>
            </a:pPr>
            <a:r>
              <a:rPr b="1" lang="el-GR" sz="3600" spc="-1" strike="noStrike">
                <a:solidFill>
                  <a:srgbClr val="ffffff"/>
                </a:solidFill>
                <a:uFill>
                  <a:solidFill>
                    <a:srgbClr val="ffffff"/>
                  </a:solidFill>
                </a:uFill>
                <a:latin typeface="Arial"/>
              </a:rPr>
              <a:t>ΧΡΗΣΙΜΕΥΟΥΝ ΓΙΑ ΤΗΝ ΚΙΝΗΣΗ ΤΩΝ ΒΟΗΘΗΤΙΚΩΝ ΜΗΧΑΝΗΜΑΤΩΝ ΤΗΣ ΕΓΚΑΤΑΣΤΑΣΕΩΣ, ΟΠΩΣ ΕΙΝΑΙ </a:t>
            </a:r>
            <a:r>
              <a:rPr b="1" lang="el-GR" sz="3600" spc="-1" strike="noStrike">
                <a:solidFill>
                  <a:srgbClr val="ff0000"/>
                </a:solidFill>
                <a:uFill>
                  <a:solidFill>
                    <a:srgbClr val="ffffff"/>
                  </a:solidFill>
                </a:uFill>
                <a:latin typeface="Arial"/>
              </a:rPr>
              <a:t>ΟΙ ΗΛΕΚΤΡΟΓΕΝΝΗΤΡΙΕΣ</a:t>
            </a:r>
            <a:r>
              <a:rPr b="1" lang="el-GR" sz="3600" spc="-1" strike="noStrike">
                <a:solidFill>
                  <a:srgbClr val="ffffff"/>
                </a:solidFill>
                <a:uFill>
                  <a:solidFill>
                    <a:srgbClr val="ffffff"/>
                  </a:solidFill>
                </a:uFill>
                <a:latin typeface="Arial"/>
              </a:rPr>
              <a:t>, </a:t>
            </a:r>
            <a:r>
              <a:rPr b="1" lang="el-GR" sz="3600" spc="-1" strike="noStrike">
                <a:solidFill>
                  <a:srgbClr val="ff0000"/>
                </a:solidFill>
                <a:uFill>
                  <a:solidFill>
                    <a:srgbClr val="ffffff"/>
                  </a:solidFill>
                </a:uFill>
                <a:latin typeface="Arial"/>
              </a:rPr>
              <a:t>ΟΙ ΔΙΑΦΟΡΕΣ ΑΝΤΛΙΕΣ</a:t>
            </a:r>
            <a:r>
              <a:rPr b="1" lang="el-GR" sz="3600" spc="-1" strike="noStrike">
                <a:solidFill>
                  <a:srgbClr val="ffffff"/>
                </a:solidFill>
                <a:uFill>
                  <a:solidFill>
                    <a:srgbClr val="ffffff"/>
                  </a:solidFill>
                </a:uFill>
                <a:latin typeface="Arial"/>
              </a:rPr>
              <a:t> ΚΛΠ. </a:t>
            </a:r>
            <a:endParaRPr b="0" lang="el-GR" sz="3600" spc="-1" strike="noStrike">
              <a:solidFill>
                <a:srgbClr val="000000"/>
              </a:solidFill>
              <a:uFill>
                <a:solidFill>
                  <a:srgbClr val="ffffff"/>
                </a:solidFill>
              </a:uFill>
              <a:latin typeface="Arial"/>
            </a:endParaRPr>
          </a:p>
          <a:p>
            <a:pPr>
              <a:lnSpc>
                <a:spcPct val="100000"/>
              </a:lnSpc>
              <a:spcBef>
                <a:spcPts val="720"/>
              </a:spcBef>
            </a:pPr>
            <a:r>
              <a:rPr b="1" lang="el-GR" sz="3600" spc="-1" strike="noStrike">
                <a:solidFill>
                  <a:srgbClr val="ffffff"/>
                </a:solidFill>
                <a:uFill>
                  <a:solidFill>
                    <a:srgbClr val="ffffff"/>
                  </a:solidFill>
                </a:uFill>
                <a:latin typeface="Arial"/>
              </a:rPr>
              <a:t>ΕΙΝΑΙ ΟΙ ΛΕΓΟΜΕΝΟΙ </a:t>
            </a:r>
            <a:r>
              <a:rPr b="1" lang="el-GR" sz="3600" spc="-1" strike="noStrike" u="sng">
                <a:solidFill>
                  <a:srgbClr val="ff0000"/>
                </a:solidFill>
                <a:uFill>
                  <a:solidFill>
                    <a:srgbClr val="ffffff"/>
                  </a:solidFill>
                </a:uFill>
                <a:latin typeface="Arial"/>
              </a:rPr>
              <a:t>ΒΟΗΘΗΤΙΚΟΙ ΑΤΜΟΣΤΡΟΒΙΛΟΙ</a:t>
            </a:r>
            <a:r>
              <a:rPr b="1" lang="el-GR" sz="3600" spc="-1" strike="noStrike">
                <a:solidFill>
                  <a:srgbClr val="ffffff"/>
                </a:solidFill>
                <a:uFill>
                  <a:solidFill>
                    <a:srgbClr val="ffffff"/>
                  </a:solidFill>
                </a:uFill>
                <a:latin typeface="Arial"/>
              </a:rPr>
              <a:t>.</a:t>
            </a:r>
            <a:endParaRPr b="0" lang="el-GR" sz="3600" spc="-1" strike="noStrike">
              <a:solidFill>
                <a:srgbClr val="000000"/>
              </a:solidFill>
              <a:uFill>
                <a:solidFill>
                  <a:srgbClr val="ffffff"/>
                </a:solidFill>
              </a:uFill>
              <a:latin typeface="Arial"/>
            </a:endParaRPr>
          </a:p>
          <a:p>
            <a:pPr algn="ctr">
              <a:lnSpc>
                <a:spcPct val="100000"/>
              </a:lnSpc>
              <a:spcBef>
                <a:spcPts val="360"/>
              </a:spcBef>
            </a:pPr>
            <a:br/>
            <a:r>
              <a:rPr b="0" lang="el-GR" sz="1400" spc="-1" strike="noStrike">
                <a:solidFill>
                  <a:srgbClr val="ffffff"/>
                </a:solidFill>
                <a:uFill>
                  <a:solidFill>
                    <a:srgbClr val="ffffff"/>
                  </a:solidFill>
                </a:uFill>
                <a:latin typeface="Book Antiqua"/>
              </a:rPr>
              <a:t> </a:t>
            </a:r>
            <a:br/>
            <a:endParaRPr b="0" lang="el-GR" sz="1400" spc="-1" strike="noStrike">
              <a:solidFill>
                <a:srgbClr val="000000"/>
              </a:solidFill>
              <a:uFill>
                <a:solidFill>
                  <a:srgbClr val="ffffff"/>
                </a:solidFill>
              </a:uFill>
              <a:latin typeface="Arial"/>
            </a:endParaRPr>
          </a:p>
        </p:txBody>
      </p:sp>
    </p:spTree>
  </p:cSld>
</p:sld>
</file>

<file path=ppt/slides/slide15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09"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cap="all">
                <a:solidFill>
                  <a:srgbClr val="ffff00"/>
                </a:solidFill>
                <a:uFill>
                  <a:solidFill>
                    <a:srgbClr val="ffffff"/>
                  </a:solidFill>
                </a:uFill>
                <a:latin typeface="Arial"/>
              </a:rPr>
              <a:t> </a:t>
            </a:r>
            <a:r>
              <a:rPr b="1" lang="el-GR" sz="3200" spc="-1" strike="noStrike" u="sng" cap="all">
                <a:solidFill>
                  <a:srgbClr val="000000"/>
                </a:solidFill>
                <a:uFill>
                  <a:solidFill>
                    <a:srgbClr val="ffffff"/>
                  </a:solidFill>
                </a:uFill>
                <a:latin typeface="Arial"/>
              </a:rPr>
              <a:t>ΓΕΝΙΚΑ</a:t>
            </a:r>
            <a:br/>
            <a:endParaRPr b="0" lang="el-GR" sz="3200" spc="-1" strike="noStrike">
              <a:solidFill>
                <a:srgbClr val="ffffff"/>
              </a:solidFill>
              <a:uFill>
                <a:solidFill>
                  <a:srgbClr val="ffffff"/>
                </a:solidFill>
              </a:uFill>
              <a:latin typeface="Book Antiqua"/>
            </a:endParaRPr>
          </a:p>
        </p:txBody>
      </p:sp>
      <p:sp>
        <p:nvSpPr>
          <p:cNvPr id="710" name="TextShape 2"/>
          <p:cNvSpPr txBox="1"/>
          <p:nvPr/>
        </p:nvSpPr>
        <p:spPr>
          <a:xfrm>
            <a:off x="179640" y="1071720"/>
            <a:ext cx="8784720" cy="5571720"/>
          </a:xfrm>
          <a:prstGeom prst="rect">
            <a:avLst/>
          </a:prstGeom>
          <a:solidFill>
            <a:srgbClr val="000000"/>
          </a:solidFill>
          <a:ln>
            <a:noFill/>
          </a:ln>
        </p:spPr>
        <p:txBody>
          <a:bodyPr lIns="90000" rIns="90000" tIns="45000" bIns="45000"/>
          <a:p>
            <a:pPr>
              <a:lnSpc>
                <a:spcPct val="100000"/>
              </a:lnSpc>
              <a:spcBef>
                <a:spcPts val="561"/>
              </a:spcBef>
            </a:pPr>
            <a:r>
              <a:rPr b="1" lang="el-GR" sz="2800" spc="-1" strike="noStrike">
                <a:solidFill>
                  <a:srgbClr val="ffffff"/>
                </a:solidFill>
                <a:uFill>
                  <a:solidFill>
                    <a:srgbClr val="ffffff"/>
                  </a:solidFill>
                </a:uFill>
                <a:latin typeface="Arial"/>
              </a:rPr>
              <a:t>ΟΙ ΑΤΜΟΣΤΡΟΒΙΛΟΙ ΤΩΝ ΒΟΗΘΗΤΙΚΩΝ ΜΗΧΑΝΗΜΑΤΩΝ ΓΕΝΙΚΩΣ ΑΝΗΚΟΥΝ ΣΤΟΥΣ </a:t>
            </a:r>
            <a:r>
              <a:rPr b="1" lang="el-GR" sz="2800" spc="-1" strike="noStrike" u="sng">
                <a:solidFill>
                  <a:srgbClr val="ff0000"/>
                </a:solidFill>
                <a:uFill>
                  <a:solidFill>
                    <a:srgbClr val="ffffff"/>
                  </a:solidFill>
                </a:uFill>
                <a:latin typeface="Arial"/>
              </a:rPr>
              <a:t>ΣΤΡΟΒΙΛΟΥΣ ΔΡΑΣΕΩΣ</a:t>
            </a:r>
            <a:r>
              <a:rPr b="1" lang="el-GR" sz="2800" spc="-1" strike="noStrike">
                <a:solidFill>
                  <a:srgbClr val="ff0000"/>
                </a:solidFill>
                <a:uFill>
                  <a:solidFill>
                    <a:srgbClr val="ffffff"/>
                  </a:solidFill>
                </a:uFill>
                <a:latin typeface="Arial"/>
              </a:rPr>
              <a:t> de Laval</a:t>
            </a:r>
            <a:r>
              <a:rPr b="1" lang="el-GR" sz="2800" spc="-1" strike="noStrike">
                <a:solidFill>
                  <a:srgbClr val="ffffff"/>
                </a:solidFill>
                <a:uFill>
                  <a:solidFill>
                    <a:srgbClr val="ffffff"/>
                  </a:solidFill>
                </a:uFill>
                <a:latin typeface="Arial"/>
              </a:rPr>
              <a:t>, </a:t>
            </a:r>
            <a:r>
              <a:rPr b="1" lang="el-GR" sz="2800" spc="-1" strike="noStrike">
                <a:solidFill>
                  <a:srgbClr val="ff0000"/>
                </a:solidFill>
                <a:uFill>
                  <a:solidFill>
                    <a:srgbClr val="ffffff"/>
                  </a:solidFill>
                </a:uFill>
                <a:latin typeface="Arial"/>
              </a:rPr>
              <a:t>Curtis</a:t>
            </a:r>
            <a:r>
              <a:rPr b="1" lang="el-GR" sz="2800" spc="-1" strike="noStrike">
                <a:solidFill>
                  <a:srgbClr val="ffffff"/>
                </a:solidFill>
                <a:uFill>
                  <a:solidFill>
                    <a:srgbClr val="ffffff"/>
                  </a:solidFill>
                </a:uFill>
                <a:latin typeface="Arial"/>
              </a:rPr>
              <a:t> ή ΣΤΟΥΣ </a:t>
            </a:r>
            <a:r>
              <a:rPr b="1" lang="el-GR" sz="2800" spc="-1" strike="noStrike" u="sng">
                <a:solidFill>
                  <a:srgbClr val="ff0000"/>
                </a:solidFill>
                <a:uFill>
                  <a:solidFill>
                    <a:srgbClr val="ffffff"/>
                  </a:solidFill>
                </a:uFill>
                <a:latin typeface="Arial"/>
              </a:rPr>
              <a:t>ΣΤΡΟΒΙΛΟΥΣ ΑΚΤΙΝΙΚΗΣ ή ΠΕΡΙΦΕΡΕΙΑΚΗΣ ΡΟΗΣ</a:t>
            </a:r>
            <a:r>
              <a:rPr b="1" lang="el-GR" sz="2800" spc="-1" strike="noStrike">
                <a:solidFill>
                  <a:srgbClr val="ffffff"/>
                </a:solidFill>
                <a:uFill>
                  <a:solidFill>
                    <a:srgbClr val="ffffff"/>
                  </a:solidFill>
                </a:uFill>
                <a:latin typeface="Arial"/>
              </a:rPr>
              <a:t>. </a:t>
            </a:r>
            <a:endParaRPr b="0" lang="el-GR" sz="2800" spc="-1" strike="noStrike">
              <a:solidFill>
                <a:srgbClr val="000000"/>
              </a:solidFill>
              <a:uFill>
                <a:solidFill>
                  <a:srgbClr val="ffffff"/>
                </a:solidFill>
              </a:uFill>
              <a:latin typeface="Arial"/>
            </a:endParaRPr>
          </a:p>
          <a:p>
            <a:pPr>
              <a:lnSpc>
                <a:spcPct val="100000"/>
              </a:lnSpc>
              <a:spcBef>
                <a:spcPts val="561"/>
              </a:spcBef>
            </a:pPr>
            <a:r>
              <a:rPr b="1" lang="el-GR" sz="2800" spc="-1" strike="noStrike">
                <a:solidFill>
                  <a:srgbClr val="ffffff"/>
                </a:solidFill>
                <a:uFill>
                  <a:solidFill>
                    <a:srgbClr val="ffffff"/>
                  </a:solidFill>
                </a:uFill>
                <a:latin typeface="Arial"/>
              </a:rPr>
              <a:t>ΕΡΓΑΖΟΝΤΑΙ ΣΥΝΗΘΩΣ ΜΕ </a:t>
            </a:r>
            <a:r>
              <a:rPr b="1" lang="el-GR" sz="2800" spc="-1" strike="noStrike">
                <a:solidFill>
                  <a:srgbClr val="ff0000"/>
                </a:solidFill>
                <a:uFill>
                  <a:solidFill>
                    <a:srgbClr val="ffffff"/>
                  </a:solidFill>
                </a:uFill>
                <a:latin typeface="Arial"/>
              </a:rPr>
              <a:t>ΜΕΓΑΛΟ ΑΡΙΘΜΟ ΣΤΡΟΦΩΝ</a:t>
            </a:r>
            <a:r>
              <a:rPr b="1" lang="el-GR" sz="2800" spc="-1" strike="noStrike">
                <a:solidFill>
                  <a:srgbClr val="ffffff"/>
                </a:solidFill>
                <a:uFill>
                  <a:solidFill>
                    <a:srgbClr val="ffffff"/>
                  </a:solidFill>
                </a:uFill>
                <a:latin typeface="Arial"/>
              </a:rPr>
              <a:t> ΓΙΑ ΝΑ ΕΧΟΥΝ ΥΨΗΛΗ ΑΠΟΔΟΣΗ, ΚΑΙ ΣΥΝΔΕΟΝΤΑΙ ΜΕ ΤΑ ΜΗΧΑΝΗΜΑΤΑ ΠΟΥ ΚΙΝΟΥΝ </a:t>
            </a:r>
            <a:r>
              <a:rPr b="1" lang="el-GR" sz="2800" spc="-1" strike="noStrike">
                <a:solidFill>
                  <a:srgbClr val="ff0000"/>
                </a:solidFill>
                <a:uFill>
                  <a:solidFill>
                    <a:srgbClr val="ffffff"/>
                  </a:solidFill>
                </a:uFill>
                <a:latin typeface="Arial"/>
              </a:rPr>
              <a:t>ΜΕΣΩ ΜΕΙΩΤΗΡΩΝ</a:t>
            </a:r>
            <a:r>
              <a:rPr b="1" lang="el-GR" sz="2800" spc="-1" strike="noStrike">
                <a:solidFill>
                  <a:srgbClr val="ffffff"/>
                </a:solidFill>
                <a:uFill>
                  <a:solidFill>
                    <a:srgbClr val="ffffff"/>
                  </a:solidFill>
                </a:uFill>
                <a:latin typeface="Arial"/>
              </a:rPr>
              <a:t>, ΕΠΕΙΔΗ Η ΑΠΟΔΟΣΗ ΑΥΤΩΝ ΕΙΝΑΙ ΑΝΤΙΘΕΤΩΣ ΜΕΓΑΛΗ ΣΕ ΜΙΚΡΟΤΕΡΗ ΤΑΧΥΤΗΤΑ ΠΕΡΙΣΤΡΟΦΗΣ.</a:t>
            </a:r>
            <a:endParaRPr b="0" lang="el-GR" sz="2800" spc="-1" strike="noStrike">
              <a:solidFill>
                <a:srgbClr val="000000"/>
              </a:solidFill>
              <a:uFill>
                <a:solidFill>
                  <a:srgbClr val="ffffff"/>
                </a:solidFill>
              </a:uFill>
              <a:latin typeface="Arial"/>
            </a:endParaRPr>
          </a:p>
          <a:p>
            <a:pPr algn="ctr">
              <a:lnSpc>
                <a:spcPct val="100000"/>
              </a:lnSpc>
              <a:spcBef>
                <a:spcPts val="360"/>
              </a:spcBef>
            </a:pPr>
            <a:br/>
            <a:r>
              <a:rPr b="0" lang="el-GR" sz="1400" spc="-1" strike="noStrike">
                <a:solidFill>
                  <a:srgbClr val="ffffff"/>
                </a:solidFill>
                <a:uFill>
                  <a:solidFill>
                    <a:srgbClr val="ffffff"/>
                  </a:solidFill>
                </a:uFill>
                <a:latin typeface="Book Antiqua"/>
              </a:rPr>
              <a:t> </a:t>
            </a:r>
            <a:br/>
            <a:endParaRPr b="0" lang="el-GR" sz="1400" spc="-1" strike="noStrike">
              <a:solidFill>
                <a:srgbClr val="000000"/>
              </a:solidFill>
              <a:uFill>
                <a:solidFill>
                  <a:srgbClr val="ffffff"/>
                </a:solidFill>
              </a:uFill>
              <a:latin typeface="Arial"/>
            </a:endParaRPr>
          </a:p>
        </p:txBody>
      </p:sp>
    </p:spTree>
  </p:cSld>
</p:sld>
</file>

<file path=ppt/slides/slide15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11"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cap="all">
                <a:solidFill>
                  <a:srgbClr val="ffff00"/>
                </a:solidFill>
                <a:uFill>
                  <a:solidFill>
                    <a:srgbClr val="ffffff"/>
                  </a:solidFill>
                </a:uFill>
                <a:latin typeface="Arial"/>
              </a:rPr>
              <a:t> </a:t>
            </a:r>
            <a:r>
              <a:rPr b="1" lang="el-GR" sz="3200" spc="-1" strike="noStrike" u="sng" cap="all">
                <a:solidFill>
                  <a:srgbClr val="000000"/>
                </a:solidFill>
                <a:uFill>
                  <a:solidFill>
                    <a:srgbClr val="ffffff"/>
                  </a:solidFill>
                </a:uFill>
                <a:latin typeface="Arial"/>
              </a:rPr>
              <a:t>ΓΕΝΙΚΑ</a:t>
            </a:r>
            <a:br/>
            <a:endParaRPr b="0" lang="el-GR" sz="3200" spc="-1" strike="noStrike">
              <a:solidFill>
                <a:srgbClr val="ffffff"/>
              </a:solidFill>
              <a:uFill>
                <a:solidFill>
                  <a:srgbClr val="ffffff"/>
                </a:solidFill>
              </a:uFill>
              <a:latin typeface="Book Antiqua"/>
            </a:endParaRPr>
          </a:p>
        </p:txBody>
      </p:sp>
      <p:sp>
        <p:nvSpPr>
          <p:cNvPr id="712" name="TextShape 2"/>
          <p:cNvSpPr txBox="1"/>
          <p:nvPr/>
        </p:nvSpPr>
        <p:spPr>
          <a:xfrm>
            <a:off x="179640" y="1071720"/>
            <a:ext cx="8784720" cy="5571720"/>
          </a:xfrm>
          <a:prstGeom prst="rect">
            <a:avLst/>
          </a:prstGeom>
          <a:solidFill>
            <a:srgbClr val="000000"/>
          </a:solidFill>
          <a:ln>
            <a:noFill/>
          </a:ln>
        </p:spPr>
        <p:txBody>
          <a:bodyPr lIns="90000" rIns="90000" tIns="45000" bIns="45000"/>
          <a:p>
            <a:pPr>
              <a:lnSpc>
                <a:spcPct val="100000"/>
              </a:lnSpc>
            </a:pPr>
            <a:r>
              <a:rPr b="1" lang="el-GR" sz="2200" spc="-1" strike="noStrike">
                <a:solidFill>
                  <a:srgbClr val="ffffff"/>
                </a:solidFill>
                <a:uFill>
                  <a:solidFill>
                    <a:srgbClr val="ffffff"/>
                  </a:solidFill>
                </a:uFill>
                <a:latin typeface="Arial"/>
              </a:rPr>
              <a:t>ΟΙ ΑΤΜΟΣΤΡΟΒΙΛΟΙ ΤΩΝ ΒΟΗΘΗΤΙΚΩΝ ΜΗΧΑΝΗΜΑΤΩΝ ΕΙΝΑΙ </a:t>
            </a:r>
            <a:r>
              <a:rPr b="1" lang="el-GR" sz="2200" spc="-1" strike="noStrike" u="sng">
                <a:solidFill>
                  <a:srgbClr val="ff0000"/>
                </a:solidFill>
                <a:uFill>
                  <a:solidFill>
                    <a:srgbClr val="ffffff"/>
                  </a:solidFill>
                </a:uFill>
                <a:latin typeface="Arial"/>
              </a:rPr>
              <a:t>ΣΥΝΗΘΩΣ</a:t>
            </a:r>
            <a:r>
              <a:rPr b="1" lang="el-GR" sz="2200" spc="-1" strike="noStrike">
                <a:solidFill>
                  <a:srgbClr val="ffffff"/>
                </a:solidFill>
                <a:uFill>
                  <a:solidFill>
                    <a:srgbClr val="ffffff"/>
                  </a:solidFill>
                </a:uFill>
                <a:latin typeface="Arial"/>
              </a:rPr>
              <a:t> </a:t>
            </a:r>
            <a:r>
              <a:rPr b="1" lang="el-GR" sz="2200" spc="-1" strike="noStrike">
                <a:solidFill>
                  <a:srgbClr val="ff0000"/>
                </a:solidFill>
                <a:uFill>
                  <a:solidFill>
                    <a:srgbClr val="ffffff"/>
                  </a:solidFill>
                </a:uFill>
                <a:latin typeface="Arial"/>
              </a:rPr>
              <a:t>ΣΤΡΟΒΙΛΟΙ ΑΝΤΙΘΛΙΨΕΩΣ </a:t>
            </a:r>
            <a:r>
              <a:rPr b="1" lang="el-GR" sz="2200" spc="-1" strike="noStrike">
                <a:solidFill>
                  <a:srgbClr val="ffffff"/>
                </a:solidFill>
                <a:uFill>
                  <a:solidFill>
                    <a:srgbClr val="ffffff"/>
                  </a:solidFill>
                </a:uFill>
                <a:latin typeface="Arial"/>
              </a:rPr>
              <a:t>(</a:t>
            </a:r>
            <a:r>
              <a:rPr b="1" lang="el-GR" sz="2200" spc="-1" strike="noStrike">
                <a:solidFill>
                  <a:srgbClr val="7030a0"/>
                </a:solidFill>
                <a:uFill>
                  <a:solidFill>
                    <a:srgbClr val="ffffff"/>
                  </a:solidFill>
                </a:uFill>
                <a:latin typeface="Arial"/>
              </a:rPr>
              <a:t>ΠΟΥ ΕΞΑΓΟΥΝ ΤΟΝ ΑΤΜΟ ΣΕ ΔΙΚΤΥΟ ΠΟΥ ΕΞΥΠΗΡΕΤΕΙ ΔΙΑΦΟΡΕΣ ΣΥΣΚΕΥΕΣ</a:t>
            </a:r>
            <a:r>
              <a:rPr b="1" lang="el-GR" sz="2200" spc="-1" strike="noStrike">
                <a:solidFill>
                  <a:srgbClr val="ffffff"/>
                </a:solidFill>
                <a:uFill>
                  <a:solidFill>
                    <a:srgbClr val="ffffff"/>
                  </a:solidFill>
                </a:uFill>
                <a:latin typeface="Arial"/>
              </a:rPr>
              <a:t>).</a:t>
            </a:r>
            <a:endParaRPr b="0" lang="el-GR" sz="2200" spc="-1" strike="noStrike">
              <a:solidFill>
                <a:srgbClr val="000000"/>
              </a:solidFill>
              <a:uFill>
                <a:solidFill>
                  <a:srgbClr val="ffffff"/>
                </a:solidFill>
              </a:uFill>
              <a:latin typeface="Arial"/>
            </a:endParaRPr>
          </a:p>
          <a:p>
            <a:pPr>
              <a:lnSpc>
                <a:spcPct val="100000"/>
              </a:lnSpc>
              <a:spcBef>
                <a:spcPts val="439"/>
              </a:spcBef>
            </a:pPr>
            <a:r>
              <a:rPr b="1" lang="el-GR" sz="2200" spc="-1" strike="noStrike">
                <a:solidFill>
                  <a:srgbClr val="ff0000"/>
                </a:solidFill>
                <a:uFill>
                  <a:solidFill>
                    <a:srgbClr val="ffffff"/>
                  </a:solidFill>
                </a:uFill>
                <a:latin typeface="Arial"/>
              </a:rPr>
              <a:t>Η </a:t>
            </a:r>
            <a:r>
              <a:rPr b="1" lang="el-GR" sz="2200" spc="-1" strike="noStrike" u="sng">
                <a:solidFill>
                  <a:srgbClr val="ff0000"/>
                </a:solidFill>
                <a:uFill>
                  <a:solidFill>
                    <a:srgbClr val="ffffff"/>
                  </a:solidFill>
                </a:uFill>
                <a:latin typeface="Arial"/>
              </a:rPr>
              <a:t>ΕΞΑΤΜΙΣΗ</a:t>
            </a:r>
            <a:r>
              <a:rPr b="1" lang="el-GR" sz="2200" spc="-1" strike="noStrike">
                <a:solidFill>
                  <a:srgbClr val="ff0000"/>
                </a:solidFill>
                <a:uFill>
                  <a:solidFill>
                    <a:srgbClr val="ffffff"/>
                  </a:solidFill>
                </a:uFill>
                <a:latin typeface="Arial"/>
              </a:rPr>
              <a:t> </a:t>
            </a:r>
            <a:r>
              <a:rPr b="1" lang="el-GR" sz="2200" spc="-1" strike="noStrike">
                <a:solidFill>
                  <a:srgbClr val="ffffff"/>
                </a:solidFill>
                <a:uFill>
                  <a:solidFill>
                    <a:srgbClr val="ffffff"/>
                  </a:solidFill>
                </a:uFill>
                <a:latin typeface="Arial"/>
              </a:rPr>
              <a:t>ΤΟΥΣ ΟΔΗΓΕΙΤΑΙ ΣΕ ΙΔΙΑΙΤΕΡΟ ΔΙΚΤΥΟ ΕΞΑΤΜΙΣΕΩΣ, ΤΟΥ ΟΠΟΙΟΥ Ο ΑΤΜΟΣ ΧΡΗΣΙΜΟΠΟΙΕΙΤΑΙ </a:t>
            </a:r>
            <a:r>
              <a:rPr b="1" lang="el-GR" sz="2200" spc="-1" strike="noStrike" u="sng">
                <a:solidFill>
                  <a:srgbClr val="ffffff"/>
                </a:solidFill>
                <a:uFill>
                  <a:solidFill>
                    <a:srgbClr val="ffffff"/>
                  </a:solidFill>
                </a:uFill>
                <a:latin typeface="Arial"/>
              </a:rPr>
              <a:t>ΣΤΗΝ ΠΡΟΘΕΡΜΑΝΣΗ ΤΟΥ ΤΡΟΦΟΔΟΤΙΚΟΥ ΝΕΡΟΥ, ΣΤΟΥΣ ΑΠΟΣΤΑΚΤΗΡΕΣ, ΣΤΙΣ ΣΥΣΚΕΥΕΣ ΣΤΕΓΑΝΟΤΗΤΑΣ ΤΩΝ ΚΥΡΙΩΝ ΣΤΡΟΒΙΛΩΝ ΚΑΙ ΟΠΟΥΔΗΠΟΤΕ ΑΛΛΟΥ ΑΠΑΙΤΕΙΤΑΙ Η ΧΡΗΣΗ ΑΤΜΟΥ ΧΑΜΗΛΗΣ ΠΙΕΣΕΩΣ</a:t>
            </a:r>
            <a:r>
              <a:rPr b="1" lang="el-GR" sz="2200" spc="-1" strike="noStrike">
                <a:solidFill>
                  <a:srgbClr val="ffffff"/>
                </a:solidFill>
                <a:uFill>
                  <a:solidFill>
                    <a:srgbClr val="ffffff"/>
                  </a:solidFill>
                </a:uFill>
                <a:latin typeface="Arial"/>
              </a:rPr>
              <a:t>. </a:t>
            </a:r>
            <a:endParaRPr b="0" lang="el-GR" sz="2200" spc="-1" strike="noStrike">
              <a:solidFill>
                <a:srgbClr val="000000"/>
              </a:solidFill>
              <a:uFill>
                <a:solidFill>
                  <a:srgbClr val="ffffff"/>
                </a:solidFill>
              </a:uFill>
              <a:latin typeface="Arial"/>
            </a:endParaRPr>
          </a:p>
          <a:p>
            <a:pPr>
              <a:lnSpc>
                <a:spcPct val="100000"/>
              </a:lnSpc>
              <a:spcBef>
                <a:spcPts val="439"/>
              </a:spcBef>
            </a:pPr>
            <a:r>
              <a:rPr b="1" lang="el-GR" sz="2200" spc="-1" strike="noStrike">
                <a:solidFill>
                  <a:srgbClr val="ffffff"/>
                </a:solidFill>
                <a:uFill>
                  <a:solidFill>
                    <a:srgbClr val="ffffff"/>
                  </a:solidFill>
                </a:uFill>
                <a:latin typeface="Arial"/>
              </a:rPr>
              <a:t>Η ΠΟΣΟΤΗΤΑ ΑΤΜΟΥ ΠΟΥ ΠΛΕΟΝΑΖΕΙ ΟΔΗΓΕΙΤΑΙ ΑΠΟ ΤΟ ΔΙΚΤΥΟ ΕΞΑΤΜΙΣΕΩΝ ΣΤΟ ΚΥΡΙΟ ή ΣΤΟ ΒΟΗΘΗΤΙΚΟ ΨΥΓΕΙΟ ΜΕ ΑΥΤΟΜΑΤΕΣ ΒΑΛΒΙΔΕΣ ΡΥΘΜΙΣΜΕΝΕΣ ΕΤΣΙ, ΩΣΤΕ ΝΑ ΔΙΑΤΗΡΕΙΤΑΙ ΣΤΟ ΔΙΚΤΥΟ ΣΤΑΘΕΡΗ ΠΙΕΣΗ. ΠΑΝΩ ΑΠΟ ΤΗΝ ΠΙΕΣΗ ΑΥΤΗ ΟΙ ΒΑΛΒΙΔΕΣ ΑΝΟΙΓΟΥΝ ΠΡΟΣ ΤΟ ΨΥΓΕΙΟ.</a:t>
            </a:r>
            <a:endParaRPr b="0" lang="el-GR" sz="2200" spc="-1" strike="noStrike">
              <a:solidFill>
                <a:srgbClr val="000000"/>
              </a:solidFill>
              <a:uFill>
                <a:solidFill>
                  <a:srgbClr val="ffffff"/>
                </a:solidFill>
              </a:uFill>
              <a:latin typeface="Arial"/>
            </a:endParaRPr>
          </a:p>
          <a:p>
            <a:pPr algn="ctr">
              <a:lnSpc>
                <a:spcPct val="100000"/>
              </a:lnSpc>
              <a:spcBef>
                <a:spcPts val="360"/>
              </a:spcBef>
            </a:pPr>
            <a:br/>
            <a:r>
              <a:rPr b="0" lang="el-GR" sz="1400" spc="-1" strike="noStrike">
                <a:solidFill>
                  <a:srgbClr val="ffffff"/>
                </a:solidFill>
                <a:uFill>
                  <a:solidFill>
                    <a:srgbClr val="ffffff"/>
                  </a:solidFill>
                </a:uFill>
                <a:latin typeface="Book Antiqua"/>
              </a:rPr>
              <a:t> </a:t>
            </a:r>
            <a:br/>
            <a:endParaRPr b="0" lang="el-GR" sz="1400" spc="-1" strike="noStrike">
              <a:solidFill>
                <a:srgbClr val="000000"/>
              </a:solidFill>
              <a:uFill>
                <a:solidFill>
                  <a:srgbClr val="ffffff"/>
                </a:solidFill>
              </a:uFill>
              <a:latin typeface="Arial"/>
            </a:endParaRPr>
          </a:p>
        </p:txBody>
      </p:sp>
    </p:spTree>
  </p:cSld>
</p:sld>
</file>

<file path=ppt/slides/slide15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13"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cap="all">
                <a:solidFill>
                  <a:srgbClr val="ffff00"/>
                </a:solidFill>
                <a:uFill>
                  <a:solidFill>
                    <a:srgbClr val="ffffff"/>
                  </a:solidFill>
                </a:uFill>
                <a:latin typeface="Arial"/>
              </a:rPr>
              <a:t> </a:t>
            </a:r>
            <a:r>
              <a:rPr b="1" lang="el-GR" sz="3200" spc="-1" strike="noStrike" u="sng" cap="all">
                <a:solidFill>
                  <a:srgbClr val="000000"/>
                </a:solidFill>
                <a:uFill>
                  <a:solidFill>
                    <a:srgbClr val="ffffff"/>
                  </a:solidFill>
                </a:uFill>
                <a:latin typeface="Arial"/>
              </a:rPr>
              <a:t>ΓΕΝΙΚΑ</a:t>
            </a:r>
            <a:br/>
            <a:endParaRPr b="0" lang="el-GR" sz="3200" spc="-1" strike="noStrike">
              <a:solidFill>
                <a:srgbClr val="ffffff"/>
              </a:solidFill>
              <a:uFill>
                <a:solidFill>
                  <a:srgbClr val="ffffff"/>
                </a:solidFill>
              </a:uFill>
              <a:latin typeface="Book Antiqua"/>
            </a:endParaRPr>
          </a:p>
        </p:txBody>
      </p:sp>
      <p:sp>
        <p:nvSpPr>
          <p:cNvPr id="714" name="TextShape 2"/>
          <p:cNvSpPr txBox="1"/>
          <p:nvPr/>
        </p:nvSpPr>
        <p:spPr>
          <a:xfrm>
            <a:off x="179640" y="1071720"/>
            <a:ext cx="8784720" cy="5571720"/>
          </a:xfrm>
          <a:prstGeom prst="rect">
            <a:avLst/>
          </a:prstGeom>
          <a:solidFill>
            <a:srgbClr val="000000"/>
          </a:solidFill>
          <a:ln>
            <a:noFill/>
          </a:ln>
        </p:spPr>
        <p:txBody>
          <a:bodyPr lIns="90000" rIns="90000" tIns="45000" bIns="45000"/>
          <a:p>
            <a:pPr>
              <a:lnSpc>
                <a:spcPct val="100000"/>
              </a:lnSpc>
              <a:spcBef>
                <a:spcPts val="561"/>
              </a:spcBef>
            </a:pPr>
            <a:r>
              <a:rPr b="1" lang="el-GR" sz="2800" spc="-1" strike="noStrike">
                <a:solidFill>
                  <a:srgbClr val="ffffff"/>
                </a:solidFill>
                <a:uFill>
                  <a:solidFill>
                    <a:srgbClr val="ffffff"/>
                  </a:solidFill>
                </a:uFill>
                <a:latin typeface="Arial"/>
              </a:rPr>
              <a:t>ΕΧΟΥΝ </a:t>
            </a:r>
            <a:r>
              <a:rPr b="1" lang="el-GR" sz="2800" spc="-1" strike="noStrike">
                <a:solidFill>
                  <a:srgbClr val="ff0000"/>
                </a:solidFill>
                <a:uFill>
                  <a:solidFill>
                    <a:srgbClr val="ffffff"/>
                  </a:solidFill>
                </a:uFill>
                <a:latin typeface="Arial"/>
              </a:rPr>
              <a:t>ΜΙΚΡΟΤΕΡΟ ΒΑΘΜΟ ΑΠΟΔΟΣΕΩΣ </a:t>
            </a:r>
            <a:r>
              <a:rPr b="1" lang="el-GR" sz="2800" spc="-1" strike="noStrike">
                <a:solidFill>
                  <a:srgbClr val="ffffff"/>
                </a:solidFill>
                <a:uFill>
                  <a:solidFill>
                    <a:srgbClr val="ffffff"/>
                  </a:solidFill>
                </a:uFill>
                <a:latin typeface="Arial"/>
              </a:rPr>
              <a:t>ΑΠΟ ΤΟΥΣ ΚΥΡΙΟΥΣ ΣΤΡΟΒΙΛΟΥΣ, </a:t>
            </a:r>
            <a:r>
              <a:rPr b="1" lang="el-GR" sz="2800" spc="-1" strike="noStrike">
                <a:solidFill>
                  <a:srgbClr val="7030a0"/>
                </a:solidFill>
                <a:uFill>
                  <a:solidFill>
                    <a:srgbClr val="ffffff"/>
                  </a:solidFill>
                </a:uFill>
                <a:latin typeface="Arial"/>
              </a:rPr>
              <a:t>ΤΟΣΟ ΜΙΚΡΟΤΕΡΟ, ΟΣΟ ΜΙΚΡΟΤΕΡΗ ΕΙΝΑΙ Η ΙΣΧΥΣ ΤΟΥΣ</a:t>
            </a:r>
            <a:r>
              <a:rPr b="1" lang="el-GR" sz="2800" spc="-1" strike="noStrike">
                <a:solidFill>
                  <a:srgbClr val="ffffff"/>
                </a:solidFill>
                <a:uFill>
                  <a:solidFill>
                    <a:srgbClr val="ffffff"/>
                  </a:solidFill>
                </a:uFill>
                <a:latin typeface="Arial"/>
              </a:rPr>
              <a:t>. </a:t>
            </a:r>
            <a:endParaRPr b="0" lang="el-GR" sz="2800" spc="-1" strike="noStrike">
              <a:solidFill>
                <a:srgbClr val="000000"/>
              </a:solidFill>
              <a:uFill>
                <a:solidFill>
                  <a:srgbClr val="ffffff"/>
                </a:solidFill>
              </a:uFill>
              <a:latin typeface="Arial"/>
            </a:endParaRPr>
          </a:p>
          <a:p>
            <a:pPr>
              <a:lnSpc>
                <a:spcPct val="100000"/>
              </a:lnSpc>
              <a:spcBef>
                <a:spcPts val="561"/>
              </a:spcBef>
            </a:pPr>
            <a:endParaRPr b="0" lang="el-GR" sz="2800" spc="-1" strike="noStrike">
              <a:solidFill>
                <a:srgbClr val="000000"/>
              </a:solidFill>
              <a:uFill>
                <a:solidFill>
                  <a:srgbClr val="ffffff"/>
                </a:solidFill>
              </a:uFill>
              <a:latin typeface="Arial"/>
            </a:endParaRPr>
          </a:p>
          <a:p>
            <a:pPr>
              <a:lnSpc>
                <a:spcPct val="100000"/>
              </a:lnSpc>
              <a:spcBef>
                <a:spcPts val="561"/>
              </a:spcBef>
            </a:pPr>
            <a:r>
              <a:rPr b="1" lang="el-GR" sz="2800" spc="-1" strike="noStrike">
                <a:solidFill>
                  <a:srgbClr val="00b050"/>
                </a:solidFill>
                <a:uFill>
                  <a:solidFill>
                    <a:srgbClr val="ffffff"/>
                  </a:solidFill>
                </a:uFill>
                <a:latin typeface="Arial"/>
              </a:rPr>
              <a:t>Ο ΑΤΜΟΣΤΡΟΒΙΛΟΣ ΤΗΣ ΗΛΕΚΤΡΟΓΕΝΝΗΤΡΙΑΣ </a:t>
            </a:r>
            <a:r>
              <a:rPr b="1" lang="el-GR" sz="2800" spc="-1" strike="noStrike">
                <a:solidFill>
                  <a:srgbClr val="ffffff"/>
                </a:solidFill>
                <a:uFill>
                  <a:solidFill>
                    <a:srgbClr val="ffffff"/>
                  </a:solidFill>
                </a:uFill>
                <a:latin typeface="Arial"/>
              </a:rPr>
              <a:t>ΤΟΥ ΠΛΟΙΟΥ ΕΧΕΙ ΜΕΓΑΛΥΤΕΡΗ ΙΠΠΟΔΥΝΑΜΗ ΚΑΙ Η ΚΑΤΑΝΑΛΩΣΗ ΤΟΥ ΕΙΝΑΙ ΥΠΟΛΟΓΙΣΙΜΗ, ΓΙ' ΑΥΤΟ ΚΑΙ ΑΠΟΤΕΛΕΙΤΑΙ ΑΠΟ ΑΡΙΘΜΟ ΒΑΘΜΙΔΩΝ ΔΡΑΣΕΩΣ ΚΑΙ ΕΡΓΑΖΕΤΑΙ ΣΥΝΗΘΩΣ ΧΩΡΙΣ ΑΝΤΙΘΛΙΨΗ ΜΕ ΕΞΑΓΩΓΗ ΠΡΟΣ ΤΟ ΚΥΡΙΟ ή ΤΟ ΒΟΗΘΗΤΙΚΟ ΨΥΓΕΙΟ.</a:t>
            </a:r>
            <a:endParaRPr b="0" lang="el-GR" sz="2800" spc="-1" strike="noStrike">
              <a:solidFill>
                <a:srgbClr val="000000"/>
              </a:solidFill>
              <a:uFill>
                <a:solidFill>
                  <a:srgbClr val="ffffff"/>
                </a:solidFill>
              </a:uFill>
              <a:latin typeface="Arial"/>
            </a:endParaRPr>
          </a:p>
          <a:p>
            <a:pPr algn="ctr">
              <a:lnSpc>
                <a:spcPct val="100000"/>
              </a:lnSpc>
              <a:spcBef>
                <a:spcPts val="479"/>
              </a:spcBef>
            </a:pPr>
            <a:br/>
            <a:br/>
            <a:r>
              <a:rPr b="0" lang="el-GR" sz="1400" spc="-1" strike="noStrike">
                <a:solidFill>
                  <a:srgbClr val="ffffff"/>
                </a:solidFill>
                <a:uFill>
                  <a:solidFill>
                    <a:srgbClr val="ffffff"/>
                  </a:solidFill>
                </a:uFill>
                <a:latin typeface="Book Antiqua"/>
              </a:rPr>
              <a:t> </a:t>
            </a:r>
            <a:br/>
            <a:endParaRPr b="0" lang="el-GR" sz="1400" spc="-1" strike="noStrike">
              <a:solidFill>
                <a:srgbClr val="000000"/>
              </a:solidFill>
              <a:uFill>
                <a:solidFill>
                  <a:srgbClr val="ffffff"/>
                </a:solidFill>
              </a:uFill>
              <a:latin typeface="Arial"/>
            </a:endParaRPr>
          </a:p>
        </p:txBody>
      </p:sp>
    </p:spTree>
  </p:cSld>
</p:sld>
</file>

<file path=ppt/slides/slide16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15"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cap="all">
                <a:solidFill>
                  <a:srgbClr val="ffff00"/>
                </a:solidFill>
                <a:uFill>
                  <a:solidFill>
                    <a:srgbClr val="ffffff"/>
                  </a:solidFill>
                </a:uFill>
                <a:latin typeface="Arial"/>
              </a:rPr>
              <a:t> </a:t>
            </a:r>
            <a:r>
              <a:rPr b="1" lang="el-GR" sz="2400" spc="-1" strike="noStrike" u="sng" cap="all">
                <a:solidFill>
                  <a:srgbClr val="ffff00"/>
                </a:solidFill>
                <a:uFill>
                  <a:solidFill>
                    <a:srgbClr val="ffffff"/>
                  </a:solidFill>
                </a:uFill>
                <a:latin typeface="Arial"/>
              </a:rPr>
              <a:t>ΑΤΜΟΣΤΡΟΒΙΛΟΙ ΗΛΕΚΤΡΟΓΕΝΝΗΤΡΙΑΣ ΔΥΝΑΜΕΩΣ ΚΑΙ ΦΩΤΙΣΜΟΥ</a:t>
            </a:r>
            <a:br/>
            <a:endParaRPr b="0" lang="el-GR" sz="2400" spc="-1" strike="noStrike">
              <a:solidFill>
                <a:srgbClr val="ffffff"/>
              </a:solidFill>
              <a:uFill>
                <a:solidFill>
                  <a:srgbClr val="ffffff"/>
                </a:solidFill>
              </a:uFill>
              <a:latin typeface="Book Antiqua"/>
            </a:endParaRPr>
          </a:p>
        </p:txBody>
      </p:sp>
      <p:sp>
        <p:nvSpPr>
          <p:cNvPr id="716" name="TextShape 2"/>
          <p:cNvSpPr txBox="1"/>
          <p:nvPr/>
        </p:nvSpPr>
        <p:spPr>
          <a:xfrm>
            <a:off x="179640" y="1071720"/>
            <a:ext cx="8784720" cy="5571720"/>
          </a:xfrm>
          <a:prstGeom prst="rect">
            <a:avLst/>
          </a:prstGeom>
          <a:solidFill>
            <a:srgbClr val="000000"/>
          </a:solidFill>
          <a:ln>
            <a:noFill/>
          </a:ln>
        </p:spPr>
        <p:txBody>
          <a:bodyPr lIns="90000" rIns="90000" tIns="45000" bIns="45000"/>
          <a:p>
            <a:pPr algn="ctr">
              <a:lnSpc>
                <a:spcPct val="100000"/>
              </a:lnSpc>
              <a:spcBef>
                <a:spcPts val="561"/>
              </a:spcBef>
            </a:pPr>
            <a:r>
              <a:rPr b="1" lang="el-GR" sz="2800" spc="-1" strike="noStrike">
                <a:solidFill>
                  <a:srgbClr val="ffffff"/>
                </a:solidFill>
                <a:uFill>
                  <a:solidFill>
                    <a:srgbClr val="ffffff"/>
                  </a:solidFill>
                </a:uFill>
                <a:latin typeface="Arial"/>
              </a:rPr>
              <a:t>ΕΙΝΑΙ ΣΥΝΗΘΩΣ ΣΤΡΟΒΙΛΟΙ ΔΡΑΣΕΩΣ ΤΥΠΟΥ Curtis ή Rateau ΜΕ </a:t>
            </a:r>
            <a:r>
              <a:rPr b="1" lang="el-GR" sz="2800" spc="-1" strike="noStrike">
                <a:solidFill>
                  <a:srgbClr val="ff0000"/>
                </a:solidFill>
                <a:uFill>
                  <a:solidFill>
                    <a:srgbClr val="ffffff"/>
                  </a:solidFill>
                </a:uFill>
                <a:latin typeface="Arial"/>
              </a:rPr>
              <a:t>5-7 ΔΙΑΒΑΘΜΙΣΕΙΣ</a:t>
            </a:r>
            <a:r>
              <a:rPr b="1" lang="el-GR" sz="2800" spc="-1" strike="noStrike">
                <a:solidFill>
                  <a:srgbClr val="ffffff"/>
                </a:solidFill>
                <a:uFill>
                  <a:solidFill>
                    <a:srgbClr val="ffffff"/>
                  </a:solidFill>
                </a:uFill>
                <a:latin typeface="Arial"/>
              </a:rPr>
              <a:t>, ΥΨΗΛΗΣ ΤΑΧΥΤΗΤΑΣ ΠΕΡΙΣΤΡΟΦΗΣ, ΜΕΧΡΙ </a:t>
            </a:r>
            <a:r>
              <a:rPr b="1" lang="el-GR" sz="2800" spc="-1" strike="noStrike">
                <a:solidFill>
                  <a:srgbClr val="ff0000"/>
                </a:solidFill>
                <a:uFill>
                  <a:solidFill>
                    <a:srgbClr val="ffffff"/>
                  </a:solidFill>
                </a:uFill>
                <a:latin typeface="Arial"/>
              </a:rPr>
              <a:t>12000 rpm</a:t>
            </a:r>
            <a:r>
              <a:rPr b="1" lang="el-GR" sz="2800" spc="-1" strike="noStrike">
                <a:solidFill>
                  <a:srgbClr val="ffffff"/>
                </a:solidFill>
                <a:uFill>
                  <a:solidFill>
                    <a:srgbClr val="ffffff"/>
                  </a:solidFill>
                </a:uFill>
                <a:latin typeface="Arial"/>
              </a:rPr>
              <a:t>. ΛΕΙΤΟΥΡΓΟΥΝ ΚΑΤΑ ΚΑΝΟΝΑ ΜΕ ΥΠΕΡΘΕΡΜΟ ΑΤΜΟ ΑΠΕΥΘΕΙΑΣ ΑΠΟ ΤΟ ΛΕΒΗΤΑ ΠΙΕΣΕΩΣ ΜΕΧΡΙ </a:t>
            </a:r>
            <a:r>
              <a:rPr b="1" lang="el-GR" sz="2800" spc="-1" strike="noStrike">
                <a:solidFill>
                  <a:srgbClr val="ff0000"/>
                </a:solidFill>
                <a:uFill>
                  <a:solidFill>
                    <a:srgbClr val="ffffff"/>
                  </a:solidFill>
                </a:uFill>
                <a:latin typeface="Arial"/>
              </a:rPr>
              <a:t>60 bar </a:t>
            </a:r>
            <a:r>
              <a:rPr b="1" lang="el-GR" sz="2800" spc="-1" strike="noStrike">
                <a:solidFill>
                  <a:srgbClr val="ffffff"/>
                </a:solidFill>
                <a:uFill>
                  <a:solidFill>
                    <a:srgbClr val="ffffff"/>
                  </a:solidFill>
                </a:uFill>
                <a:latin typeface="Arial"/>
              </a:rPr>
              <a:t>ΚΑΙ ΘΕΡΜΟΚΡΑΣΙΑΣ ΜΕΧΡΙ ΚΑΙ </a:t>
            </a:r>
            <a:r>
              <a:rPr b="1" lang="el-GR" sz="2800" spc="-1" strike="noStrike">
                <a:solidFill>
                  <a:srgbClr val="ff0000"/>
                </a:solidFill>
                <a:uFill>
                  <a:solidFill>
                    <a:srgbClr val="ffffff"/>
                  </a:solidFill>
                </a:uFill>
                <a:latin typeface="Arial"/>
              </a:rPr>
              <a:t>510°C</a:t>
            </a:r>
            <a:r>
              <a:rPr b="1" lang="el-GR" sz="2800" spc="-1" strike="noStrike">
                <a:solidFill>
                  <a:srgbClr val="ffffff"/>
                </a:solidFill>
                <a:uFill>
                  <a:solidFill>
                    <a:srgbClr val="ffffff"/>
                  </a:solidFill>
                </a:uFill>
                <a:latin typeface="Arial"/>
              </a:rPr>
              <a:t>. ΜΠΟΡΕΙ ΟΜΩΣ ΜΕ ΚΑΤΑΛΛΗΛΗ ΔΙΑΚΛΑΔΩΣΗ ΝΑ ΛΕΙΤΟΥΡΓΟΥΝ ΜΕΣΩ ΑΦΥΠΕΡΘΕΡΜΑΝΤΗΡΑ ή ΜΕΙΩΤΗΡΑ ΑΤΜΟΥ ΚΑΙ ΜΕ ΚΕΚΟΡΕΣΜΕΝΟ ΑΤΜΟ ΠΙΕΣΕΩΣ </a:t>
            </a:r>
            <a:r>
              <a:rPr b="1" lang="el-GR" sz="2800" spc="-1" strike="noStrike">
                <a:solidFill>
                  <a:srgbClr val="ff0000"/>
                </a:solidFill>
                <a:uFill>
                  <a:solidFill>
                    <a:srgbClr val="ffffff"/>
                  </a:solidFill>
                </a:uFill>
                <a:latin typeface="Arial"/>
              </a:rPr>
              <a:t>60 bar </a:t>
            </a:r>
            <a:r>
              <a:rPr b="1" lang="el-GR" sz="2800" spc="-1" strike="noStrike">
                <a:solidFill>
                  <a:srgbClr val="ffffff"/>
                </a:solidFill>
                <a:uFill>
                  <a:solidFill>
                    <a:srgbClr val="ffffff"/>
                  </a:solidFill>
                </a:uFill>
                <a:latin typeface="Arial"/>
              </a:rPr>
              <a:t>ΚΑΙ ΘΕΡΜΟΚΡΑΣΙΑΣ </a:t>
            </a:r>
            <a:r>
              <a:rPr b="1" lang="el-GR" sz="2800" spc="-1" strike="noStrike">
                <a:solidFill>
                  <a:srgbClr val="ff0000"/>
                </a:solidFill>
                <a:uFill>
                  <a:solidFill>
                    <a:srgbClr val="ffffff"/>
                  </a:solidFill>
                </a:uFill>
                <a:latin typeface="Arial"/>
              </a:rPr>
              <a:t>250°C</a:t>
            </a:r>
            <a:r>
              <a:rPr b="1" lang="el-GR" sz="2800" spc="-1" strike="noStrike">
                <a:solidFill>
                  <a:srgbClr val="ffffff"/>
                </a:solidFill>
                <a:uFill>
                  <a:solidFill>
                    <a:srgbClr val="ffffff"/>
                  </a:solidFill>
                </a:uFill>
                <a:latin typeface="Arial"/>
              </a:rPr>
              <a:t>. ΕΞΑΓΟΥΝ ΣΕ ΙΔΙΑΙΤΕΡΟ ΣΥΜΠΥΚΝΩΤΗ ΜΕ ΚΕΝΟ </a:t>
            </a:r>
            <a:r>
              <a:rPr b="1" lang="el-GR" sz="2800" spc="-1" strike="noStrike">
                <a:solidFill>
                  <a:srgbClr val="ff0000"/>
                </a:solidFill>
                <a:uFill>
                  <a:solidFill>
                    <a:srgbClr val="ffffff"/>
                  </a:solidFill>
                </a:uFill>
                <a:latin typeface="Arial"/>
              </a:rPr>
              <a:t>86%-90% </a:t>
            </a:r>
            <a:r>
              <a:rPr b="1" lang="el-GR" sz="2800" spc="-1" strike="noStrike">
                <a:solidFill>
                  <a:srgbClr val="ffffff"/>
                </a:solidFill>
                <a:uFill>
                  <a:solidFill>
                    <a:srgbClr val="ffffff"/>
                  </a:solidFill>
                </a:uFill>
                <a:latin typeface="Arial"/>
              </a:rPr>
              <a:t>ή ΚΑΙ ΣΤΟ ΚΥΡΙΟ ΨΥΓΕΙΟ.</a:t>
            </a:r>
            <a:endParaRPr b="0" lang="el-GR" sz="2800" spc="-1" strike="noStrike">
              <a:solidFill>
                <a:srgbClr val="000000"/>
              </a:solidFill>
              <a:uFill>
                <a:solidFill>
                  <a:srgbClr val="ffffff"/>
                </a:solidFill>
              </a:uFill>
              <a:latin typeface="Arial"/>
            </a:endParaRPr>
          </a:p>
          <a:p>
            <a:pPr algn="ctr">
              <a:lnSpc>
                <a:spcPct val="100000"/>
              </a:lnSpc>
              <a:spcBef>
                <a:spcPts val="479"/>
              </a:spcBef>
            </a:pPr>
            <a:br/>
            <a:br/>
            <a:r>
              <a:rPr b="0" lang="el-GR" sz="1400" spc="-1" strike="noStrike">
                <a:solidFill>
                  <a:srgbClr val="ffffff"/>
                </a:solidFill>
                <a:uFill>
                  <a:solidFill>
                    <a:srgbClr val="ffffff"/>
                  </a:solidFill>
                </a:uFill>
                <a:latin typeface="Book Antiqua"/>
              </a:rPr>
              <a:t> </a:t>
            </a:r>
            <a:br/>
            <a:endParaRPr b="0" lang="el-GR" sz="1400" spc="-1" strike="noStrike">
              <a:solidFill>
                <a:srgbClr val="000000"/>
              </a:solidFill>
              <a:uFill>
                <a:solidFill>
                  <a:srgbClr val="ffffff"/>
                </a:solidFill>
              </a:uFill>
              <a:latin typeface="Arial"/>
            </a:endParaRPr>
          </a:p>
        </p:txBody>
      </p:sp>
    </p:spTree>
  </p:cSld>
</p:sld>
</file>

<file path=ppt/slides/slide16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17"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cap="all">
                <a:solidFill>
                  <a:srgbClr val="000000"/>
                </a:solidFill>
                <a:uFill>
                  <a:solidFill>
                    <a:srgbClr val="ffffff"/>
                  </a:solidFill>
                </a:uFill>
                <a:latin typeface="Arial"/>
              </a:rPr>
              <a:t> </a:t>
            </a:r>
            <a:r>
              <a:rPr b="1" lang="el-GR" sz="2400" spc="-1" strike="noStrike" u="sng" cap="all">
                <a:solidFill>
                  <a:srgbClr val="000000"/>
                </a:solidFill>
                <a:uFill>
                  <a:solidFill>
                    <a:srgbClr val="ffffff"/>
                  </a:solidFill>
                </a:uFill>
                <a:latin typeface="Arial"/>
              </a:rPr>
              <a:t>ΑΤΜΟΣΤΡΟΒΙΛΟΙ ΗΛΕΚΤΡΟΓΕΝΝΗΤΡΙΑΣ ΔΥΝΑΜΕΩΣ ΚΑΙ ΦΩΤΙΣΜΟΥ</a:t>
            </a:r>
            <a:br/>
            <a:endParaRPr b="0" lang="el-GR" sz="2400" spc="-1" strike="noStrike">
              <a:solidFill>
                <a:srgbClr val="ffffff"/>
              </a:solidFill>
              <a:uFill>
                <a:solidFill>
                  <a:srgbClr val="ffffff"/>
                </a:solidFill>
              </a:uFill>
              <a:latin typeface="Book Antiqua"/>
            </a:endParaRPr>
          </a:p>
        </p:txBody>
      </p:sp>
      <p:sp>
        <p:nvSpPr>
          <p:cNvPr id="718" name="TextShape 2"/>
          <p:cNvSpPr txBox="1"/>
          <p:nvPr/>
        </p:nvSpPr>
        <p:spPr>
          <a:xfrm>
            <a:off x="179640" y="1071720"/>
            <a:ext cx="8784720" cy="5571720"/>
          </a:xfrm>
          <a:prstGeom prst="rect">
            <a:avLst/>
          </a:prstGeom>
          <a:solidFill>
            <a:srgbClr val="000000"/>
          </a:solidFill>
          <a:ln>
            <a:noFill/>
          </a:ln>
        </p:spPr>
        <p:txBody>
          <a:bodyPr lIns="90000" rIns="90000" tIns="45000" bIns="45000"/>
          <a:p>
            <a:pPr>
              <a:lnSpc>
                <a:spcPct val="100000"/>
              </a:lnSpc>
              <a:spcBef>
                <a:spcPts val="479"/>
              </a:spcBef>
            </a:pPr>
            <a:r>
              <a:rPr b="1" lang="el-GR" sz="2400" spc="-1" strike="noStrike">
                <a:solidFill>
                  <a:srgbClr val="ffffff"/>
                </a:solidFill>
                <a:uFill>
                  <a:solidFill>
                    <a:srgbClr val="ffffff"/>
                  </a:solidFill>
                </a:uFill>
                <a:latin typeface="Arial"/>
              </a:rPr>
              <a:t>ΔΙΑΘΕΤΟΥΝ ΤΙΣ ΕΞΗΣ ΑΣΦΑΛΙΣΤΙΚΕΣ ΔΙΑΤΑΞΕΙΣ:</a:t>
            </a:r>
            <a:endParaRPr b="0" lang="el-GR" sz="2400" spc="-1" strike="noStrike">
              <a:solidFill>
                <a:srgbClr val="000000"/>
              </a:solidFill>
              <a:uFill>
                <a:solidFill>
                  <a:srgbClr val="ffffff"/>
                </a:solidFill>
              </a:uFill>
              <a:latin typeface="Arial"/>
            </a:endParaRPr>
          </a:p>
          <a:p>
            <a:pPr>
              <a:lnSpc>
                <a:spcPct val="100000"/>
              </a:lnSpc>
              <a:spcBef>
                <a:spcPts val="420"/>
              </a:spcBef>
            </a:pPr>
            <a:r>
              <a:rPr b="1" lang="el-GR" sz="2100" spc="-1" strike="noStrike">
                <a:solidFill>
                  <a:srgbClr val="ff0000"/>
                </a:solidFill>
                <a:uFill>
                  <a:solidFill>
                    <a:srgbClr val="ffffff"/>
                  </a:solidFill>
                </a:uFill>
                <a:latin typeface="Arial"/>
              </a:rPr>
              <a:t>α) </a:t>
            </a:r>
            <a:r>
              <a:rPr b="1" lang="el-GR" sz="2100" spc="-1" strike="noStrike">
                <a:solidFill>
                  <a:srgbClr val="ffffff"/>
                </a:solidFill>
                <a:uFill>
                  <a:solidFill>
                    <a:srgbClr val="ffffff"/>
                  </a:solidFill>
                </a:uFill>
                <a:latin typeface="Arial"/>
              </a:rPr>
              <a:t>ΡΥΘΜΙΣΤΗ ΣΤΡΟΦΩΝ (</a:t>
            </a:r>
            <a:r>
              <a:rPr b="1" lang="el-GR" sz="2100" spc="-1" strike="noStrike">
                <a:solidFill>
                  <a:srgbClr val="ff0000"/>
                </a:solidFill>
                <a:uFill>
                  <a:solidFill>
                    <a:srgbClr val="ffffff"/>
                  </a:solidFill>
                </a:uFill>
                <a:latin typeface="Arial"/>
              </a:rPr>
              <a:t>Governor</a:t>
            </a:r>
            <a:r>
              <a:rPr b="1" lang="el-GR" sz="2100" spc="-1" strike="noStrike">
                <a:solidFill>
                  <a:srgbClr val="ffffff"/>
                </a:solidFill>
                <a:uFill>
                  <a:solidFill>
                    <a:srgbClr val="ffffff"/>
                  </a:solidFill>
                </a:uFill>
                <a:latin typeface="Arial"/>
              </a:rPr>
              <a:t>).</a:t>
            </a:r>
            <a:endParaRPr b="0" lang="el-GR" sz="2100" spc="-1" strike="noStrike">
              <a:solidFill>
                <a:srgbClr val="000000"/>
              </a:solidFill>
              <a:uFill>
                <a:solidFill>
                  <a:srgbClr val="ffffff"/>
                </a:solidFill>
              </a:uFill>
              <a:latin typeface="Arial"/>
            </a:endParaRPr>
          </a:p>
          <a:p>
            <a:pPr>
              <a:lnSpc>
                <a:spcPct val="100000"/>
              </a:lnSpc>
              <a:spcBef>
                <a:spcPts val="420"/>
              </a:spcBef>
            </a:pPr>
            <a:r>
              <a:rPr b="1" lang="el-GR" sz="2100" spc="-1" strike="noStrike">
                <a:solidFill>
                  <a:srgbClr val="ff0000"/>
                </a:solidFill>
                <a:uFill>
                  <a:solidFill>
                    <a:srgbClr val="ffffff"/>
                  </a:solidFill>
                </a:uFill>
                <a:latin typeface="Arial"/>
              </a:rPr>
              <a:t>β) </a:t>
            </a:r>
            <a:r>
              <a:rPr b="1" lang="el-GR" sz="2100" spc="-1" strike="noStrike">
                <a:solidFill>
                  <a:srgbClr val="ffffff"/>
                </a:solidFill>
                <a:uFill>
                  <a:solidFill>
                    <a:srgbClr val="ffffff"/>
                  </a:solidFill>
                </a:uFill>
                <a:latin typeface="Arial"/>
              </a:rPr>
              <a:t>ΔΙΑΚΟΠΤΗ ΥΠΕΡΤΑΧΥΝΣΕΩΣ (</a:t>
            </a:r>
            <a:r>
              <a:rPr b="1" lang="el-GR" sz="2100" spc="-1" strike="noStrike">
                <a:solidFill>
                  <a:srgbClr val="ff0000"/>
                </a:solidFill>
                <a:uFill>
                  <a:solidFill>
                    <a:srgbClr val="ffffff"/>
                  </a:solidFill>
                </a:uFill>
                <a:latin typeface="Arial"/>
              </a:rPr>
              <a:t>Over speed</a:t>
            </a:r>
            <a:r>
              <a:rPr b="1" lang="el-GR" sz="2100" spc="-1" strike="noStrike">
                <a:solidFill>
                  <a:srgbClr val="ffffff"/>
                </a:solidFill>
                <a:uFill>
                  <a:solidFill>
                    <a:srgbClr val="ffffff"/>
                  </a:solidFill>
                </a:uFill>
                <a:latin typeface="Arial"/>
              </a:rPr>
              <a:t>).</a:t>
            </a:r>
            <a:endParaRPr b="0" lang="el-GR" sz="2100" spc="-1" strike="noStrike">
              <a:solidFill>
                <a:srgbClr val="000000"/>
              </a:solidFill>
              <a:uFill>
                <a:solidFill>
                  <a:srgbClr val="ffffff"/>
                </a:solidFill>
              </a:uFill>
              <a:latin typeface="Arial"/>
            </a:endParaRPr>
          </a:p>
          <a:p>
            <a:pPr>
              <a:lnSpc>
                <a:spcPct val="100000"/>
              </a:lnSpc>
              <a:spcBef>
                <a:spcPts val="420"/>
              </a:spcBef>
            </a:pPr>
            <a:r>
              <a:rPr b="1" lang="el-GR" sz="2100" spc="-1" strike="noStrike">
                <a:solidFill>
                  <a:srgbClr val="ff0000"/>
                </a:solidFill>
                <a:uFill>
                  <a:solidFill>
                    <a:srgbClr val="ffffff"/>
                  </a:solidFill>
                </a:uFill>
                <a:latin typeface="Arial"/>
              </a:rPr>
              <a:t>γ) </a:t>
            </a:r>
            <a:r>
              <a:rPr b="1" lang="el-GR" sz="2100" spc="-1" strike="noStrike">
                <a:solidFill>
                  <a:srgbClr val="ffffff"/>
                </a:solidFill>
                <a:uFill>
                  <a:solidFill>
                    <a:srgbClr val="ffffff"/>
                  </a:solidFill>
                </a:uFill>
                <a:latin typeface="Arial"/>
              </a:rPr>
              <a:t>ΔΙΑΚΟΠΤΗ ΑΝΤΙΘΛΙΨΕΩΣ (</a:t>
            </a:r>
            <a:r>
              <a:rPr b="1" lang="el-GR" sz="2100" spc="-1" strike="noStrike">
                <a:solidFill>
                  <a:srgbClr val="ff0000"/>
                </a:solidFill>
                <a:uFill>
                  <a:solidFill>
                    <a:srgbClr val="ffffff"/>
                  </a:solidFill>
                </a:uFill>
                <a:latin typeface="Arial"/>
              </a:rPr>
              <a:t>Back pressure</a:t>
            </a:r>
            <a:r>
              <a:rPr b="1" lang="el-GR" sz="2100" spc="-1" strike="noStrike">
                <a:solidFill>
                  <a:srgbClr val="ffffff"/>
                </a:solidFill>
                <a:uFill>
                  <a:solidFill>
                    <a:srgbClr val="ffffff"/>
                  </a:solidFill>
                </a:uFill>
                <a:latin typeface="Arial"/>
              </a:rPr>
              <a:t>), ΠΟΥ ΣΤΑΜΑΤΑ ΤΗ </a:t>
            </a:r>
            <a:endParaRPr b="0" lang="el-GR" sz="2100" spc="-1" strike="noStrike">
              <a:solidFill>
                <a:srgbClr val="000000"/>
              </a:solidFill>
              <a:uFill>
                <a:solidFill>
                  <a:srgbClr val="ffffff"/>
                </a:solidFill>
              </a:uFill>
              <a:latin typeface="Arial"/>
            </a:endParaRPr>
          </a:p>
          <a:p>
            <a:pPr>
              <a:lnSpc>
                <a:spcPct val="100000"/>
              </a:lnSpc>
              <a:spcBef>
                <a:spcPts val="420"/>
              </a:spcBef>
            </a:pPr>
            <a:r>
              <a:rPr b="1" lang="el-GR" sz="2100" spc="-1" strike="noStrike">
                <a:solidFill>
                  <a:srgbClr val="ffffff"/>
                </a:solidFill>
                <a:uFill>
                  <a:solidFill>
                    <a:srgbClr val="ffffff"/>
                  </a:solidFill>
                </a:uFill>
                <a:latin typeface="Arial"/>
              </a:rPr>
              <a:t>    </a:t>
            </a:r>
            <a:r>
              <a:rPr b="1" lang="el-GR" sz="2100" spc="-1" strike="noStrike">
                <a:solidFill>
                  <a:srgbClr val="ffffff"/>
                </a:solidFill>
                <a:uFill>
                  <a:solidFill>
                    <a:srgbClr val="ffffff"/>
                  </a:solidFill>
                </a:uFill>
                <a:latin typeface="Arial"/>
              </a:rPr>
              <a:t>ΜΗΧΑΝΗ, ΟΤΑΝ ΑΝΑΠΤΥΧΘΕΙ ΥΠΕΡΒΟΛΙΚΗ ΑΝΤΙΘΛΙΨΗ </a:t>
            </a:r>
            <a:endParaRPr b="0" lang="el-GR" sz="2100" spc="-1" strike="noStrike">
              <a:solidFill>
                <a:srgbClr val="000000"/>
              </a:solidFill>
              <a:uFill>
                <a:solidFill>
                  <a:srgbClr val="ffffff"/>
                </a:solidFill>
              </a:uFill>
              <a:latin typeface="Arial"/>
            </a:endParaRPr>
          </a:p>
          <a:p>
            <a:pPr>
              <a:lnSpc>
                <a:spcPct val="100000"/>
              </a:lnSpc>
              <a:spcBef>
                <a:spcPts val="420"/>
              </a:spcBef>
            </a:pPr>
            <a:r>
              <a:rPr b="1" lang="el-GR" sz="2100" spc="-1" strike="noStrike">
                <a:solidFill>
                  <a:srgbClr val="ffffff"/>
                </a:solidFill>
                <a:uFill>
                  <a:solidFill>
                    <a:srgbClr val="ffffff"/>
                  </a:solidFill>
                </a:uFill>
                <a:latin typeface="Arial"/>
              </a:rPr>
              <a:t>    </a:t>
            </a:r>
            <a:r>
              <a:rPr b="1" lang="el-GR" sz="2100" spc="-1" strike="noStrike">
                <a:solidFill>
                  <a:srgbClr val="ffffff"/>
                </a:solidFill>
                <a:uFill>
                  <a:solidFill>
                    <a:srgbClr val="ffffff"/>
                  </a:solidFill>
                </a:uFill>
                <a:latin typeface="Arial"/>
              </a:rPr>
              <a:t>ΣΤΗΝ ΕΞΑΓΩΓΗ, ΛΟΓΩ ΒΛΑΒΗΣ ΤΗΣ ΑΝΤΛΙΑΣ ΚΥΚΛΟΦΟΡΙΑΣ </a:t>
            </a:r>
            <a:endParaRPr b="0" lang="el-GR" sz="2100" spc="-1" strike="noStrike">
              <a:solidFill>
                <a:srgbClr val="000000"/>
              </a:solidFill>
              <a:uFill>
                <a:solidFill>
                  <a:srgbClr val="ffffff"/>
                </a:solidFill>
              </a:uFill>
              <a:latin typeface="Arial"/>
            </a:endParaRPr>
          </a:p>
          <a:p>
            <a:pPr>
              <a:lnSpc>
                <a:spcPct val="100000"/>
              </a:lnSpc>
              <a:spcBef>
                <a:spcPts val="420"/>
              </a:spcBef>
            </a:pPr>
            <a:r>
              <a:rPr b="1" lang="el-GR" sz="2100" spc="-1" strike="noStrike">
                <a:solidFill>
                  <a:srgbClr val="ffffff"/>
                </a:solidFill>
                <a:uFill>
                  <a:solidFill>
                    <a:srgbClr val="ffffff"/>
                  </a:solidFill>
                </a:uFill>
                <a:latin typeface="Arial"/>
              </a:rPr>
              <a:t>    </a:t>
            </a:r>
            <a:r>
              <a:rPr b="1" lang="el-GR" sz="2100" spc="-1" strike="noStrike">
                <a:solidFill>
                  <a:srgbClr val="ffffff"/>
                </a:solidFill>
                <a:uFill>
                  <a:solidFill>
                    <a:srgbClr val="ffffff"/>
                  </a:solidFill>
                </a:uFill>
                <a:latin typeface="Arial"/>
              </a:rPr>
              <a:t>ΤΟΥ ΨΥΓΕΙΟΥ η ΟΠΟΙΑΔΗΠΟΤΕ ΑΛΛΗΣ ΑΙΤΙΑΣ.</a:t>
            </a:r>
            <a:endParaRPr b="0" lang="el-GR" sz="2100" spc="-1" strike="noStrike">
              <a:solidFill>
                <a:srgbClr val="000000"/>
              </a:solidFill>
              <a:uFill>
                <a:solidFill>
                  <a:srgbClr val="ffffff"/>
                </a:solidFill>
              </a:uFill>
              <a:latin typeface="Arial"/>
            </a:endParaRPr>
          </a:p>
          <a:p>
            <a:pPr>
              <a:lnSpc>
                <a:spcPct val="100000"/>
              </a:lnSpc>
              <a:spcBef>
                <a:spcPts val="420"/>
              </a:spcBef>
            </a:pPr>
            <a:r>
              <a:rPr b="1" lang="el-GR" sz="2100" spc="-1" strike="noStrike">
                <a:solidFill>
                  <a:srgbClr val="ff0000"/>
                </a:solidFill>
                <a:uFill>
                  <a:solidFill>
                    <a:srgbClr val="ffffff"/>
                  </a:solidFill>
                </a:uFill>
                <a:latin typeface="Arial"/>
              </a:rPr>
              <a:t>δ) </a:t>
            </a:r>
            <a:r>
              <a:rPr b="1" lang="el-GR" sz="2100" spc="-1" strike="noStrike">
                <a:solidFill>
                  <a:srgbClr val="ffffff"/>
                </a:solidFill>
                <a:uFill>
                  <a:solidFill>
                    <a:srgbClr val="ffffff"/>
                  </a:solidFill>
                </a:uFill>
                <a:latin typeface="Arial"/>
              </a:rPr>
              <a:t>ΔΙΑΚΟΠΤΗ ΧΑΜΗΛΗΣ ΠΙΕΣΕΩΣ ΛΑΔΙΟΥ (</a:t>
            </a:r>
            <a:r>
              <a:rPr b="1" lang="el-GR" sz="2100" spc="-1" strike="noStrike">
                <a:solidFill>
                  <a:srgbClr val="ff0000"/>
                </a:solidFill>
                <a:uFill>
                  <a:solidFill>
                    <a:srgbClr val="ffffff"/>
                  </a:solidFill>
                </a:uFill>
                <a:latin typeface="Arial"/>
              </a:rPr>
              <a:t>Lub oil press</a:t>
            </a:r>
            <a:r>
              <a:rPr b="1" lang="el-GR" sz="2100" spc="-1" strike="noStrike">
                <a:solidFill>
                  <a:srgbClr val="ffffff"/>
                </a:solidFill>
                <a:uFill>
                  <a:solidFill>
                    <a:srgbClr val="ffffff"/>
                  </a:solidFill>
                </a:uFill>
                <a:latin typeface="Arial"/>
              </a:rPr>
              <a:t>), ΠΟΥ</a:t>
            </a:r>
            <a:endParaRPr b="0" lang="el-GR" sz="2100" spc="-1" strike="noStrike">
              <a:solidFill>
                <a:srgbClr val="000000"/>
              </a:solidFill>
              <a:uFill>
                <a:solidFill>
                  <a:srgbClr val="ffffff"/>
                </a:solidFill>
              </a:uFill>
              <a:latin typeface="Arial"/>
            </a:endParaRPr>
          </a:p>
          <a:p>
            <a:pPr>
              <a:lnSpc>
                <a:spcPct val="100000"/>
              </a:lnSpc>
              <a:spcBef>
                <a:spcPts val="420"/>
              </a:spcBef>
            </a:pPr>
            <a:r>
              <a:rPr b="1" lang="el-GR" sz="2100" spc="-1" strike="noStrike">
                <a:solidFill>
                  <a:srgbClr val="ffffff"/>
                </a:solidFill>
                <a:uFill>
                  <a:solidFill>
                    <a:srgbClr val="ffffff"/>
                  </a:solidFill>
                </a:uFill>
                <a:latin typeface="Arial"/>
              </a:rPr>
              <a:t>    </a:t>
            </a:r>
            <a:r>
              <a:rPr b="1" lang="el-GR" sz="2100" spc="-1" strike="noStrike">
                <a:solidFill>
                  <a:srgbClr val="ffffff"/>
                </a:solidFill>
                <a:uFill>
                  <a:solidFill>
                    <a:srgbClr val="ffffff"/>
                  </a:solidFill>
                </a:uFill>
                <a:latin typeface="Arial"/>
              </a:rPr>
              <a:t>ΚΛΕΙΝΕΙ ΤΟΝ ΑΤΜΟΦΡΑΚΤΗ ΣΕ ΠΕΡΙΠΤΩΣΗ ΠΤΩΣΕΩΣ ΤΗΣ</a:t>
            </a:r>
            <a:endParaRPr b="0" lang="el-GR" sz="2100" spc="-1" strike="noStrike">
              <a:solidFill>
                <a:srgbClr val="000000"/>
              </a:solidFill>
              <a:uFill>
                <a:solidFill>
                  <a:srgbClr val="ffffff"/>
                </a:solidFill>
              </a:uFill>
              <a:latin typeface="Arial"/>
            </a:endParaRPr>
          </a:p>
          <a:p>
            <a:pPr>
              <a:lnSpc>
                <a:spcPct val="100000"/>
              </a:lnSpc>
              <a:spcBef>
                <a:spcPts val="420"/>
              </a:spcBef>
            </a:pPr>
            <a:r>
              <a:rPr b="1" lang="el-GR" sz="2100" spc="-1" strike="noStrike">
                <a:solidFill>
                  <a:srgbClr val="ffffff"/>
                </a:solidFill>
                <a:uFill>
                  <a:solidFill>
                    <a:srgbClr val="ffffff"/>
                  </a:solidFill>
                </a:uFill>
                <a:latin typeface="Arial"/>
              </a:rPr>
              <a:t>    </a:t>
            </a:r>
            <a:r>
              <a:rPr b="1" lang="el-GR" sz="2100" spc="-1" strike="noStrike">
                <a:solidFill>
                  <a:srgbClr val="ffffff"/>
                </a:solidFill>
                <a:uFill>
                  <a:solidFill>
                    <a:srgbClr val="ffffff"/>
                  </a:solidFill>
                </a:uFill>
                <a:latin typeface="Arial"/>
              </a:rPr>
              <a:t>ΠΙΕΣΕΩΣ ΤΟΥ ΛΑΔΙΟΥ ΛΙΠΑΝΣΕΩΣ ΓΙΑ ΤΗΝ ΠΡΟΛΗΨΗ</a:t>
            </a:r>
            <a:endParaRPr b="0" lang="el-GR" sz="2100" spc="-1" strike="noStrike">
              <a:solidFill>
                <a:srgbClr val="000000"/>
              </a:solidFill>
              <a:uFill>
                <a:solidFill>
                  <a:srgbClr val="ffffff"/>
                </a:solidFill>
              </a:uFill>
              <a:latin typeface="Arial"/>
            </a:endParaRPr>
          </a:p>
          <a:p>
            <a:pPr>
              <a:lnSpc>
                <a:spcPct val="100000"/>
              </a:lnSpc>
              <a:spcBef>
                <a:spcPts val="420"/>
              </a:spcBef>
            </a:pPr>
            <a:r>
              <a:rPr b="1" lang="el-GR" sz="2100" spc="-1" strike="noStrike">
                <a:solidFill>
                  <a:srgbClr val="ffffff"/>
                </a:solidFill>
                <a:uFill>
                  <a:solidFill>
                    <a:srgbClr val="ffffff"/>
                  </a:solidFill>
                </a:uFill>
                <a:latin typeface="Arial"/>
              </a:rPr>
              <a:t>    </a:t>
            </a:r>
            <a:r>
              <a:rPr b="1" lang="el-GR" sz="2100" spc="-1" strike="noStrike">
                <a:solidFill>
                  <a:srgbClr val="ffffff"/>
                </a:solidFill>
                <a:uFill>
                  <a:solidFill>
                    <a:srgbClr val="ffffff"/>
                  </a:solidFill>
                </a:uFill>
                <a:latin typeface="Arial"/>
              </a:rPr>
              <a:t>ΣΟΒΑΡΩΝ ΖΗΜΙΩΝ.</a:t>
            </a:r>
            <a:endParaRPr b="0" lang="el-GR" sz="2100" spc="-1" strike="noStrike">
              <a:solidFill>
                <a:srgbClr val="000000"/>
              </a:solidFill>
              <a:uFill>
                <a:solidFill>
                  <a:srgbClr val="ffffff"/>
                </a:solidFill>
              </a:uFill>
              <a:latin typeface="Arial"/>
            </a:endParaRPr>
          </a:p>
          <a:p>
            <a:pPr>
              <a:lnSpc>
                <a:spcPct val="100000"/>
              </a:lnSpc>
              <a:spcBef>
                <a:spcPts val="420"/>
              </a:spcBef>
            </a:pPr>
            <a:r>
              <a:rPr b="1" lang="el-GR" sz="2100" spc="-1" strike="noStrike">
                <a:solidFill>
                  <a:srgbClr val="ff0000"/>
                </a:solidFill>
                <a:uFill>
                  <a:solidFill>
                    <a:srgbClr val="ffffff"/>
                  </a:solidFill>
                </a:uFill>
                <a:latin typeface="Arial"/>
              </a:rPr>
              <a:t>ε) </a:t>
            </a:r>
            <a:r>
              <a:rPr b="1" lang="el-GR" sz="2100" spc="-1" strike="noStrike">
                <a:solidFill>
                  <a:srgbClr val="ffffff"/>
                </a:solidFill>
                <a:uFill>
                  <a:solidFill>
                    <a:srgbClr val="ffffff"/>
                  </a:solidFill>
                </a:uFill>
                <a:latin typeface="Arial"/>
              </a:rPr>
              <a:t>ΧΕΙΡΟΚΙΝΗΤΟ ΔΙΑΚΟΠΤΗ, ΜΕ ΤΟΝ ΟΠΟΙΟ Ο ΧΕΙΡΙΣΤΗΣ ΜΠΟΡΕΙ</a:t>
            </a:r>
            <a:endParaRPr b="0" lang="el-GR" sz="2100" spc="-1" strike="noStrike">
              <a:solidFill>
                <a:srgbClr val="000000"/>
              </a:solidFill>
              <a:uFill>
                <a:solidFill>
                  <a:srgbClr val="ffffff"/>
                </a:solidFill>
              </a:uFill>
              <a:latin typeface="Arial"/>
            </a:endParaRPr>
          </a:p>
          <a:p>
            <a:pPr>
              <a:lnSpc>
                <a:spcPct val="100000"/>
              </a:lnSpc>
              <a:spcBef>
                <a:spcPts val="420"/>
              </a:spcBef>
            </a:pPr>
            <a:r>
              <a:rPr b="1" lang="el-GR" sz="2100" spc="-1" strike="noStrike">
                <a:solidFill>
                  <a:srgbClr val="ffffff"/>
                </a:solidFill>
                <a:uFill>
                  <a:solidFill>
                    <a:srgbClr val="ffffff"/>
                  </a:solidFill>
                </a:uFill>
                <a:latin typeface="Arial"/>
              </a:rPr>
              <a:t>    </a:t>
            </a:r>
            <a:r>
              <a:rPr b="1" lang="el-GR" sz="2100" spc="-1" strike="noStrike">
                <a:solidFill>
                  <a:srgbClr val="ffffff"/>
                </a:solidFill>
                <a:uFill>
                  <a:solidFill>
                    <a:srgbClr val="ffffff"/>
                  </a:solidFill>
                </a:uFill>
                <a:latin typeface="Arial"/>
              </a:rPr>
              <a:t>ΝΑ ΣΤΑΜΑΤΗΣΕΙ ΓΡΗΓΟΡΑ ΤΟ ΣΤΡΟΒΙΛΟ ΠΑΤΩΝΤΑΣ ΑΥΤΟ ΤΟ</a:t>
            </a:r>
            <a:endParaRPr b="0" lang="el-GR" sz="2100" spc="-1" strike="noStrike">
              <a:solidFill>
                <a:srgbClr val="000000"/>
              </a:solidFill>
              <a:uFill>
                <a:solidFill>
                  <a:srgbClr val="ffffff"/>
                </a:solidFill>
              </a:uFill>
              <a:latin typeface="Arial"/>
            </a:endParaRPr>
          </a:p>
          <a:p>
            <a:pPr>
              <a:lnSpc>
                <a:spcPct val="100000"/>
              </a:lnSpc>
              <a:spcBef>
                <a:spcPts val="420"/>
              </a:spcBef>
            </a:pPr>
            <a:r>
              <a:rPr b="1" lang="el-GR" sz="2100" spc="-1" strike="noStrike">
                <a:solidFill>
                  <a:srgbClr val="ffffff"/>
                </a:solidFill>
                <a:uFill>
                  <a:solidFill>
                    <a:srgbClr val="ffffff"/>
                  </a:solidFill>
                </a:uFill>
                <a:latin typeface="Arial"/>
              </a:rPr>
              <a:t>    </a:t>
            </a:r>
            <a:r>
              <a:rPr b="1" lang="el-GR" sz="2100" spc="-1" strike="noStrike">
                <a:solidFill>
                  <a:srgbClr val="ffffff"/>
                </a:solidFill>
                <a:uFill>
                  <a:solidFill>
                    <a:srgbClr val="ffffff"/>
                  </a:solidFill>
                </a:uFill>
                <a:latin typeface="Arial"/>
              </a:rPr>
              <a:t>ΔΙΑΚΟΠΤΗ.</a:t>
            </a:r>
            <a:endParaRPr b="0" lang="el-GR" sz="2100" spc="-1" strike="noStrike">
              <a:solidFill>
                <a:srgbClr val="000000"/>
              </a:solidFill>
              <a:uFill>
                <a:solidFill>
                  <a:srgbClr val="ffffff"/>
                </a:solidFill>
              </a:uFill>
              <a:latin typeface="Arial"/>
            </a:endParaRPr>
          </a:p>
          <a:p>
            <a:pPr algn="ctr">
              <a:lnSpc>
                <a:spcPct val="100000"/>
              </a:lnSpc>
              <a:spcBef>
                <a:spcPts val="479"/>
              </a:spcBef>
            </a:pPr>
            <a:br/>
            <a:br/>
            <a:r>
              <a:rPr b="0" lang="el-GR" sz="1400" spc="-1" strike="noStrike">
                <a:solidFill>
                  <a:srgbClr val="ffffff"/>
                </a:solidFill>
                <a:uFill>
                  <a:solidFill>
                    <a:srgbClr val="ffffff"/>
                  </a:solidFill>
                </a:uFill>
                <a:latin typeface="Book Antiqua"/>
              </a:rPr>
              <a:t> </a:t>
            </a:r>
            <a:br/>
            <a:endParaRPr b="0" lang="el-GR" sz="1400" spc="-1" strike="noStrike">
              <a:solidFill>
                <a:srgbClr val="000000"/>
              </a:solidFill>
              <a:uFill>
                <a:solidFill>
                  <a:srgbClr val="ffffff"/>
                </a:solidFill>
              </a:uFill>
              <a:latin typeface="Arial"/>
            </a:endParaRPr>
          </a:p>
        </p:txBody>
      </p:sp>
    </p:spTree>
  </p:cSld>
</p:sld>
</file>

<file path=ppt/slides/slide16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19"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cap="all">
                <a:solidFill>
                  <a:srgbClr val="000000"/>
                </a:solidFill>
                <a:uFill>
                  <a:solidFill>
                    <a:srgbClr val="ffffff"/>
                  </a:solidFill>
                </a:uFill>
                <a:latin typeface="Arial"/>
              </a:rPr>
              <a:t> </a:t>
            </a:r>
            <a:r>
              <a:rPr b="1" lang="el-GR" sz="2400" spc="-1" strike="noStrike" u="sng" cap="all">
                <a:solidFill>
                  <a:srgbClr val="000000"/>
                </a:solidFill>
                <a:uFill>
                  <a:solidFill>
                    <a:srgbClr val="ffffff"/>
                  </a:solidFill>
                </a:uFill>
                <a:latin typeface="Arial"/>
              </a:rPr>
              <a:t>ΑΤΜΟΣΤΡΟΒΙΛΟΙ ΗΛΕΚΤΡΟΓΕΝΝΗΤΡΙΑΣ ΔΥΝΑΜΕΩΣ ΚΑΙ ΦΩΤΙΣΜΟΥ</a:t>
            </a:r>
            <a:br/>
            <a:endParaRPr b="0" lang="el-GR" sz="2400" spc="-1" strike="noStrike">
              <a:solidFill>
                <a:srgbClr val="ffffff"/>
              </a:solidFill>
              <a:uFill>
                <a:solidFill>
                  <a:srgbClr val="ffffff"/>
                </a:solidFill>
              </a:uFill>
              <a:latin typeface="Book Antiqua"/>
            </a:endParaRPr>
          </a:p>
        </p:txBody>
      </p:sp>
      <p:sp>
        <p:nvSpPr>
          <p:cNvPr id="720" name="TextShape 2"/>
          <p:cNvSpPr txBox="1"/>
          <p:nvPr/>
        </p:nvSpPr>
        <p:spPr>
          <a:xfrm>
            <a:off x="179640" y="1071720"/>
            <a:ext cx="2232000" cy="5597280"/>
          </a:xfrm>
          <a:prstGeom prst="rect">
            <a:avLst/>
          </a:prstGeom>
          <a:solidFill>
            <a:srgbClr val="000000"/>
          </a:solidFill>
          <a:ln>
            <a:noFill/>
          </a:ln>
        </p:spPr>
        <p:txBody>
          <a:bodyPr lIns="90000" rIns="90000" tIns="45000" bIns="45000"/>
          <a:p>
            <a:pPr>
              <a:lnSpc>
                <a:spcPct val="100000"/>
              </a:lnSpc>
              <a:spcBef>
                <a:spcPts val="300"/>
              </a:spcBef>
            </a:pPr>
            <a:r>
              <a:rPr b="1" lang="el-GR" sz="1500" spc="-1" strike="noStrike">
                <a:solidFill>
                  <a:srgbClr val="ffffff"/>
                </a:solidFill>
                <a:uFill>
                  <a:solidFill>
                    <a:srgbClr val="ffffff"/>
                  </a:solidFill>
                </a:uFill>
                <a:latin typeface="Arial"/>
              </a:rPr>
              <a:t>ΣΤΟ ΣΧΗΜΑ ΠΑΡΙΣΤΑΝΕΤΑΙ ΣΕ ΤΟΜΗ ΣΤΡΟΒΙΛΟΣ ΗΛΕΚΤΡΟΓΕΝΝΗΤΡΙΑΣ. ΕΙΝΑΙ ΤΟΥ ΤΥΠΟΥ Rateau.</a:t>
            </a:r>
            <a:endParaRPr b="0" lang="el-GR" sz="1500" spc="-1" strike="noStrike">
              <a:solidFill>
                <a:srgbClr val="000000"/>
              </a:solidFill>
              <a:uFill>
                <a:solidFill>
                  <a:srgbClr val="ffffff"/>
                </a:solidFill>
              </a:uFill>
              <a:latin typeface="Arial"/>
            </a:endParaRPr>
          </a:p>
          <a:p>
            <a:pPr>
              <a:lnSpc>
                <a:spcPct val="100000"/>
              </a:lnSpc>
              <a:spcBef>
                <a:spcPts val="479"/>
              </a:spcBef>
            </a:pPr>
            <a:r>
              <a:rPr b="1" lang="el-GR" sz="1500" spc="-1" strike="noStrike">
                <a:solidFill>
                  <a:srgbClr val="ffffff"/>
                </a:solidFill>
                <a:uFill>
                  <a:solidFill>
                    <a:srgbClr val="ffffff"/>
                  </a:solidFill>
                </a:uFill>
                <a:latin typeface="Arial"/>
              </a:rPr>
              <a:t>Η ΕΞΑΤΜΙΣΗ ΤΟΥ ΟΔΗΓΕΙΤΑΙ ΣΕ ΒΟΗΘΗΤΙΚΟ ΨΥΓΕΙΟ, ΠΟΥ ΕΞΥΠΗΡΕΤΕΙΤΑΙ ΑΠΟ ΙΔΙΑΙΤΕΡΕΣ ΑΝΤΛΙΕΣ ΚΥΚΛΟΦΟΡΙΑΣ ΚΑΙ ΣΥΜΠΥΚΝΩΜΑΤΟΣ ΚΑΙ ΙΔΙΑΙΤΕΡΟ ΕΚΧΥΤΗΡΑ ΚΕΝΟΥ (ΤΖΙΦΑΡΙ). ΕΝΑΛΛΑΚΤΙΚΑ ΜΠΟΡΕΙ Η ΕΞΑΤΜΙΣΗ ΤΟΥ ΝΑ ΟΔΗΓΕΙΤΑΙ ΣΤΟ ΚΥΡΙΟ ΨΥΓΕΙΟ, ΟΠΟΤΕ ΤΟ ΒΟΗΘΗΤΙΚΟ ΑΠΟΜΟΝΩΝΕΤΑΙ. </a:t>
            </a:r>
            <a:br/>
            <a:br/>
            <a:r>
              <a:rPr b="0" lang="el-GR" sz="1400" spc="-1" strike="noStrike">
                <a:solidFill>
                  <a:srgbClr val="ffffff"/>
                </a:solidFill>
                <a:uFill>
                  <a:solidFill>
                    <a:srgbClr val="ffffff"/>
                  </a:solidFill>
                </a:uFill>
                <a:latin typeface="Book Antiqua"/>
              </a:rPr>
              <a:t> </a:t>
            </a:r>
            <a:br/>
            <a:endParaRPr b="0" lang="el-GR" sz="1400" spc="-1" strike="noStrike">
              <a:solidFill>
                <a:srgbClr val="000000"/>
              </a:solidFill>
              <a:uFill>
                <a:solidFill>
                  <a:srgbClr val="ffffff"/>
                </a:solidFill>
              </a:uFill>
              <a:latin typeface="Arial"/>
            </a:endParaRPr>
          </a:p>
        </p:txBody>
      </p:sp>
      <p:pic>
        <p:nvPicPr>
          <p:cNvPr id="721" name="Picture 3" descr=""/>
          <p:cNvPicPr/>
          <p:nvPr/>
        </p:nvPicPr>
        <p:blipFill>
          <a:blip r:embed="rId1"/>
          <a:stretch/>
        </p:blipFill>
        <p:spPr>
          <a:xfrm>
            <a:off x="2699640" y="1052640"/>
            <a:ext cx="6192360" cy="5616360"/>
          </a:xfrm>
          <a:prstGeom prst="rect">
            <a:avLst/>
          </a:prstGeom>
          <a:ln>
            <a:noFill/>
          </a:ln>
        </p:spPr>
      </p:pic>
      <p:sp>
        <p:nvSpPr>
          <p:cNvPr id="722" name="CustomShape 3"/>
          <p:cNvSpPr/>
          <p:nvPr/>
        </p:nvSpPr>
        <p:spPr>
          <a:xfrm>
            <a:off x="2938680" y="6381360"/>
            <a:ext cx="5739120" cy="303480"/>
          </a:xfrm>
          <a:prstGeom prst="rect">
            <a:avLst/>
          </a:prstGeom>
          <a:solidFill>
            <a:srgbClr val="ffff00"/>
          </a:solidFill>
          <a:ln>
            <a:noFill/>
          </a:ln>
        </p:spPr>
        <p:style>
          <a:lnRef idx="0"/>
          <a:fillRef idx="0"/>
          <a:effectRef idx="0"/>
          <a:fontRef idx="minor"/>
        </p:style>
        <p:txBody>
          <a:bodyPr wrap="none" lIns="90000" rIns="90000" tIns="45000" bIns="45000"/>
          <a:p>
            <a:pPr>
              <a:lnSpc>
                <a:spcPct val="100000"/>
              </a:lnSpc>
            </a:pPr>
            <a:r>
              <a:rPr b="1" lang="el-GR" sz="1400" spc="-1" strike="noStrike">
                <a:solidFill>
                  <a:srgbClr val="ff0000"/>
                </a:solidFill>
                <a:uFill>
                  <a:solidFill>
                    <a:srgbClr val="ffffff"/>
                  </a:solidFill>
                </a:uFill>
                <a:latin typeface="Arial"/>
              </a:rPr>
              <a:t>ΒΟΗΘΗΤΙΚΟΣ ΑΤΜΟΣΤΡΟΒΙΛΟΣ ΣΤΡΟΒΙΛΟΓΕΝΝΗΤΡΙΑΣ ΠΛΟΙΟΥ</a:t>
            </a:r>
            <a:endParaRPr b="0" lang="el-GR" sz="1400" spc="-1" strike="noStrike">
              <a:solidFill>
                <a:srgbClr val="000000"/>
              </a:solidFill>
              <a:uFill>
                <a:solidFill>
                  <a:srgbClr val="ffffff"/>
                </a:solidFill>
              </a:uFill>
              <a:latin typeface="Arial"/>
            </a:endParaRPr>
          </a:p>
        </p:txBody>
      </p:sp>
    </p:spTree>
  </p:cSld>
</p:sld>
</file>

<file path=ppt/slides/slide16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23"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cap="all">
                <a:solidFill>
                  <a:srgbClr val="000000"/>
                </a:solidFill>
                <a:uFill>
                  <a:solidFill>
                    <a:srgbClr val="ffffff"/>
                  </a:solidFill>
                </a:uFill>
                <a:latin typeface="Arial"/>
              </a:rPr>
              <a:t> </a:t>
            </a:r>
            <a:r>
              <a:rPr b="1" lang="el-GR" sz="2400" spc="-1" strike="noStrike" u="sng" cap="all">
                <a:solidFill>
                  <a:srgbClr val="000000"/>
                </a:solidFill>
                <a:uFill>
                  <a:solidFill>
                    <a:srgbClr val="ffffff"/>
                  </a:solidFill>
                </a:uFill>
                <a:latin typeface="Arial"/>
              </a:rPr>
              <a:t>ΑΤΜΟΣΤΡΟΒΙΛΟΙ ΗΛΕΚΤΡΟΓΕΝΝΗΤΡΙΑΣ ΔΥΝΑΜΕΩΣ ΚΑΙ ΦΩΤΙΣΜΟΥ</a:t>
            </a:r>
            <a:br/>
            <a:endParaRPr b="0" lang="el-GR" sz="2400" spc="-1" strike="noStrike">
              <a:solidFill>
                <a:srgbClr val="ffffff"/>
              </a:solidFill>
              <a:uFill>
                <a:solidFill>
                  <a:srgbClr val="ffffff"/>
                </a:solidFill>
              </a:uFill>
              <a:latin typeface="Book Antiqua"/>
            </a:endParaRPr>
          </a:p>
        </p:txBody>
      </p:sp>
      <p:sp>
        <p:nvSpPr>
          <p:cNvPr id="724" name="TextShape 2"/>
          <p:cNvSpPr txBox="1"/>
          <p:nvPr/>
        </p:nvSpPr>
        <p:spPr>
          <a:xfrm>
            <a:off x="179640" y="1071720"/>
            <a:ext cx="143640" cy="5597280"/>
          </a:xfrm>
          <a:prstGeom prst="rect">
            <a:avLst/>
          </a:prstGeom>
          <a:solidFill>
            <a:srgbClr val="000000"/>
          </a:solidFill>
          <a:ln>
            <a:noFill/>
          </a:ln>
        </p:spPr>
        <p:txBody>
          <a:bodyPr lIns="90000" rIns="90000" tIns="45000" bIns="45000"/>
          <a:p>
            <a:pPr>
              <a:lnSpc>
                <a:spcPct val="100000"/>
              </a:lnSpc>
              <a:spcBef>
                <a:spcPts val="479"/>
              </a:spcBef>
            </a:pPr>
            <a:br/>
            <a:br/>
            <a:r>
              <a:rPr b="0" lang="el-GR" sz="1400" spc="-1" strike="noStrike">
                <a:solidFill>
                  <a:srgbClr val="ffffff"/>
                </a:solidFill>
                <a:uFill>
                  <a:solidFill>
                    <a:srgbClr val="ffffff"/>
                  </a:solidFill>
                </a:uFill>
                <a:latin typeface="Book Antiqua"/>
              </a:rPr>
              <a:t> </a:t>
            </a:r>
            <a:br/>
            <a:endParaRPr b="0" lang="el-GR" sz="1400" spc="-1" strike="noStrike">
              <a:solidFill>
                <a:srgbClr val="000000"/>
              </a:solidFill>
              <a:uFill>
                <a:solidFill>
                  <a:srgbClr val="ffffff"/>
                </a:solidFill>
              </a:uFill>
              <a:latin typeface="Arial"/>
            </a:endParaRPr>
          </a:p>
        </p:txBody>
      </p:sp>
      <p:pic>
        <p:nvPicPr>
          <p:cNvPr id="725" name="Picture 3" descr=""/>
          <p:cNvPicPr/>
          <p:nvPr/>
        </p:nvPicPr>
        <p:blipFill>
          <a:blip r:embed="rId1"/>
          <a:stretch/>
        </p:blipFill>
        <p:spPr>
          <a:xfrm>
            <a:off x="1403640" y="1052640"/>
            <a:ext cx="6192360" cy="5616360"/>
          </a:xfrm>
          <a:prstGeom prst="rect">
            <a:avLst/>
          </a:prstGeom>
          <a:ln>
            <a:noFill/>
          </a:ln>
        </p:spPr>
      </p:pic>
      <p:sp>
        <p:nvSpPr>
          <p:cNvPr id="726" name="CustomShape 3"/>
          <p:cNvSpPr/>
          <p:nvPr/>
        </p:nvSpPr>
        <p:spPr>
          <a:xfrm>
            <a:off x="1570680" y="6381360"/>
            <a:ext cx="5739120" cy="303480"/>
          </a:xfrm>
          <a:prstGeom prst="rect">
            <a:avLst/>
          </a:prstGeom>
          <a:solidFill>
            <a:srgbClr val="ffff00"/>
          </a:solidFill>
          <a:ln>
            <a:noFill/>
          </a:ln>
        </p:spPr>
        <p:style>
          <a:lnRef idx="0"/>
          <a:fillRef idx="0"/>
          <a:effectRef idx="0"/>
          <a:fontRef idx="minor"/>
        </p:style>
        <p:txBody>
          <a:bodyPr wrap="none" lIns="90000" rIns="90000" tIns="45000" bIns="45000"/>
          <a:p>
            <a:pPr>
              <a:lnSpc>
                <a:spcPct val="100000"/>
              </a:lnSpc>
            </a:pPr>
            <a:r>
              <a:rPr b="1" lang="el-GR" sz="1400" spc="-1" strike="noStrike">
                <a:solidFill>
                  <a:srgbClr val="ff0000"/>
                </a:solidFill>
                <a:uFill>
                  <a:solidFill>
                    <a:srgbClr val="ffffff"/>
                  </a:solidFill>
                </a:uFill>
                <a:latin typeface="Arial"/>
              </a:rPr>
              <a:t>ΒΟΗΘΗΤΙΚΟΣ ΑΤΜΟΣΤΡΟΒΙΛΟΣ ΣΤΡΟΒΙΛΟΓΕΝΝΗΤΡΙΑΣ ΠΛΟΙΟΥ</a:t>
            </a:r>
            <a:endParaRPr b="0" lang="el-GR" sz="1400" spc="-1" strike="noStrike">
              <a:solidFill>
                <a:srgbClr val="000000"/>
              </a:solidFill>
              <a:uFill>
                <a:solidFill>
                  <a:srgbClr val="ffffff"/>
                </a:solidFill>
              </a:uFill>
              <a:latin typeface="Arial"/>
            </a:endParaRPr>
          </a:p>
        </p:txBody>
      </p:sp>
      <p:sp>
        <p:nvSpPr>
          <p:cNvPr id="727" name="CustomShape 4"/>
          <p:cNvSpPr/>
          <p:nvPr/>
        </p:nvSpPr>
        <p:spPr>
          <a:xfrm>
            <a:off x="6313320" y="2493000"/>
            <a:ext cx="2523600" cy="33372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600" spc="-1" strike="noStrike">
                <a:solidFill>
                  <a:srgbClr val="ff0000"/>
                </a:solidFill>
                <a:uFill>
                  <a:solidFill>
                    <a:srgbClr val="ffffff"/>
                  </a:solidFill>
                </a:uFill>
                <a:latin typeface="Arial"/>
              </a:rPr>
              <a:t>ΑΣΦΑΛΙΣΤΙΚΗ ΒΑΛΒΙΔΑ</a:t>
            </a:r>
            <a:endParaRPr b="0" lang="el-GR" sz="1600" spc="-1" strike="noStrike">
              <a:solidFill>
                <a:srgbClr val="000000"/>
              </a:solidFill>
              <a:uFill>
                <a:solidFill>
                  <a:srgbClr val="ffffff"/>
                </a:solidFill>
              </a:uFill>
              <a:latin typeface="Arial"/>
            </a:endParaRPr>
          </a:p>
        </p:txBody>
      </p:sp>
      <p:sp>
        <p:nvSpPr>
          <p:cNvPr id="728" name="CustomShape 5"/>
          <p:cNvSpPr/>
          <p:nvPr/>
        </p:nvSpPr>
        <p:spPr>
          <a:xfrm>
            <a:off x="1127160" y="2997000"/>
            <a:ext cx="1609200" cy="33372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600" spc="-1" strike="noStrike">
                <a:solidFill>
                  <a:srgbClr val="ff0000"/>
                </a:solidFill>
                <a:uFill>
                  <a:solidFill>
                    <a:srgbClr val="ffffff"/>
                  </a:solidFill>
                </a:uFill>
                <a:latin typeface="Arial"/>
              </a:rPr>
              <a:t>ΑΤΜΟΚΙΒΩΤΙΟ</a:t>
            </a:r>
            <a:endParaRPr b="0" lang="el-GR" sz="1600" spc="-1" strike="noStrike">
              <a:solidFill>
                <a:srgbClr val="000000"/>
              </a:solidFill>
              <a:uFill>
                <a:solidFill>
                  <a:srgbClr val="ffffff"/>
                </a:solidFill>
              </a:uFill>
              <a:latin typeface="Arial"/>
            </a:endParaRPr>
          </a:p>
        </p:txBody>
      </p:sp>
      <p:sp>
        <p:nvSpPr>
          <p:cNvPr id="729" name="CustomShape 6"/>
          <p:cNvSpPr/>
          <p:nvPr/>
        </p:nvSpPr>
        <p:spPr>
          <a:xfrm>
            <a:off x="477000" y="3645000"/>
            <a:ext cx="2113560" cy="33372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600" spc="-1" strike="noStrike">
                <a:solidFill>
                  <a:srgbClr val="ff0000"/>
                </a:solidFill>
                <a:uFill>
                  <a:solidFill>
                    <a:srgbClr val="ffffff"/>
                  </a:solidFill>
                </a:uFill>
                <a:latin typeface="Arial"/>
              </a:rPr>
              <a:t>ΒΑΛΒΙΔΑ ΕΛΕΓΧΟΥ</a:t>
            </a:r>
            <a:endParaRPr b="0" lang="el-GR" sz="1600" spc="-1" strike="noStrike">
              <a:solidFill>
                <a:srgbClr val="000000"/>
              </a:solidFill>
              <a:uFill>
                <a:solidFill>
                  <a:srgbClr val="ffffff"/>
                </a:solidFill>
              </a:uFill>
              <a:latin typeface="Arial"/>
            </a:endParaRPr>
          </a:p>
        </p:txBody>
      </p:sp>
      <p:sp>
        <p:nvSpPr>
          <p:cNvPr id="730" name="CustomShape 7"/>
          <p:cNvSpPr/>
          <p:nvPr/>
        </p:nvSpPr>
        <p:spPr>
          <a:xfrm flipV="1">
            <a:off x="2627640" y="5588640"/>
            <a:ext cx="360" cy="575640"/>
          </a:xfrm>
          <a:custGeom>
            <a:avLst/>
            <a:gdLst/>
            <a:ahLst/>
            <a:rect l="l" t="t" r="r" b="b"/>
            <a:pathLst>
              <a:path w="21600" h="21600">
                <a:moveTo>
                  <a:pt x="0" y="0"/>
                </a:moveTo>
                <a:lnTo>
                  <a:pt x="21600" y="21600"/>
                </a:lnTo>
              </a:path>
            </a:pathLst>
          </a:custGeom>
          <a:noFill/>
          <a:ln w="38160">
            <a:solidFill>
              <a:srgbClr val="ff0000"/>
            </a:solidFill>
            <a:round/>
            <a:tailEnd len="med" type="arrow" w="med"/>
          </a:ln>
        </p:spPr>
        <p:style>
          <a:lnRef idx="1">
            <a:schemeClr val="accent1"/>
          </a:lnRef>
          <a:fillRef idx="0">
            <a:schemeClr val="accent1"/>
          </a:fillRef>
          <a:effectRef idx="0">
            <a:schemeClr val="accent1"/>
          </a:effectRef>
          <a:fontRef idx="minor"/>
        </p:style>
      </p:sp>
      <p:sp>
        <p:nvSpPr>
          <p:cNvPr id="731" name="CustomShape 8"/>
          <p:cNvSpPr/>
          <p:nvPr/>
        </p:nvSpPr>
        <p:spPr>
          <a:xfrm>
            <a:off x="2411640" y="5661360"/>
            <a:ext cx="360" cy="503640"/>
          </a:xfrm>
          <a:custGeom>
            <a:avLst/>
            <a:gdLst/>
            <a:ahLst/>
            <a:rect l="l" t="t" r="r" b="b"/>
            <a:pathLst>
              <a:path w="21600" h="21600">
                <a:moveTo>
                  <a:pt x="0" y="0"/>
                </a:moveTo>
                <a:lnTo>
                  <a:pt x="21600" y="21600"/>
                </a:lnTo>
              </a:path>
            </a:pathLst>
          </a:custGeom>
          <a:noFill/>
          <a:ln w="38160">
            <a:solidFill>
              <a:srgbClr val="ff0000"/>
            </a:solidFill>
            <a:round/>
            <a:tailEnd len="med" type="arrow" w="med"/>
          </a:ln>
        </p:spPr>
        <p:style>
          <a:lnRef idx="1">
            <a:schemeClr val="accent1"/>
          </a:lnRef>
          <a:fillRef idx="0">
            <a:schemeClr val="accent1"/>
          </a:fillRef>
          <a:effectRef idx="0">
            <a:schemeClr val="accent1"/>
          </a:effectRef>
          <a:fontRef idx="minor"/>
        </p:style>
      </p:sp>
    </p:spTree>
  </p:cSld>
</p:sld>
</file>

<file path=ppt/slides/slide16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32"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cap="all">
                <a:solidFill>
                  <a:srgbClr val="000000"/>
                </a:solidFill>
                <a:uFill>
                  <a:solidFill>
                    <a:srgbClr val="ffffff"/>
                  </a:solidFill>
                </a:uFill>
                <a:latin typeface="Arial"/>
              </a:rPr>
              <a:t> </a:t>
            </a:r>
            <a:r>
              <a:rPr b="1" lang="el-GR" sz="2400" spc="-1" strike="noStrike" u="sng" cap="all">
                <a:solidFill>
                  <a:srgbClr val="000000"/>
                </a:solidFill>
                <a:uFill>
                  <a:solidFill>
                    <a:srgbClr val="ffffff"/>
                  </a:solidFill>
                </a:uFill>
                <a:latin typeface="Arial"/>
              </a:rPr>
              <a:t>ΑΤΜΟΣΤΡΟΒΙΛΟΙ ΗΛΕΚΤΡΟΓΕΝΝΗΤΡΙΑΣ ΔΥΝΑΜΕΩΣ ΚΑΙ ΦΩΤΙΣΜΟΥ</a:t>
            </a:r>
            <a:br/>
            <a:endParaRPr b="0" lang="el-GR" sz="2400" spc="-1" strike="noStrike">
              <a:solidFill>
                <a:srgbClr val="ffffff"/>
              </a:solidFill>
              <a:uFill>
                <a:solidFill>
                  <a:srgbClr val="ffffff"/>
                </a:solidFill>
              </a:uFill>
              <a:latin typeface="Book Antiqua"/>
            </a:endParaRPr>
          </a:p>
        </p:txBody>
      </p:sp>
      <p:sp>
        <p:nvSpPr>
          <p:cNvPr id="733" name="TextShape 2"/>
          <p:cNvSpPr txBox="1"/>
          <p:nvPr/>
        </p:nvSpPr>
        <p:spPr>
          <a:xfrm>
            <a:off x="179640" y="1071720"/>
            <a:ext cx="8784720" cy="5571720"/>
          </a:xfrm>
          <a:prstGeom prst="rect">
            <a:avLst/>
          </a:prstGeom>
          <a:solidFill>
            <a:srgbClr val="000000"/>
          </a:solidFill>
          <a:ln>
            <a:noFill/>
          </a:ln>
        </p:spPr>
        <p:txBody>
          <a:bodyPr lIns="90000" rIns="90000" tIns="45000" bIns="45000"/>
          <a:p>
            <a:pPr marL="216000" indent="-215640">
              <a:lnSpc>
                <a:spcPct val="100000"/>
              </a:lnSpc>
              <a:spcBef>
                <a:spcPts val="439"/>
              </a:spcBef>
              <a:buClr>
                <a:srgbClr val="ff0000"/>
              </a:buClr>
              <a:buSzPct val="65000"/>
              <a:buFont typeface="Wingdings" charset="2"/>
              <a:buChar char=""/>
            </a:pPr>
            <a:r>
              <a:rPr b="1" lang="el-GR" sz="2200" spc="-1" strike="noStrike">
                <a:solidFill>
                  <a:srgbClr val="ffffff"/>
                </a:solidFill>
                <a:uFill>
                  <a:solidFill>
                    <a:srgbClr val="ffffff"/>
                  </a:solidFill>
                </a:uFill>
                <a:latin typeface="Arial"/>
              </a:rPr>
              <a:t>ΔΙΑΚΡΙΝΟΜΕ ΤΗΝ </a:t>
            </a:r>
            <a:r>
              <a:rPr b="1" lang="el-GR" sz="2200" spc="-1" strike="noStrike">
                <a:solidFill>
                  <a:srgbClr val="ff0000"/>
                </a:solidFill>
                <a:uFill>
                  <a:solidFill>
                    <a:srgbClr val="ffffff"/>
                  </a:solidFill>
                </a:uFill>
                <a:latin typeface="Arial"/>
              </a:rPr>
              <a:t>ΑΣΦΑΛΙΣΤΙΚΗ ΒΑΛΒΙΔΑ</a:t>
            </a:r>
            <a:r>
              <a:rPr b="1" lang="el-GR" sz="2200" spc="-1" strike="noStrike">
                <a:solidFill>
                  <a:srgbClr val="ffffff"/>
                </a:solidFill>
                <a:uFill>
                  <a:solidFill>
                    <a:srgbClr val="ffffff"/>
                  </a:solidFill>
                </a:uFill>
                <a:latin typeface="Arial"/>
              </a:rPr>
              <a:t>, ΓΙΑ ΤΗΝ ΠΡΟΣΤΑΣΙΑ ΤΟΥ ΚΕΛΥΦΟΥΣ ΣΕ ΠΕΡΙΠΤΩΣΗ ΥΠΕΡΠΙΕΣΕΩΣ, ΟΠΩΣ Π.Χ. ΟΤΑΝ ΑΠΟ ΛΑΘΟΣ ΚΛΕΙΣΘΕΙ Η ΒΑΛΒΙΔΑ ΕΞΑΓΩΓΗΣ ΠΡΙΝ ΚΛΕΙΣΕΙ Ο ΑΤΜΟΦΡΑΚΤΗΣ ΕΙΣΑΓΩΓΗΣ ΤΟΥ ΑΤΜΟΥ ΣΤΟ ΣΤΡΟΒΙΛΟ.</a:t>
            </a:r>
            <a:endParaRPr b="0" lang="el-GR" sz="2200" spc="-1" strike="noStrike">
              <a:solidFill>
                <a:srgbClr val="000000"/>
              </a:solidFill>
              <a:uFill>
                <a:solidFill>
                  <a:srgbClr val="ffffff"/>
                </a:solidFill>
              </a:uFill>
              <a:latin typeface="Arial"/>
            </a:endParaRPr>
          </a:p>
          <a:p>
            <a:pPr marL="216000" indent="-215640">
              <a:lnSpc>
                <a:spcPct val="100000"/>
              </a:lnSpc>
              <a:spcBef>
                <a:spcPts val="439"/>
              </a:spcBef>
              <a:buClr>
                <a:srgbClr val="ff0000"/>
              </a:buClr>
              <a:buSzPct val="65000"/>
              <a:buFont typeface="Wingdings" charset="2"/>
              <a:buChar char=""/>
            </a:pPr>
            <a:r>
              <a:rPr b="1" lang="el-GR" sz="2200" spc="-1" strike="noStrike">
                <a:solidFill>
                  <a:srgbClr val="ff0000"/>
                </a:solidFill>
                <a:uFill>
                  <a:solidFill>
                    <a:srgbClr val="ffffff"/>
                  </a:solidFill>
                </a:uFill>
                <a:latin typeface="Arial"/>
              </a:rPr>
              <a:t>ΤΟ ΑΤΜΟΚΙΒΩΤΙΟ </a:t>
            </a:r>
            <a:r>
              <a:rPr b="1" lang="el-GR" sz="2200" spc="-1" strike="noStrike">
                <a:solidFill>
                  <a:srgbClr val="ffffff"/>
                </a:solidFill>
                <a:uFill>
                  <a:solidFill>
                    <a:srgbClr val="ffffff"/>
                  </a:solidFill>
                </a:uFill>
                <a:latin typeface="Arial"/>
              </a:rPr>
              <a:t>ΜΕ ΤΟ ΜΗΧΑΝΙΣΜΟ ΑΝΥΨΩΣΕΩΣ ΤΩΝ ΒΑΛΒΙΔΩΝ ΚΑΙ ΡΥΘΜΙΣΕΩΣ ΤΟΥ ΑΝΟΙΓΜΑΤΟΣ ΤΟΥΣ ΜΕΣΩ ΤΟΥ ΟΠΟΙΟΥ ΕΝΕΡΓΕΙ Ο ΑΥΤΟΜΑΤΟΣ ΡΥΘΜΙΣΤΗΣ ΣΤΑΘΕΡΟΥ ΑΡΙΘΜΟΥ ΣΤΡΟΦΩΝ ΤΟΥ ΣΤΡΟΒΙΛΟΥ, ΠΟΥ ΕΙΝΑΙ ΑΝΑΓΚΑΙΟΣ ΓΙΑ ΤΗ ΣΤΑΘΕΡΗ ΣΥΧΝΟΤΗΤΑ ΚΑΙ ΤΗΝ ΤΑΣΗ ΤΟΥ ΡΕΥΜΑΤΟΣ ΠΟΥ ΠΑΡΑΓΕΙ Η ΗΛΕΚΤΡΟΓΕΝΝΗΤΡΙΑ.</a:t>
            </a:r>
            <a:endParaRPr b="0" lang="el-GR" sz="2200" spc="-1" strike="noStrike">
              <a:solidFill>
                <a:srgbClr val="000000"/>
              </a:solidFill>
              <a:uFill>
                <a:solidFill>
                  <a:srgbClr val="ffffff"/>
                </a:solidFill>
              </a:uFill>
              <a:latin typeface="Arial"/>
            </a:endParaRPr>
          </a:p>
          <a:p>
            <a:pPr marL="216000" indent="-215640">
              <a:lnSpc>
                <a:spcPct val="100000"/>
              </a:lnSpc>
              <a:spcBef>
                <a:spcPts val="439"/>
              </a:spcBef>
              <a:buClr>
                <a:srgbClr val="ff0000"/>
              </a:buClr>
              <a:buSzPct val="65000"/>
              <a:buFont typeface="Wingdings" charset="2"/>
              <a:buChar char=""/>
            </a:pPr>
            <a:r>
              <a:rPr b="1" lang="el-GR" sz="2200" spc="-1" strike="noStrike">
                <a:solidFill>
                  <a:srgbClr val="ffffff"/>
                </a:solidFill>
                <a:uFill>
                  <a:solidFill>
                    <a:srgbClr val="ffffff"/>
                  </a:solidFill>
                </a:uFill>
                <a:latin typeface="Arial"/>
              </a:rPr>
              <a:t>Ο ΑΡΙΘΜΟΣ ΤΩΝ ΒΑΛΒΙΔΩΝ, ΠΟΥ ΑΝΟΙΓΕΤΑΙ ΚΑΘΕ ΦΟΡΑ ΑΝΑΛΟΓΑ ΜΕ ΤΟ ΦΟΡΤΙΟ, ΕΛΕΓΧΕΤΑΙ ΑΠΟ ΤΟ ΡΥΘΜΙΣΤΗ ΣΤΡΟΦΩΝ, ΜΕ ΤΟΝ ΟΠΟΙΟ ΕΠΙΤΥΓΧΑΝΕΤΑΙ Η ΔΙΑΤΗΡΗΣΗ ΣΤΑΘΕΡΗΣ ΤΑΧΥΤΗΤΑΣ ΣΕ ΟΛΑ ΤΑ ΦΟΡΤΙΑ.</a:t>
            </a:r>
            <a:endParaRPr b="0" lang="el-GR" sz="2200" spc="-1" strike="noStrike">
              <a:solidFill>
                <a:srgbClr val="000000"/>
              </a:solidFill>
              <a:uFill>
                <a:solidFill>
                  <a:srgbClr val="ffffff"/>
                </a:solidFill>
              </a:uFill>
              <a:latin typeface="Arial"/>
            </a:endParaRPr>
          </a:p>
          <a:p>
            <a:pPr algn="ctr">
              <a:lnSpc>
                <a:spcPct val="100000"/>
              </a:lnSpc>
              <a:spcBef>
                <a:spcPts val="479"/>
              </a:spcBef>
            </a:pPr>
            <a:br/>
            <a:br/>
            <a:r>
              <a:rPr b="0" lang="el-GR" sz="1400" spc="-1" strike="noStrike">
                <a:solidFill>
                  <a:srgbClr val="ffffff"/>
                </a:solidFill>
                <a:uFill>
                  <a:solidFill>
                    <a:srgbClr val="ffffff"/>
                  </a:solidFill>
                </a:uFill>
                <a:latin typeface="Book Antiqua"/>
              </a:rPr>
              <a:t> </a:t>
            </a:r>
            <a:br/>
            <a:endParaRPr b="0" lang="el-GR" sz="1400" spc="-1" strike="noStrike">
              <a:solidFill>
                <a:srgbClr val="000000"/>
              </a:solidFill>
              <a:uFill>
                <a:solidFill>
                  <a:srgbClr val="ffffff"/>
                </a:solidFill>
              </a:uFill>
              <a:latin typeface="Arial"/>
            </a:endParaRPr>
          </a:p>
        </p:txBody>
      </p:sp>
    </p:spTree>
  </p:cSld>
</p:sld>
</file>

<file path=ppt/slides/slide16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34"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cap="all">
                <a:solidFill>
                  <a:srgbClr val="000000"/>
                </a:solidFill>
                <a:uFill>
                  <a:solidFill>
                    <a:srgbClr val="ffffff"/>
                  </a:solidFill>
                </a:uFill>
                <a:latin typeface="Arial"/>
              </a:rPr>
              <a:t> </a:t>
            </a:r>
            <a:r>
              <a:rPr b="1" lang="el-GR" sz="2400" spc="-1" strike="noStrike" u="sng" cap="all">
                <a:solidFill>
                  <a:srgbClr val="000000"/>
                </a:solidFill>
                <a:uFill>
                  <a:solidFill>
                    <a:srgbClr val="ffffff"/>
                  </a:solidFill>
                </a:uFill>
                <a:latin typeface="Arial"/>
              </a:rPr>
              <a:t>ΑΤΜΟΣΤΡΟΒΙΛΟΙ ΗΛΕΚΤΡΟΓΕΝΝΗΤΡΙΑΣ ΔΥΝΑΜΕΩΣ ΚΑΙ ΦΩΤΙΣΜΟΥ</a:t>
            </a:r>
            <a:br/>
            <a:endParaRPr b="0" lang="el-GR" sz="2400" spc="-1" strike="noStrike">
              <a:solidFill>
                <a:srgbClr val="ffffff"/>
              </a:solidFill>
              <a:uFill>
                <a:solidFill>
                  <a:srgbClr val="ffffff"/>
                </a:solidFill>
              </a:uFill>
              <a:latin typeface="Book Antiqua"/>
            </a:endParaRPr>
          </a:p>
        </p:txBody>
      </p:sp>
      <p:sp>
        <p:nvSpPr>
          <p:cNvPr id="735" name="TextShape 2"/>
          <p:cNvSpPr txBox="1"/>
          <p:nvPr/>
        </p:nvSpPr>
        <p:spPr>
          <a:xfrm>
            <a:off x="179640" y="1071720"/>
            <a:ext cx="8784720" cy="5571720"/>
          </a:xfrm>
          <a:prstGeom prst="rect">
            <a:avLst/>
          </a:prstGeom>
          <a:solidFill>
            <a:srgbClr val="000000"/>
          </a:solidFill>
          <a:ln>
            <a:noFill/>
          </a:ln>
        </p:spPr>
        <p:txBody>
          <a:bodyPr lIns="90000" rIns="90000" tIns="45000" bIns="45000"/>
          <a:p>
            <a:pPr marL="216000" indent="-215640">
              <a:lnSpc>
                <a:spcPct val="100000"/>
              </a:lnSpc>
              <a:spcBef>
                <a:spcPts val="400"/>
              </a:spcBef>
              <a:buClr>
                <a:srgbClr val="ff0000"/>
              </a:buClr>
              <a:buSzPct val="65000"/>
              <a:buFont typeface="Wingdings" charset="2"/>
              <a:buChar char=""/>
            </a:pPr>
            <a:r>
              <a:rPr b="1" lang="el-GR" sz="2000" spc="-1" strike="noStrike">
                <a:solidFill>
                  <a:srgbClr val="ffffff"/>
                </a:solidFill>
                <a:uFill>
                  <a:solidFill>
                    <a:srgbClr val="ffffff"/>
                  </a:solidFill>
                </a:uFill>
                <a:latin typeface="Arial"/>
              </a:rPr>
              <a:t>ΑΛΛΗ ΔΙΑΤΑΞΗ ΕΙΝΑΙ Ο </a:t>
            </a:r>
            <a:r>
              <a:rPr b="1" lang="el-GR" sz="2000" spc="-1" strike="noStrike">
                <a:solidFill>
                  <a:srgbClr val="ff0000"/>
                </a:solidFill>
                <a:uFill>
                  <a:solidFill>
                    <a:srgbClr val="ffffff"/>
                  </a:solidFill>
                </a:uFill>
                <a:latin typeface="Arial"/>
              </a:rPr>
              <a:t>ΑΥΤΟΜΑΤΟΣ ΥΠΕΡΤΑΧΥΝΣΕΩΣ</a:t>
            </a:r>
            <a:r>
              <a:rPr b="1" lang="el-GR" sz="2000" spc="-1" strike="noStrike">
                <a:solidFill>
                  <a:srgbClr val="ffffff"/>
                </a:solidFill>
                <a:uFill>
                  <a:solidFill>
                    <a:srgbClr val="ffffff"/>
                  </a:solidFill>
                </a:uFill>
                <a:latin typeface="Arial"/>
              </a:rPr>
              <a:t>, ΠΟΥ ΚΛΕΙΝΕΙ ΤΟΝ ΑΤΜΟΦΡΑΚΤΗ ΑΥΤΟΜΑΤΑ, ΟΤΑΝ Ο </a:t>
            </a:r>
            <a:r>
              <a:rPr b="1" lang="el-GR" sz="2000" spc="-1" strike="noStrike">
                <a:solidFill>
                  <a:srgbClr val="ff0000"/>
                </a:solidFill>
                <a:uFill>
                  <a:solidFill>
                    <a:srgbClr val="ffffff"/>
                  </a:solidFill>
                </a:uFill>
                <a:latin typeface="Arial"/>
              </a:rPr>
              <a:t>ΑΡΙΘΜΟΣ ΣΤΡΟΦΩΝ</a:t>
            </a:r>
            <a:r>
              <a:rPr b="1" lang="el-GR" sz="2000" spc="-1" strike="noStrike">
                <a:solidFill>
                  <a:srgbClr val="ffffff"/>
                </a:solidFill>
                <a:uFill>
                  <a:solidFill>
                    <a:srgbClr val="ffffff"/>
                  </a:solidFill>
                </a:uFill>
                <a:latin typeface="Arial"/>
              </a:rPr>
              <a:t> ΤΟΥ ΣΤΡΟΒΙΛΟΥ ΥΠΕΡΒΕΙ ΚΑΤΑ 10% ΤΟΝ ΚΑΝΟΝΙΚΟ. ΥΠΑΡΧΕΙ ΕΠΙΣΗΣ Η ΔΙΑΤΑΞΗ ΑΥΤΟΜΑΤΗΣ ΚΡΑΤΗΣΕΩΣ, ΟΤΑΝ ΠΑΡΑΤΗΡΗΘΕΙ </a:t>
            </a:r>
            <a:r>
              <a:rPr b="1" lang="el-GR" sz="2000" spc="-1" strike="noStrike">
                <a:solidFill>
                  <a:srgbClr val="ff0000"/>
                </a:solidFill>
                <a:uFill>
                  <a:solidFill>
                    <a:srgbClr val="ffffff"/>
                  </a:solidFill>
                </a:uFill>
                <a:latin typeface="Arial"/>
              </a:rPr>
              <a:t>ΥΠΕΡΠΙΕΣΗ ΣΤΗΝ ΕΞΑΓΩΓΗ</a:t>
            </a:r>
            <a:r>
              <a:rPr b="1" lang="el-GR" sz="2000" spc="-1" strike="noStrike">
                <a:solidFill>
                  <a:srgbClr val="ffffff"/>
                </a:solidFill>
                <a:uFill>
                  <a:solidFill>
                    <a:srgbClr val="ffffff"/>
                  </a:solidFill>
                </a:uFill>
                <a:latin typeface="Arial"/>
              </a:rPr>
              <a:t>.</a:t>
            </a:r>
            <a:endParaRPr b="0" lang="el-GR" sz="2000" spc="-1" strike="noStrike">
              <a:solidFill>
                <a:srgbClr val="000000"/>
              </a:solidFill>
              <a:uFill>
                <a:solidFill>
                  <a:srgbClr val="ffffff"/>
                </a:solidFill>
              </a:uFill>
              <a:latin typeface="Arial"/>
            </a:endParaRPr>
          </a:p>
          <a:p>
            <a:pPr marL="216000" indent="-215640">
              <a:lnSpc>
                <a:spcPct val="100000"/>
              </a:lnSpc>
              <a:spcBef>
                <a:spcPts val="400"/>
              </a:spcBef>
              <a:buClr>
                <a:srgbClr val="ff0000"/>
              </a:buClr>
              <a:buSzPct val="65000"/>
              <a:buFont typeface="Wingdings" charset="2"/>
              <a:buChar char=""/>
            </a:pPr>
            <a:r>
              <a:rPr b="1" lang="el-GR" sz="2000" spc="-1" strike="noStrike">
                <a:solidFill>
                  <a:srgbClr val="ffffff"/>
                </a:solidFill>
                <a:uFill>
                  <a:solidFill>
                    <a:srgbClr val="ffffff"/>
                  </a:solidFill>
                </a:uFill>
                <a:latin typeface="Arial"/>
              </a:rPr>
              <a:t>Η ΚΙΝΗΣΗ ΑΠΟ ΤΟ ΣΤΡΟΒΙΛΟ ΣΤΗ ΓΕΝΝΗΤΡΙΑ ΜΕΤΑΔΙΔΕΤΑΙ ΜΕ ΜΕΙΩΤΗΡΑ ΟΔΟΝΤΩΤΩΝ ΤΡΟΧΩΝ ΑΠΛΗΣ ΜΕΙΩΣΕΩΣ ΚΑΙ ΕΛΙΚΩΣΕΩΣ.</a:t>
            </a:r>
            <a:endParaRPr b="0" lang="el-GR" sz="2000" spc="-1" strike="noStrike">
              <a:solidFill>
                <a:srgbClr val="000000"/>
              </a:solidFill>
              <a:uFill>
                <a:solidFill>
                  <a:srgbClr val="ffffff"/>
                </a:solidFill>
              </a:uFill>
              <a:latin typeface="Arial"/>
            </a:endParaRPr>
          </a:p>
          <a:p>
            <a:pPr marL="216000" indent="-215640">
              <a:lnSpc>
                <a:spcPct val="100000"/>
              </a:lnSpc>
              <a:spcBef>
                <a:spcPts val="400"/>
              </a:spcBef>
              <a:buClr>
                <a:srgbClr val="ff0000"/>
              </a:buClr>
              <a:buSzPct val="65000"/>
              <a:buFont typeface="Wingdings" charset="2"/>
              <a:buChar char=""/>
            </a:pPr>
            <a:r>
              <a:rPr b="1" lang="el-GR" sz="2000" spc="-1" strike="noStrike">
                <a:solidFill>
                  <a:srgbClr val="ffffff"/>
                </a:solidFill>
                <a:uFill>
                  <a:solidFill>
                    <a:srgbClr val="ffffff"/>
                  </a:solidFill>
                </a:uFill>
                <a:latin typeface="Arial"/>
              </a:rPr>
              <a:t>Η ΔΙΑΤΗΡΗΣΗ ΤΗΣ </a:t>
            </a:r>
            <a:r>
              <a:rPr b="1" lang="el-GR" sz="2000" spc="-1" strike="noStrike">
                <a:solidFill>
                  <a:srgbClr val="ff0000"/>
                </a:solidFill>
                <a:uFill>
                  <a:solidFill>
                    <a:srgbClr val="ffffff"/>
                  </a:solidFill>
                </a:uFill>
                <a:latin typeface="Arial"/>
              </a:rPr>
              <a:t>ΑΞΟΝΙΚΗΣ ΘΕΣΕΩΣ ΤΟΥ ΣΤΡΟΒΙΛΟΥ </a:t>
            </a:r>
            <a:r>
              <a:rPr b="1" lang="el-GR" sz="2000" spc="-1" strike="noStrike">
                <a:solidFill>
                  <a:srgbClr val="ffffff"/>
                </a:solidFill>
                <a:uFill>
                  <a:solidFill>
                    <a:srgbClr val="ffffff"/>
                  </a:solidFill>
                </a:uFill>
                <a:latin typeface="Arial"/>
              </a:rPr>
              <a:t>ΚΑΙ ΤΟΥ ΜΙΚΡΟΥ ΤΡΟΧΟΥ ΜΕΤΑΔΟΣΕΩΣ ΓΙΝΕΤΑΙ ΜΕ ΤΡΙΒΕΑ ΙΣΟΡΡΟΠΗΣΕΩΣ ΣΤΗΝ ΠΡΟΕΚΤΑΣΗ ΤΟΥ ΑΞΟΝΑ. </a:t>
            </a:r>
            <a:endParaRPr b="0" lang="el-GR" sz="2000" spc="-1" strike="noStrike">
              <a:solidFill>
                <a:srgbClr val="000000"/>
              </a:solidFill>
              <a:uFill>
                <a:solidFill>
                  <a:srgbClr val="ffffff"/>
                </a:solidFill>
              </a:uFill>
              <a:latin typeface="Arial"/>
            </a:endParaRPr>
          </a:p>
          <a:p>
            <a:pPr marL="216000" indent="-215640">
              <a:lnSpc>
                <a:spcPct val="100000"/>
              </a:lnSpc>
              <a:spcBef>
                <a:spcPts val="400"/>
              </a:spcBef>
              <a:buClr>
                <a:srgbClr val="ff0000"/>
              </a:buClr>
              <a:buSzPct val="65000"/>
              <a:buFont typeface="Wingdings" charset="2"/>
              <a:buChar char=""/>
            </a:pPr>
            <a:r>
              <a:rPr b="1" lang="el-GR" sz="2000" spc="-1" strike="noStrike">
                <a:solidFill>
                  <a:srgbClr val="ffffff"/>
                </a:solidFill>
                <a:uFill>
                  <a:solidFill>
                    <a:srgbClr val="ffffff"/>
                  </a:solidFill>
                </a:uFill>
                <a:latin typeface="Arial"/>
              </a:rPr>
              <a:t>ΟΙ </a:t>
            </a:r>
            <a:r>
              <a:rPr b="1" lang="el-GR" sz="2000" spc="-1" strike="noStrike">
                <a:solidFill>
                  <a:srgbClr val="ff0000"/>
                </a:solidFill>
                <a:uFill>
                  <a:solidFill>
                    <a:srgbClr val="ffffff"/>
                  </a:solidFill>
                </a:uFill>
                <a:latin typeface="Arial"/>
              </a:rPr>
              <a:t>ΤΡΙΒΕΙΣ ΤΟΥ ΣΤΡΟΒΙΛΟΥ </a:t>
            </a:r>
            <a:r>
              <a:rPr b="1" lang="el-GR" sz="2000" spc="-1" strike="noStrike">
                <a:solidFill>
                  <a:srgbClr val="ffffff"/>
                </a:solidFill>
                <a:uFill>
                  <a:solidFill>
                    <a:srgbClr val="ffffff"/>
                  </a:solidFill>
                </a:uFill>
                <a:latin typeface="Arial"/>
              </a:rPr>
              <a:t>ΚΑΙ ΤΩΝ </a:t>
            </a:r>
            <a:r>
              <a:rPr b="1" lang="el-GR" sz="2000" spc="-1" strike="noStrike">
                <a:solidFill>
                  <a:srgbClr val="ff0000"/>
                </a:solidFill>
                <a:uFill>
                  <a:solidFill>
                    <a:srgbClr val="ffffff"/>
                  </a:solidFill>
                </a:uFill>
                <a:latin typeface="Arial"/>
              </a:rPr>
              <a:t>ΤΡΟΧΩΝ ΤΟΥ ΜΕΙΩΤΗΡΑ </a:t>
            </a:r>
            <a:r>
              <a:rPr b="1" lang="el-GR" sz="2000" spc="-1" strike="noStrike">
                <a:solidFill>
                  <a:srgbClr val="ffffff"/>
                </a:solidFill>
                <a:uFill>
                  <a:solidFill>
                    <a:srgbClr val="ffffff"/>
                  </a:solidFill>
                </a:uFill>
                <a:latin typeface="Arial"/>
              </a:rPr>
              <a:t>ΚΑΘΩΣ ΚΑΙ </a:t>
            </a:r>
            <a:r>
              <a:rPr b="1" lang="el-GR" sz="2000" spc="-1" strike="noStrike">
                <a:solidFill>
                  <a:srgbClr val="ff0000"/>
                </a:solidFill>
                <a:uFill>
                  <a:solidFill>
                    <a:srgbClr val="ffffff"/>
                  </a:solidFill>
                </a:uFill>
                <a:latin typeface="Arial"/>
              </a:rPr>
              <a:t>ΤΩΝ ΔΟΝΤΙΩΝ </a:t>
            </a:r>
            <a:r>
              <a:rPr b="1" lang="el-GR" sz="2000" spc="-1" strike="noStrike">
                <a:solidFill>
                  <a:srgbClr val="ffffff"/>
                </a:solidFill>
                <a:uFill>
                  <a:solidFill>
                    <a:srgbClr val="ffffff"/>
                  </a:solidFill>
                </a:uFill>
                <a:latin typeface="Arial"/>
              </a:rPr>
              <a:t>ΤΟΥ ΛΙΠΑΙΝΟΝΤΑΙ ΑΠΟ ΑΝΤΛΙΑ ΛΙΠΑΝΣΕΩΣ ΓΡΑΝΑΖΩΤΗ, ΕΞΑΡΤΗΜΕΝΗ ΑΠΟ ΤΟΝ ΑΞΟΝΑ ΤΟΥ ΤΡΟΧΟΥ ΤΟΥ ΜΕΙΩΤΗΡΑ. </a:t>
            </a:r>
            <a:endParaRPr b="0" lang="el-GR" sz="2000" spc="-1" strike="noStrike">
              <a:solidFill>
                <a:srgbClr val="000000"/>
              </a:solidFill>
              <a:uFill>
                <a:solidFill>
                  <a:srgbClr val="ffffff"/>
                </a:solidFill>
              </a:uFill>
              <a:latin typeface="Arial"/>
            </a:endParaRPr>
          </a:p>
          <a:p>
            <a:pPr marL="216000" indent="-215640">
              <a:lnSpc>
                <a:spcPct val="100000"/>
              </a:lnSpc>
              <a:spcBef>
                <a:spcPts val="479"/>
              </a:spcBef>
              <a:buClr>
                <a:srgbClr val="ff0000"/>
              </a:buClr>
              <a:buSzPct val="65000"/>
              <a:buFont typeface="Wingdings" charset="2"/>
              <a:buChar char=""/>
            </a:pPr>
            <a:r>
              <a:rPr b="1" lang="el-GR" sz="2000" spc="-1" strike="noStrike">
                <a:solidFill>
                  <a:srgbClr val="ffffff"/>
                </a:solidFill>
                <a:uFill>
                  <a:solidFill>
                    <a:srgbClr val="ffffff"/>
                  </a:solidFill>
                </a:uFill>
                <a:latin typeface="Arial"/>
              </a:rPr>
              <a:t>ΣΤΟ ΔΙΚΤΥΟ ΛΙΠΑΝΣΕΩΣ ΠΑΡΕΜΒΑΛΛΟΝΤΑΙ ΨΥΚΤΗΡΕΣ, ΦΙΛΤΡΟ ΛΑΔΙΟΥ ΚΑΙ ΤΑ ΑΠΑΡΑΙΤΗΤΑ ΘΛΙΒΟΜΕΤΡΑ ΚΑΙ ΘΕΡΜΟΜΕΤΡΑ. </a:t>
            </a:r>
            <a:br/>
            <a:br/>
            <a:r>
              <a:rPr b="0" lang="el-GR" sz="1400" spc="-1" strike="noStrike">
                <a:solidFill>
                  <a:srgbClr val="ffffff"/>
                </a:solidFill>
                <a:uFill>
                  <a:solidFill>
                    <a:srgbClr val="ffffff"/>
                  </a:solidFill>
                </a:uFill>
                <a:latin typeface="Book Antiqua"/>
              </a:rPr>
              <a:t> </a:t>
            </a:r>
            <a:br/>
            <a:r>
              <a:rPr b="1" lang="el-GR" sz="1800" spc="-1" strike="noStrike">
                <a:solidFill>
                  <a:srgbClr val="ffffff"/>
                </a:solidFill>
                <a:uFill>
                  <a:solidFill>
                    <a:srgbClr val="ffffff"/>
                  </a:solidFill>
                </a:uFill>
                <a:latin typeface="Arial"/>
              </a:rPr>
              <a:t> </a:t>
            </a:r>
            <a:endParaRPr b="0" lang="el-GR" sz="1800" spc="-1" strike="noStrike">
              <a:solidFill>
                <a:srgbClr val="000000"/>
              </a:solidFill>
              <a:uFill>
                <a:solidFill>
                  <a:srgbClr val="ffffff"/>
                </a:solidFill>
              </a:uFill>
              <a:latin typeface="Arial"/>
            </a:endParaRPr>
          </a:p>
        </p:txBody>
      </p:sp>
    </p:spTree>
  </p:cSld>
</p:sld>
</file>

<file path=ppt/slides/slide16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36"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cap="all">
                <a:solidFill>
                  <a:srgbClr val="000000"/>
                </a:solidFill>
                <a:uFill>
                  <a:solidFill>
                    <a:srgbClr val="ffffff"/>
                  </a:solidFill>
                </a:uFill>
                <a:latin typeface="Arial"/>
              </a:rPr>
              <a:t> </a:t>
            </a:r>
            <a:r>
              <a:rPr b="1" lang="el-GR" sz="2400" spc="-1" strike="noStrike" u="sng" cap="all">
                <a:solidFill>
                  <a:srgbClr val="000000"/>
                </a:solidFill>
                <a:uFill>
                  <a:solidFill>
                    <a:srgbClr val="ffffff"/>
                  </a:solidFill>
                </a:uFill>
                <a:latin typeface="Arial"/>
              </a:rPr>
              <a:t>ΑΤΜΟΣΤΡΟΒΙΛΟΙ ΗΛΕΚΤΡΟΓΕΝΝΗΤΡΙΑΣ ΔΥΝΑΜΕΩΣ ΚΑΙ ΦΩΤΙΣΜΟΥ</a:t>
            </a:r>
            <a:br/>
            <a:endParaRPr b="0" lang="el-GR" sz="2400" spc="-1" strike="noStrike">
              <a:solidFill>
                <a:srgbClr val="ffffff"/>
              </a:solidFill>
              <a:uFill>
                <a:solidFill>
                  <a:srgbClr val="ffffff"/>
                </a:solidFill>
              </a:uFill>
              <a:latin typeface="Book Antiqua"/>
            </a:endParaRPr>
          </a:p>
        </p:txBody>
      </p:sp>
      <p:sp>
        <p:nvSpPr>
          <p:cNvPr id="737" name="TextShape 2"/>
          <p:cNvSpPr txBox="1"/>
          <p:nvPr/>
        </p:nvSpPr>
        <p:spPr>
          <a:xfrm>
            <a:off x="179640" y="1071720"/>
            <a:ext cx="215640" cy="5571720"/>
          </a:xfrm>
          <a:prstGeom prst="rect">
            <a:avLst/>
          </a:prstGeom>
          <a:solidFill>
            <a:srgbClr val="000000"/>
          </a:solidFill>
          <a:ln>
            <a:noFill/>
          </a:ln>
        </p:spPr>
        <p:txBody>
          <a:bodyPr lIns="90000" rIns="90000" tIns="45000" bIns="45000"/>
          <a:p>
            <a:pPr algn="ctr">
              <a:lnSpc>
                <a:spcPct val="100000"/>
              </a:lnSpc>
              <a:spcBef>
                <a:spcPts val="479"/>
              </a:spcBef>
            </a:pPr>
            <a:br/>
            <a:br/>
            <a:r>
              <a:rPr b="0" lang="el-GR" sz="1400" spc="-1" strike="noStrike">
                <a:solidFill>
                  <a:srgbClr val="ffffff"/>
                </a:solidFill>
                <a:uFill>
                  <a:solidFill>
                    <a:srgbClr val="ffffff"/>
                  </a:solidFill>
                </a:uFill>
                <a:latin typeface="Book Antiqua"/>
              </a:rPr>
              <a:t> </a:t>
            </a:r>
            <a:br/>
            <a:endParaRPr b="0" lang="el-GR" sz="1400" spc="-1" strike="noStrike">
              <a:solidFill>
                <a:srgbClr val="000000"/>
              </a:solidFill>
              <a:uFill>
                <a:solidFill>
                  <a:srgbClr val="ffffff"/>
                </a:solidFill>
              </a:uFill>
              <a:latin typeface="Arial"/>
            </a:endParaRPr>
          </a:p>
        </p:txBody>
      </p:sp>
      <p:pic>
        <p:nvPicPr>
          <p:cNvPr id="738" name="Picture 2" descr=""/>
          <p:cNvPicPr/>
          <p:nvPr/>
        </p:nvPicPr>
        <p:blipFill>
          <a:blip r:embed="rId1"/>
          <a:stretch/>
        </p:blipFill>
        <p:spPr>
          <a:xfrm>
            <a:off x="2195640" y="1124640"/>
            <a:ext cx="4824000" cy="5134680"/>
          </a:xfrm>
          <a:prstGeom prst="rect">
            <a:avLst/>
          </a:prstGeom>
          <a:ln>
            <a:noFill/>
          </a:ln>
        </p:spPr>
      </p:pic>
      <p:sp>
        <p:nvSpPr>
          <p:cNvPr id="739" name="CustomShape 3"/>
          <p:cNvSpPr/>
          <p:nvPr/>
        </p:nvSpPr>
        <p:spPr>
          <a:xfrm>
            <a:off x="2002680" y="6309360"/>
            <a:ext cx="5288040" cy="303480"/>
          </a:xfrm>
          <a:prstGeom prst="rect">
            <a:avLst/>
          </a:prstGeom>
          <a:solidFill>
            <a:srgbClr val="ffff00"/>
          </a:solidFill>
          <a:ln>
            <a:noFill/>
          </a:ln>
        </p:spPr>
        <p:style>
          <a:lnRef idx="0"/>
          <a:fillRef idx="0"/>
          <a:effectRef idx="0"/>
          <a:fontRef idx="minor"/>
        </p:style>
        <p:txBody>
          <a:bodyPr wrap="none" lIns="90000" rIns="90000" tIns="45000" bIns="45000"/>
          <a:p>
            <a:pPr>
              <a:lnSpc>
                <a:spcPct val="100000"/>
              </a:lnSpc>
            </a:pPr>
            <a:r>
              <a:rPr b="1" lang="el-GR" sz="1400" spc="-1" strike="noStrike">
                <a:solidFill>
                  <a:srgbClr val="ff0000"/>
                </a:solidFill>
                <a:uFill>
                  <a:solidFill>
                    <a:srgbClr val="ffffff"/>
                  </a:solidFill>
                </a:uFill>
                <a:latin typeface="Arial"/>
              </a:rPr>
              <a:t>ΔΙΑΤΑΞΗ ΕΛΕΓΧΟΥ ΒΑΛΒΙΔΩΝ ΠΡΟΦΥΣΙΩΝ ΚΑΤΑ ΟΜΑΔΕΣ</a:t>
            </a:r>
            <a:endParaRPr b="0" lang="el-GR" sz="1400" spc="-1" strike="noStrike">
              <a:solidFill>
                <a:srgbClr val="000000"/>
              </a:solidFill>
              <a:uFill>
                <a:solidFill>
                  <a:srgbClr val="ffffff"/>
                </a:solidFill>
              </a:uFill>
              <a:latin typeface="Arial"/>
            </a:endParaRPr>
          </a:p>
        </p:txBody>
      </p:sp>
    </p:spTree>
  </p:cSld>
</p:sld>
</file>

<file path=ppt/slides/slide16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40"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cap="all">
                <a:solidFill>
                  <a:srgbClr val="ffff00"/>
                </a:solidFill>
                <a:uFill>
                  <a:solidFill>
                    <a:srgbClr val="ffffff"/>
                  </a:solidFill>
                </a:uFill>
                <a:latin typeface="Arial"/>
              </a:rPr>
              <a:t> </a:t>
            </a:r>
            <a:r>
              <a:rPr b="1" lang="el-GR" sz="2400" spc="-1" strike="noStrike" u="sng" cap="all">
                <a:solidFill>
                  <a:srgbClr val="ffff00"/>
                </a:solidFill>
                <a:uFill>
                  <a:solidFill>
                    <a:srgbClr val="ffffff"/>
                  </a:solidFill>
                </a:uFill>
                <a:latin typeface="Arial"/>
              </a:rPr>
              <a:t>ΑΤΜΟΣΤΡΟΒΙΛΟΣ ΑΝΤΛΙΑΣ ΚΥΚΛΟΦΟΡΙΑΣ ΚΥΡΙΟΥ ΨΥΓΕΙΟΥ</a:t>
            </a:r>
            <a:br/>
            <a:endParaRPr b="0" lang="el-GR" sz="2400" spc="-1" strike="noStrike">
              <a:solidFill>
                <a:srgbClr val="ffffff"/>
              </a:solidFill>
              <a:uFill>
                <a:solidFill>
                  <a:srgbClr val="ffffff"/>
                </a:solidFill>
              </a:uFill>
              <a:latin typeface="Book Antiqua"/>
            </a:endParaRPr>
          </a:p>
        </p:txBody>
      </p:sp>
      <p:sp>
        <p:nvSpPr>
          <p:cNvPr id="741" name="TextShape 2"/>
          <p:cNvSpPr txBox="1"/>
          <p:nvPr/>
        </p:nvSpPr>
        <p:spPr>
          <a:xfrm>
            <a:off x="179640" y="1071720"/>
            <a:ext cx="8784720" cy="5571720"/>
          </a:xfrm>
          <a:prstGeom prst="rect">
            <a:avLst/>
          </a:prstGeom>
          <a:solidFill>
            <a:srgbClr val="000000"/>
          </a:solidFill>
          <a:ln>
            <a:noFill/>
          </a:ln>
        </p:spPr>
        <p:txBody>
          <a:bodyPr lIns="90000" rIns="90000" tIns="45000" bIns="45000"/>
          <a:p>
            <a:pPr>
              <a:lnSpc>
                <a:spcPct val="100000"/>
              </a:lnSpc>
              <a:spcBef>
                <a:spcPts val="400"/>
              </a:spcBef>
            </a:pPr>
            <a:r>
              <a:rPr b="1" lang="el-GR" sz="2000" spc="-1" strike="noStrike">
                <a:solidFill>
                  <a:srgbClr val="ffffff"/>
                </a:solidFill>
                <a:uFill>
                  <a:solidFill>
                    <a:srgbClr val="ffffff"/>
                  </a:solidFill>
                </a:uFill>
                <a:latin typeface="Arial"/>
              </a:rPr>
              <a:t>ΕΙΝΑΙ ΣΤΡΟΒΙΛΟΣ Curtis ΚΑΤΑΚΟΡΥΦΟΣ ΠΟΥ </a:t>
            </a:r>
            <a:r>
              <a:rPr b="1" lang="el-GR" sz="2000" spc="-1" strike="noStrike">
                <a:solidFill>
                  <a:srgbClr val="ff0000"/>
                </a:solidFill>
                <a:uFill>
                  <a:solidFill>
                    <a:srgbClr val="ffffff"/>
                  </a:solidFill>
                </a:uFill>
                <a:latin typeface="Arial"/>
              </a:rPr>
              <a:t>ΣΥΝΔΕΕΤΑΙ ΑΠΕΥΘΕΙΑΣ ΜΕ ΤΟΝ ΑΞΟΝΑ </a:t>
            </a:r>
            <a:r>
              <a:rPr b="1" lang="el-GR" sz="2000" spc="-1" strike="noStrike">
                <a:solidFill>
                  <a:srgbClr val="ffffff"/>
                </a:solidFill>
                <a:uFill>
                  <a:solidFill>
                    <a:srgbClr val="ffffff"/>
                  </a:solidFill>
                </a:uFill>
                <a:latin typeface="Arial"/>
              </a:rPr>
              <a:t>ΤΟΥ ΣΤΡΟΦΕΙΟΥ ΤΗΣ ΑΝΤΛΙΑΣ. ΤΟ ΒΑΡΟΣ ΤΟΥ ΣΤΡΟΦΕΙΟΥ (ΣΤΡΟΒΙΛΟΥ ΚΑΙ ΑΝΤΛΙΑΣ) ΒΑΣΤΑΖΕΤΑΙ </a:t>
            </a:r>
            <a:r>
              <a:rPr b="1" lang="el-GR" sz="2000" spc="-1" strike="noStrike">
                <a:solidFill>
                  <a:srgbClr val="ff0000"/>
                </a:solidFill>
                <a:uFill>
                  <a:solidFill>
                    <a:srgbClr val="ffffff"/>
                  </a:solidFill>
                </a:uFill>
                <a:latin typeface="Arial"/>
              </a:rPr>
              <a:t>ΑΠΟ ΩΣΤΙΚΟ ΤΡΙΒΕΑ</a:t>
            </a:r>
            <a:r>
              <a:rPr b="1" lang="el-GR" sz="2000" spc="-1" strike="noStrike">
                <a:solidFill>
                  <a:srgbClr val="ffffff"/>
                </a:solidFill>
                <a:uFill>
                  <a:solidFill>
                    <a:srgbClr val="ffffff"/>
                  </a:solidFill>
                </a:uFill>
                <a:latin typeface="Arial"/>
              </a:rPr>
              <a:t>, ΠΟΥ ΑΠΟΤΕΛΕΙ ΤΜΗΜΑ ΤΟΥ ΑΝΩ ΤΡΙΒΕΑ ΤΟΥ ΑΞΟΝΑ.</a:t>
            </a:r>
            <a:endParaRPr b="0" lang="el-GR" sz="20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ffff"/>
                </a:solidFill>
                <a:uFill>
                  <a:solidFill>
                    <a:srgbClr val="ffffff"/>
                  </a:solidFill>
                </a:uFill>
                <a:latin typeface="Arial"/>
              </a:rPr>
              <a:t>Η ΛΙΠΑΝΣΗ ΤΟΥΣ ΓΙΝΕΤΑΙ ΜΕ ΑΝΤΛΙΑ ΛΙΠΑΝΣΕΩΣ ΕΛΙΚΟΕΙΔΟΥΣ ΤΥΠΟΥ, ΠΟΥ ΑΝΑΡΡΟΦΑ ΛΑΔΙ ΑΠΟ ΤΗΝ ΕΛΑΙΟΛΕΚΑΝΗ ΚΑΙ ΤΟ ΚΑΤΑΘΛΙΒΕΙ ΚΑΤΕΥΘΕΙΑΝ ΣΤΟΥΣ ΤΡΙΒΕΙΣ. ΑΠΟ ΕΚΕΙ ΤΟ ΛΑΔΙ ΕΠΙΣΤΡΕΦΕΙ ΠΑΛΙ ΣΤΗΝ ΕΛΑΙΟΛΕΚΑΝΗ ΟΠΟΥ ΥΠΑΡΧΕΙ ΨΥΓΕΙΟ ΛΑΔΙΟΥ ΚΑΙ ΨΥΧΕΤΑΙ. </a:t>
            </a:r>
            <a:r>
              <a:rPr b="1" lang="el-GR" sz="2000" spc="-1" strike="noStrike">
                <a:solidFill>
                  <a:srgbClr val="ff0000"/>
                </a:solidFill>
                <a:uFill>
                  <a:solidFill>
                    <a:srgbClr val="ffffff"/>
                  </a:solidFill>
                </a:uFill>
                <a:latin typeface="Arial"/>
              </a:rPr>
              <a:t>ΚΑΤΑΛΛΗΛΟΣ ΔΑΚΤΥΛΙΟΣ ΤΟΥ ΑΞΟΝΑ ΑΠΟΤΕΛΕΙ ΦΡΑΓΜΑ ΛΑΔΙΟΥ </a:t>
            </a:r>
            <a:r>
              <a:rPr b="1" lang="el-GR" sz="2000" spc="-1" strike="noStrike">
                <a:solidFill>
                  <a:srgbClr val="ffffff"/>
                </a:solidFill>
                <a:uFill>
                  <a:solidFill>
                    <a:srgbClr val="ffffff"/>
                  </a:solidFill>
                </a:uFill>
                <a:latin typeface="Arial"/>
              </a:rPr>
              <a:t>ΓΙΑ ΝΑ ΠΑΡΕΜΠΟΔΙΖΕΤΑΙ Η ΔΙΑΦΥΓΗ ΤΟΥ ΠΡΟΣ ΤΗ ΣΥΣΚΕΥΗ ΣΤΕΓΑΝΟΤΗΤΑΣ ΤΟΥ ΣΤΡΟΒΙΛΟΥ.</a:t>
            </a:r>
            <a:endParaRPr b="0" lang="el-GR" sz="20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ffff"/>
                </a:solidFill>
                <a:uFill>
                  <a:solidFill>
                    <a:srgbClr val="ffffff"/>
                  </a:solidFill>
                </a:uFill>
                <a:latin typeface="Arial"/>
              </a:rPr>
              <a:t>Η ΕΙΣΟΔΟΣ ΤΟΥ ΑΤΜΟΥ ΣΤΟ ΣΤΡΟΒΙΛΟ ΡΥΘΜΙΖΕΤΑΙ ΑΠΟ ΜΙΑ ΒΑΛΒΙΔΑ ΑΤΜΟΥ ΔΙΠΛΗΣ ΕΔΡΑΣ, ΠΟΥ ΤΟ ΑΝΟΙΓΜΑ ΤΗΣ ΕΛΕΓΧΕΤΑΙ ΑΠΟ ΦΥΓΟΚΕΝΤΡΙΚΟ ΡΥΘΜΙΣΤΗ ΤΟΠΟΘΕΤΗΜΕΝΟ ΣΤΟ ΑΝΩ ΜΕΡΟΣ ΤΟΥ ΣΤΡΟΒΙΛΟΥ. ΣΕ ΠΕΡΙΠΤΩΣΗ ΥΠΕΡΤΑΧΥΣΕΩΣ ΤΟΥ ΣΤΡΟΦΕΙΟΥ Ο ΦΥΓΟΚΕΝΤΡΙΚΟΣ ΡΥΘΜΙΣΤΗΣ ΚΛΕΙΝΕΙ ΤΗ ΔΙΠΛΗ ΒΑΛΒΙΔΑ ΚΑΙ ΠΕΡΙΟΡΙΖΕΙ ΑΝΑΛΟΓΑ ΤΗΝ ΠΑΡΟΧΗ ΤΟΥ ΑΤΜΟΥ.</a:t>
            </a:r>
            <a:endParaRPr b="0" lang="el-GR" sz="2000" spc="-1" strike="noStrike">
              <a:solidFill>
                <a:srgbClr val="000000"/>
              </a:solidFill>
              <a:uFill>
                <a:solidFill>
                  <a:srgbClr val="ffffff"/>
                </a:solidFill>
              </a:uFill>
              <a:latin typeface="Arial"/>
            </a:endParaRPr>
          </a:p>
          <a:p>
            <a:pPr algn="ctr">
              <a:lnSpc>
                <a:spcPct val="100000"/>
              </a:lnSpc>
              <a:spcBef>
                <a:spcPts val="479"/>
              </a:spcBef>
            </a:pPr>
            <a:br/>
            <a:br/>
            <a:r>
              <a:rPr b="0" lang="el-GR" sz="1400" spc="-1" strike="noStrike">
                <a:solidFill>
                  <a:srgbClr val="ffffff"/>
                </a:solidFill>
                <a:uFill>
                  <a:solidFill>
                    <a:srgbClr val="ffffff"/>
                  </a:solidFill>
                </a:uFill>
                <a:latin typeface="Book Antiqua"/>
              </a:rPr>
              <a:t> </a:t>
            </a:r>
            <a:br/>
            <a:endParaRPr b="0" lang="el-GR" sz="1400" spc="-1" strike="noStrike">
              <a:solidFill>
                <a:srgbClr val="000000"/>
              </a:solidFill>
              <a:uFill>
                <a:solidFill>
                  <a:srgbClr val="ffffff"/>
                </a:solidFill>
              </a:uFill>
              <a:latin typeface="Arial"/>
            </a:endParaRPr>
          </a:p>
        </p:txBody>
      </p:sp>
    </p:spTree>
  </p:cSld>
</p:sld>
</file>

<file path=ppt/slides/slide16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42"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cap="all">
                <a:solidFill>
                  <a:srgbClr val="000000"/>
                </a:solidFill>
                <a:uFill>
                  <a:solidFill>
                    <a:srgbClr val="ffffff"/>
                  </a:solidFill>
                </a:uFill>
                <a:latin typeface="Arial"/>
              </a:rPr>
              <a:t> </a:t>
            </a:r>
            <a:r>
              <a:rPr b="1" lang="el-GR" sz="2400" spc="-1" strike="noStrike" u="sng" cap="all">
                <a:solidFill>
                  <a:srgbClr val="000000"/>
                </a:solidFill>
                <a:uFill>
                  <a:solidFill>
                    <a:srgbClr val="ffffff"/>
                  </a:solidFill>
                </a:uFill>
                <a:latin typeface="Arial"/>
              </a:rPr>
              <a:t>ΑΤΜΟΣΤΡΟΒΙΛΟΣ ΑΝΤΛΙΑΣ ΚΥΚΛΟΦΟΡΙΑΣ ΚΥΡΙΟΥ ΨΥΓΕΙΟΥ</a:t>
            </a:r>
            <a:br/>
            <a:endParaRPr b="0" lang="el-GR" sz="2400" spc="-1" strike="noStrike">
              <a:solidFill>
                <a:srgbClr val="ffffff"/>
              </a:solidFill>
              <a:uFill>
                <a:solidFill>
                  <a:srgbClr val="ffffff"/>
                </a:solidFill>
              </a:uFill>
              <a:latin typeface="Book Antiqua"/>
            </a:endParaRPr>
          </a:p>
        </p:txBody>
      </p:sp>
      <p:sp>
        <p:nvSpPr>
          <p:cNvPr id="743" name="TextShape 2"/>
          <p:cNvSpPr txBox="1"/>
          <p:nvPr/>
        </p:nvSpPr>
        <p:spPr>
          <a:xfrm>
            <a:off x="179640" y="1071720"/>
            <a:ext cx="215640" cy="5571720"/>
          </a:xfrm>
          <a:prstGeom prst="rect">
            <a:avLst/>
          </a:prstGeom>
          <a:solidFill>
            <a:srgbClr val="000000"/>
          </a:solidFill>
          <a:ln>
            <a:noFill/>
          </a:ln>
        </p:spPr>
        <p:txBody>
          <a:bodyPr lIns="90000" rIns="90000" tIns="45000" bIns="45000"/>
          <a:p>
            <a:pPr algn="ctr">
              <a:lnSpc>
                <a:spcPct val="100000"/>
              </a:lnSpc>
              <a:spcBef>
                <a:spcPts val="479"/>
              </a:spcBef>
            </a:pPr>
            <a:br/>
            <a:br/>
            <a:r>
              <a:rPr b="0" lang="el-GR" sz="1400" spc="-1" strike="noStrike">
                <a:solidFill>
                  <a:srgbClr val="ffffff"/>
                </a:solidFill>
                <a:uFill>
                  <a:solidFill>
                    <a:srgbClr val="ffffff"/>
                  </a:solidFill>
                </a:uFill>
                <a:latin typeface="Book Antiqua"/>
              </a:rPr>
              <a:t> </a:t>
            </a:r>
            <a:br/>
            <a:endParaRPr b="0" lang="el-GR" sz="1400" spc="-1" strike="noStrike">
              <a:solidFill>
                <a:srgbClr val="000000"/>
              </a:solidFill>
              <a:uFill>
                <a:solidFill>
                  <a:srgbClr val="ffffff"/>
                </a:solidFill>
              </a:uFill>
              <a:latin typeface="Arial"/>
            </a:endParaRPr>
          </a:p>
        </p:txBody>
      </p:sp>
      <p:pic>
        <p:nvPicPr>
          <p:cNvPr id="744" name="Picture 2" descr=""/>
          <p:cNvPicPr/>
          <p:nvPr/>
        </p:nvPicPr>
        <p:blipFill>
          <a:blip r:embed="rId1"/>
          <a:stretch/>
        </p:blipFill>
        <p:spPr>
          <a:xfrm>
            <a:off x="1547640" y="1052640"/>
            <a:ext cx="5953680" cy="5544360"/>
          </a:xfrm>
          <a:prstGeom prst="rect">
            <a:avLst/>
          </a:prstGeom>
          <a:ln>
            <a:noFill/>
          </a:ln>
        </p:spPr>
      </p:pic>
      <p:sp>
        <p:nvSpPr>
          <p:cNvPr id="745" name="CustomShape 3"/>
          <p:cNvSpPr/>
          <p:nvPr/>
        </p:nvSpPr>
        <p:spPr>
          <a:xfrm>
            <a:off x="5603760" y="1556640"/>
            <a:ext cx="2380320" cy="516600"/>
          </a:xfrm>
          <a:prstGeom prst="rect">
            <a:avLst/>
          </a:prstGeom>
          <a:noFill/>
          <a:ln>
            <a:noFill/>
          </a:ln>
        </p:spPr>
        <p:style>
          <a:lnRef idx="0"/>
          <a:fillRef idx="0"/>
          <a:effectRef idx="0"/>
          <a:fontRef idx="minor"/>
        </p:style>
        <p:txBody>
          <a:bodyPr wrap="none" lIns="90000" rIns="90000" tIns="45000" bIns="45000"/>
          <a:p>
            <a:pPr>
              <a:lnSpc>
                <a:spcPct val="100000"/>
              </a:lnSpc>
            </a:pPr>
            <a:r>
              <a:rPr b="0" lang="el-GR" sz="1400" spc="-1" strike="noStrike">
                <a:solidFill>
                  <a:srgbClr val="ffffff"/>
                </a:solidFill>
                <a:uFill>
                  <a:solidFill>
                    <a:srgbClr val="ffffff"/>
                  </a:solidFill>
                </a:uFill>
                <a:latin typeface="Book Antiqua"/>
              </a:rPr>
              <a:t>Φυγοκεντρικος ρυθμιστης </a:t>
            </a:r>
            <a:endParaRPr b="0" lang="el-GR" sz="1400" spc="-1" strike="noStrike">
              <a:solidFill>
                <a:srgbClr val="000000"/>
              </a:solidFill>
              <a:uFill>
                <a:solidFill>
                  <a:srgbClr val="ffffff"/>
                </a:solidFill>
              </a:uFill>
              <a:latin typeface="Arial"/>
            </a:endParaRPr>
          </a:p>
          <a:p>
            <a:pPr>
              <a:lnSpc>
                <a:spcPct val="100000"/>
              </a:lnSpc>
            </a:pPr>
            <a:r>
              <a:rPr b="0" lang="el-GR" sz="1400" spc="-1" strike="noStrike">
                <a:solidFill>
                  <a:srgbClr val="ffffff"/>
                </a:solidFill>
                <a:uFill>
                  <a:solidFill>
                    <a:srgbClr val="ffffff"/>
                  </a:solidFill>
                </a:uFill>
                <a:latin typeface="Book Antiqua"/>
              </a:rPr>
              <a:t>οριου ταχυτητας</a:t>
            </a:r>
            <a:endParaRPr b="0" lang="el-GR" sz="1400" spc="-1" strike="noStrike">
              <a:solidFill>
                <a:srgbClr val="000000"/>
              </a:solidFill>
              <a:uFill>
                <a:solidFill>
                  <a:srgbClr val="ffffff"/>
                </a:solidFill>
              </a:uFill>
              <a:latin typeface="Arial"/>
            </a:endParaRPr>
          </a:p>
        </p:txBody>
      </p:sp>
      <p:sp>
        <p:nvSpPr>
          <p:cNvPr id="746" name="CustomShape 4"/>
          <p:cNvSpPr/>
          <p:nvPr/>
        </p:nvSpPr>
        <p:spPr>
          <a:xfrm>
            <a:off x="2135160" y="6488640"/>
            <a:ext cx="2124360" cy="3646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800" spc="-1" strike="noStrike">
                <a:solidFill>
                  <a:srgbClr val="ff0000"/>
                </a:solidFill>
                <a:uFill>
                  <a:solidFill>
                    <a:srgbClr val="ffffff"/>
                  </a:solidFill>
                </a:uFill>
                <a:latin typeface="Arial"/>
              </a:rPr>
              <a:t>ΕΞΑΓΩΓΗ ΑΤΜΟΥ</a:t>
            </a:r>
            <a:endParaRPr b="0" lang="el-GR" sz="1800" spc="-1" strike="noStrike">
              <a:solidFill>
                <a:srgbClr val="000000"/>
              </a:solidFill>
              <a:uFill>
                <a:solidFill>
                  <a:srgbClr val="ffffff"/>
                </a:solidFill>
              </a:uFill>
              <a:latin typeface="Arial"/>
            </a:endParaRPr>
          </a:p>
        </p:txBody>
      </p:sp>
    </p:spTree>
  </p:cSld>
</p:sld>
</file>

<file path=ppt/slides/slide16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47"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cap="all">
                <a:solidFill>
                  <a:srgbClr val="ffff00"/>
                </a:solidFill>
                <a:uFill>
                  <a:solidFill>
                    <a:srgbClr val="ffffff"/>
                  </a:solidFill>
                </a:uFill>
                <a:latin typeface="Arial"/>
              </a:rPr>
              <a:t> </a:t>
            </a:r>
            <a:r>
              <a:rPr b="1" lang="el-GR" sz="2400" spc="-1" strike="noStrike" u="sng" cap="all">
                <a:solidFill>
                  <a:srgbClr val="ffff00"/>
                </a:solidFill>
                <a:uFill>
                  <a:solidFill>
                    <a:srgbClr val="ffffff"/>
                  </a:solidFill>
                </a:uFill>
                <a:latin typeface="Arial"/>
              </a:rPr>
              <a:t>ΑΤΜΟΣΤΡΟΒΙΛΟΣ ΑΝΤΛΙΑΣ ΤΡΟΦΟΔΟΤΗΣΕΩΣ ΛΕΒΗΤΩΝ</a:t>
            </a:r>
            <a:br/>
            <a:endParaRPr b="0" lang="el-GR" sz="2400" spc="-1" strike="noStrike">
              <a:solidFill>
                <a:srgbClr val="ffffff"/>
              </a:solidFill>
              <a:uFill>
                <a:solidFill>
                  <a:srgbClr val="ffffff"/>
                </a:solidFill>
              </a:uFill>
              <a:latin typeface="Book Antiqua"/>
            </a:endParaRPr>
          </a:p>
        </p:txBody>
      </p:sp>
      <p:sp>
        <p:nvSpPr>
          <p:cNvPr id="748" name="TextShape 2"/>
          <p:cNvSpPr txBox="1"/>
          <p:nvPr/>
        </p:nvSpPr>
        <p:spPr>
          <a:xfrm>
            <a:off x="179640" y="1071720"/>
            <a:ext cx="8784720" cy="5571720"/>
          </a:xfrm>
          <a:prstGeom prst="rect">
            <a:avLst/>
          </a:prstGeom>
          <a:solidFill>
            <a:srgbClr val="000000"/>
          </a:solidFill>
          <a:ln>
            <a:noFill/>
          </a:ln>
        </p:spPr>
        <p:txBody>
          <a:bodyPr lIns="90000" rIns="90000" tIns="45000" bIns="45000"/>
          <a:p>
            <a:pPr>
              <a:lnSpc>
                <a:spcPct val="100000"/>
              </a:lnSpc>
              <a:spcBef>
                <a:spcPts val="459"/>
              </a:spcBef>
            </a:pPr>
            <a:r>
              <a:rPr b="1" lang="el-GR" sz="2300" spc="-1" strike="noStrike">
                <a:solidFill>
                  <a:srgbClr val="ffffff"/>
                </a:solidFill>
                <a:uFill>
                  <a:solidFill>
                    <a:srgbClr val="ffffff"/>
                  </a:solidFill>
                </a:uFill>
                <a:latin typeface="Arial"/>
              </a:rPr>
              <a:t>ΕΙΝΑΙ ΠΑΡΟΜΟΙΟΣ ΠΡΟΣ ΤΟ ΣΤΡΟΒΙΛΟ ΤΗΣ ΑΝΤΛΙΑΣ ΚΥΚΛΟΦΟΡΙΑΣ ΤΟΥ ΨΥΓΕΙΟΥ.</a:t>
            </a:r>
            <a:endParaRPr b="0" lang="el-GR" sz="2300" spc="-1" strike="noStrike">
              <a:solidFill>
                <a:srgbClr val="000000"/>
              </a:solidFill>
              <a:uFill>
                <a:solidFill>
                  <a:srgbClr val="ffffff"/>
                </a:solidFill>
              </a:uFill>
              <a:latin typeface="Arial"/>
            </a:endParaRPr>
          </a:p>
          <a:p>
            <a:pPr>
              <a:lnSpc>
                <a:spcPct val="100000"/>
              </a:lnSpc>
              <a:spcBef>
                <a:spcPts val="459"/>
              </a:spcBef>
            </a:pPr>
            <a:r>
              <a:rPr b="1" lang="el-GR" sz="2300" spc="-1" strike="noStrike">
                <a:solidFill>
                  <a:srgbClr val="ffffff"/>
                </a:solidFill>
                <a:uFill>
                  <a:solidFill>
                    <a:srgbClr val="ffffff"/>
                  </a:solidFill>
                </a:uFill>
                <a:latin typeface="Arial"/>
              </a:rPr>
              <a:t>ΕΠΕΙΔΗ ΥΠΑΡΧΕΙ ΑΝΑΓΚΗ </a:t>
            </a:r>
            <a:r>
              <a:rPr b="1" lang="el-GR" sz="2300" spc="-1" strike="noStrike">
                <a:solidFill>
                  <a:srgbClr val="ff0000"/>
                </a:solidFill>
                <a:uFill>
                  <a:solidFill>
                    <a:srgbClr val="ffffff"/>
                  </a:solidFill>
                </a:uFill>
                <a:latin typeface="Arial"/>
              </a:rPr>
              <a:t>ΝΑ ΔΙΑΤΗΡΕΙΤΑΙ ΣΤΑΘΕΡΗ Η ΠΙΕΣΗ ΚΑΤΑΘΛΙΨΕΩΣ ΤΟΥ ΤΡΟΦΟΔΟΤΙΚΟΥ ΝΕΡΟΥ</a:t>
            </a:r>
            <a:r>
              <a:rPr b="1" lang="el-GR" sz="2300" spc="-1" strike="noStrike">
                <a:solidFill>
                  <a:srgbClr val="ffffff"/>
                </a:solidFill>
                <a:uFill>
                  <a:solidFill>
                    <a:srgbClr val="ffffff"/>
                  </a:solidFill>
                </a:uFill>
                <a:latin typeface="Arial"/>
              </a:rPr>
              <a:t>, Ο ΑΤΜΟΣΤΡΟΒΙΛΟΣ </a:t>
            </a:r>
            <a:r>
              <a:rPr b="1" lang="el-GR" sz="2300" spc="-1" strike="noStrike">
                <a:solidFill>
                  <a:srgbClr val="7030a0"/>
                </a:solidFill>
                <a:uFill>
                  <a:solidFill>
                    <a:srgbClr val="ffffff"/>
                  </a:solidFill>
                </a:uFill>
                <a:latin typeface="Arial"/>
              </a:rPr>
              <a:t>ΕΛΕΓΧΕΤΑΙ ΑΠΟ ΑΥΤΟΜΑΤΟ ΡΥΘΜΙΣΤΗ ΤΗΣ ΠΙΕΣΕΩΣ ΤΟΥ ΤΡΟΦΟΔΟΤΙΚΟΥ ΝΕΡΟΥ</a:t>
            </a:r>
            <a:r>
              <a:rPr b="1" lang="el-GR" sz="2300" spc="-1" strike="noStrike">
                <a:solidFill>
                  <a:srgbClr val="ffffff"/>
                </a:solidFill>
                <a:uFill>
                  <a:solidFill>
                    <a:srgbClr val="ffffff"/>
                  </a:solidFill>
                </a:uFill>
                <a:latin typeface="Arial"/>
              </a:rPr>
              <a:t>. ΑΥΤΟΣ ΣΕ ΠΕΡΙΠΤΩΣΗ ΠΤΩΣΕΩΣ ΤΗΣ ΠΙΕΣΕΩΣ (ΟΤΑΝ Π.Χ. ΑΝΟΙΓΕΙ ΤΟ ΤΡΟΦΟΔΟΤΙΚΟ ΕΠΙΣΤΟΜΙΟ) ΑΝΟΙΓΕΙ ΠΕΡΙΣΣΟΤΕΡΟ ΤΟΝ ΑΤΜΟΦΡΑΚΤΗ ΚΑΙ ΠΑΡΕΧΕΙ ΠΕΡΙΣΣΟΤΕΡΟ ΑΤΜΟ ΣΤΟ ΣΤΡΟΒΙΛΟ ΚΑΙ ΑΝΤΙΘΕΤΩΣ.</a:t>
            </a:r>
            <a:endParaRPr b="0" lang="el-GR" sz="2300" spc="-1" strike="noStrike">
              <a:solidFill>
                <a:srgbClr val="000000"/>
              </a:solidFill>
              <a:uFill>
                <a:solidFill>
                  <a:srgbClr val="ffffff"/>
                </a:solidFill>
              </a:uFill>
              <a:latin typeface="Arial"/>
            </a:endParaRPr>
          </a:p>
          <a:p>
            <a:pPr>
              <a:lnSpc>
                <a:spcPct val="100000"/>
              </a:lnSpc>
              <a:spcBef>
                <a:spcPts val="459"/>
              </a:spcBef>
            </a:pPr>
            <a:r>
              <a:rPr b="1" lang="el-GR" sz="2300" spc="-1" strike="noStrike">
                <a:solidFill>
                  <a:srgbClr val="ffffff"/>
                </a:solidFill>
                <a:uFill>
                  <a:solidFill>
                    <a:srgbClr val="ffffff"/>
                  </a:solidFill>
                </a:uFill>
                <a:latin typeface="Arial"/>
              </a:rPr>
              <a:t>ΠΑΝΩ ΣΕ ΚΟΙΝΟ ΑΞΟΝΑ ΣΦΗΝΩΝΕΤΑΙ Ο ΤΡΟΧΟΣ ΤΟΥ ΣΤΡΟΒΙΛΟΥ ΚΑΙ ΤΟ ΣΤΡΟΦΕΙΟ ΤΗΣ ΑΝΤΛΙΑΣ. </a:t>
            </a:r>
            <a:endParaRPr b="0" lang="el-GR" sz="2300" spc="-1" strike="noStrike">
              <a:solidFill>
                <a:srgbClr val="000000"/>
              </a:solidFill>
              <a:uFill>
                <a:solidFill>
                  <a:srgbClr val="ffffff"/>
                </a:solidFill>
              </a:uFill>
              <a:latin typeface="Arial"/>
            </a:endParaRPr>
          </a:p>
          <a:p>
            <a:pPr>
              <a:lnSpc>
                <a:spcPct val="100000"/>
              </a:lnSpc>
              <a:spcBef>
                <a:spcPts val="479"/>
              </a:spcBef>
            </a:pPr>
            <a:r>
              <a:rPr b="1" lang="el-GR" sz="2300" spc="-1" strike="noStrike">
                <a:solidFill>
                  <a:srgbClr val="ffffff"/>
                </a:solidFill>
                <a:uFill>
                  <a:solidFill>
                    <a:srgbClr val="ffffff"/>
                  </a:solidFill>
                </a:uFill>
                <a:latin typeface="Arial"/>
              </a:rPr>
              <a:t>ΣΤΑ ΕΜΠΟΡΙΚΑ ΠΛΟΙΑ ΧΡΗΣΙΜΟΠΟΙΟΥΝ ΣΥΝΗΘΩΣ ΤΡΟΦΟΔΟΤΙΚΕΣ ΣΤΡΟΒΙΛΑΝΤΛΙΕΣ </a:t>
            </a:r>
            <a:r>
              <a:rPr b="1" lang="el-GR" sz="2300" spc="-1" strike="noStrike">
                <a:solidFill>
                  <a:srgbClr val="ff0000"/>
                </a:solidFill>
                <a:uFill>
                  <a:solidFill>
                    <a:srgbClr val="ffffff"/>
                  </a:solidFill>
                </a:uFill>
                <a:latin typeface="Arial"/>
              </a:rPr>
              <a:t>Coffin</a:t>
            </a:r>
            <a:r>
              <a:rPr b="1" lang="el-GR" sz="2300" spc="-1" strike="noStrike">
                <a:solidFill>
                  <a:srgbClr val="ffffff"/>
                </a:solidFill>
                <a:uFill>
                  <a:solidFill>
                    <a:srgbClr val="ffffff"/>
                  </a:solidFill>
                </a:uFill>
                <a:latin typeface="Arial"/>
              </a:rPr>
              <a:t> ΤΥΠΟΥ </a:t>
            </a:r>
            <a:r>
              <a:rPr b="1" lang="el-GR" sz="2300" spc="-1" strike="noStrike">
                <a:solidFill>
                  <a:srgbClr val="ff0000"/>
                </a:solidFill>
                <a:uFill>
                  <a:solidFill>
                    <a:srgbClr val="ffffff"/>
                  </a:solidFill>
                </a:uFill>
                <a:latin typeface="Arial"/>
              </a:rPr>
              <a:t>DE</a:t>
            </a:r>
            <a:r>
              <a:rPr b="1" lang="el-GR" sz="2300" spc="-1" strike="noStrike">
                <a:solidFill>
                  <a:srgbClr val="ffffff"/>
                </a:solidFill>
                <a:uFill>
                  <a:solidFill>
                    <a:srgbClr val="ffffff"/>
                  </a:solidFill>
                </a:uFill>
                <a:latin typeface="Arial"/>
              </a:rPr>
              <a:t> KAI </a:t>
            </a:r>
            <a:r>
              <a:rPr b="1" lang="el-GR" sz="2300" spc="-1" strike="noStrike">
                <a:solidFill>
                  <a:srgbClr val="ff0000"/>
                </a:solidFill>
                <a:uFill>
                  <a:solidFill>
                    <a:srgbClr val="ffffff"/>
                  </a:solidFill>
                </a:uFill>
                <a:latin typeface="Arial"/>
              </a:rPr>
              <a:t>IND</a:t>
            </a:r>
            <a:r>
              <a:rPr b="1" lang="el-GR" sz="2300" spc="-1" strike="noStrike">
                <a:solidFill>
                  <a:srgbClr val="ffffff"/>
                </a:solidFill>
                <a:uFill>
                  <a:solidFill>
                    <a:srgbClr val="ffffff"/>
                  </a:solidFill>
                </a:uFill>
                <a:latin typeface="Arial"/>
              </a:rPr>
              <a:t>. </a:t>
            </a:r>
            <a:br/>
            <a:br/>
            <a:r>
              <a:rPr b="0" lang="el-GR" sz="1400" spc="-1" strike="noStrike">
                <a:solidFill>
                  <a:srgbClr val="ffffff"/>
                </a:solidFill>
                <a:uFill>
                  <a:solidFill>
                    <a:srgbClr val="ffffff"/>
                  </a:solidFill>
                </a:uFill>
                <a:latin typeface="Book Antiqua"/>
              </a:rPr>
              <a:t> </a:t>
            </a:r>
            <a:br/>
            <a:endParaRPr b="0" lang="el-GR" sz="1400" spc="-1" strike="noStrike">
              <a:solidFill>
                <a:srgbClr val="000000"/>
              </a:solidFill>
              <a:uFill>
                <a:solidFill>
                  <a:srgbClr val="ffffff"/>
                </a:solidFill>
              </a:uFill>
              <a:latin typeface="Arial"/>
            </a:endParaRPr>
          </a:p>
        </p:txBody>
      </p:sp>
    </p:spTree>
  </p:cSld>
</p:sld>
</file>

<file path=ppt/slides/slide17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49"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cap="all">
                <a:solidFill>
                  <a:srgbClr val="000000"/>
                </a:solidFill>
                <a:uFill>
                  <a:solidFill>
                    <a:srgbClr val="ffffff"/>
                  </a:solidFill>
                </a:uFill>
                <a:latin typeface="Arial"/>
              </a:rPr>
              <a:t> </a:t>
            </a:r>
            <a:r>
              <a:rPr b="1" lang="el-GR" sz="2400" spc="-1" strike="noStrike" u="sng" cap="all">
                <a:solidFill>
                  <a:srgbClr val="000000"/>
                </a:solidFill>
                <a:uFill>
                  <a:solidFill>
                    <a:srgbClr val="ffffff"/>
                  </a:solidFill>
                </a:uFill>
                <a:latin typeface="Arial"/>
              </a:rPr>
              <a:t>ΑΤΜΟΣΤΡΟΒΙΛΟΣ ΑΝΤΛΙΑΣ ΚΥΚΛΟΦΟΡΙΑΣ ΚΥΡΙΟΥ ΨΥΓΕΙΟΥ</a:t>
            </a:r>
            <a:br/>
            <a:endParaRPr b="0" lang="el-GR" sz="2400" spc="-1" strike="noStrike">
              <a:solidFill>
                <a:srgbClr val="ffffff"/>
              </a:solidFill>
              <a:uFill>
                <a:solidFill>
                  <a:srgbClr val="ffffff"/>
                </a:solidFill>
              </a:uFill>
              <a:latin typeface="Book Antiqua"/>
            </a:endParaRPr>
          </a:p>
        </p:txBody>
      </p:sp>
      <p:sp>
        <p:nvSpPr>
          <p:cNvPr id="750" name="TextShape 2"/>
          <p:cNvSpPr txBox="1"/>
          <p:nvPr/>
        </p:nvSpPr>
        <p:spPr>
          <a:xfrm>
            <a:off x="179640" y="1071720"/>
            <a:ext cx="215640" cy="5571720"/>
          </a:xfrm>
          <a:prstGeom prst="rect">
            <a:avLst/>
          </a:prstGeom>
          <a:solidFill>
            <a:srgbClr val="000000"/>
          </a:solidFill>
          <a:ln>
            <a:noFill/>
          </a:ln>
        </p:spPr>
        <p:txBody>
          <a:bodyPr lIns="90000" rIns="90000" tIns="45000" bIns="45000"/>
          <a:p>
            <a:pPr algn="ctr">
              <a:lnSpc>
                <a:spcPct val="100000"/>
              </a:lnSpc>
              <a:spcBef>
                <a:spcPts val="479"/>
              </a:spcBef>
            </a:pPr>
            <a:br/>
            <a:br/>
            <a:r>
              <a:rPr b="0" lang="el-GR" sz="1400" spc="-1" strike="noStrike">
                <a:solidFill>
                  <a:srgbClr val="ffffff"/>
                </a:solidFill>
                <a:uFill>
                  <a:solidFill>
                    <a:srgbClr val="ffffff"/>
                  </a:solidFill>
                </a:uFill>
                <a:latin typeface="Book Antiqua"/>
              </a:rPr>
              <a:t> </a:t>
            </a:r>
            <a:br/>
            <a:endParaRPr b="0" lang="el-GR" sz="1400" spc="-1" strike="noStrike">
              <a:solidFill>
                <a:srgbClr val="000000"/>
              </a:solidFill>
              <a:uFill>
                <a:solidFill>
                  <a:srgbClr val="ffffff"/>
                </a:solidFill>
              </a:uFill>
              <a:latin typeface="Arial"/>
            </a:endParaRPr>
          </a:p>
        </p:txBody>
      </p:sp>
      <p:pic>
        <p:nvPicPr>
          <p:cNvPr id="751" name="Picture 2" descr=""/>
          <p:cNvPicPr/>
          <p:nvPr/>
        </p:nvPicPr>
        <p:blipFill>
          <a:blip r:embed="rId1"/>
          <a:stretch/>
        </p:blipFill>
        <p:spPr>
          <a:xfrm>
            <a:off x="683640" y="1484640"/>
            <a:ext cx="4489200" cy="1757160"/>
          </a:xfrm>
          <a:prstGeom prst="rect">
            <a:avLst/>
          </a:prstGeom>
          <a:ln w="9360">
            <a:noFill/>
          </a:ln>
        </p:spPr>
      </p:pic>
      <p:pic>
        <p:nvPicPr>
          <p:cNvPr id="752" name="Picture 4" descr=""/>
          <p:cNvPicPr/>
          <p:nvPr/>
        </p:nvPicPr>
        <p:blipFill>
          <a:blip r:embed="rId2"/>
          <a:stretch/>
        </p:blipFill>
        <p:spPr>
          <a:xfrm>
            <a:off x="3204000" y="3501000"/>
            <a:ext cx="5472360" cy="2791440"/>
          </a:xfrm>
          <a:prstGeom prst="rect">
            <a:avLst/>
          </a:prstGeom>
          <a:ln>
            <a:noFill/>
          </a:ln>
        </p:spPr>
      </p:pic>
      <p:sp>
        <p:nvSpPr>
          <p:cNvPr id="753" name="CustomShape 3"/>
          <p:cNvSpPr/>
          <p:nvPr/>
        </p:nvSpPr>
        <p:spPr>
          <a:xfrm>
            <a:off x="2346480" y="2781000"/>
            <a:ext cx="1414080" cy="3646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800" spc="-1" strike="noStrike">
                <a:solidFill>
                  <a:srgbClr val="ff0000"/>
                </a:solidFill>
                <a:uFill>
                  <a:solidFill>
                    <a:srgbClr val="ffffff"/>
                  </a:solidFill>
                </a:uFill>
                <a:latin typeface="Arial"/>
              </a:rPr>
              <a:t>COFFIN DE</a:t>
            </a:r>
            <a:endParaRPr b="0" lang="el-GR" sz="1800" spc="-1" strike="noStrike">
              <a:solidFill>
                <a:srgbClr val="000000"/>
              </a:solidFill>
              <a:uFill>
                <a:solidFill>
                  <a:srgbClr val="ffffff"/>
                </a:solidFill>
              </a:uFill>
              <a:latin typeface="Arial"/>
            </a:endParaRPr>
          </a:p>
        </p:txBody>
      </p:sp>
      <p:sp>
        <p:nvSpPr>
          <p:cNvPr id="754" name="CustomShape 4"/>
          <p:cNvSpPr/>
          <p:nvPr/>
        </p:nvSpPr>
        <p:spPr>
          <a:xfrm>
            <a:off x="5155560" y="6165360"/>
            <a:ext cx="1490040" cy="3646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800" spc="-1" strike="noStrike">
                <a:solidFill>
                  <a:srgbClr val="ff0000"/>
                </a:solidFill>
                <a:uFill>
                  <a:solidFill>
                    <a:srgbClr val="ffffff"/>
                  </a:solidFill>
                </a:uFill>
                <a:latin typeface="Arial"/>
              </a:rPr>
              <a:t>COFFIN IND</a:t>
            </a:r>
            <a:endParaRPr b="0" lang="el-GR" sz="1800" spc="-1" strike="noStrike">
              <a:solidFill>
                <a:srgbClr val="000000"/>
              </a:solidFill>
              <a:uFill>
                <a:solidFill>
                  <a:srgbClr val="ffffff"/>
                </a:solidFill>
              </a:uFill>
              <a:latin typeface="Arial"/>
            </a:endParaRPr>
          </a:p>
        </p:txBody>
      </p:sp>
    </p:spTree>
  </p:cSld>
</p:sld>
</file>

<file path=ppt/slides/slide17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55" name="TextShape 1"/>
          <p:cNvSpPr txBox="1"/>
          <p:nvPr/>
        </p:nvSpPr>
        <p:spPr>
          <a:xfrm>
            <a:off x="285840" y="2357280"/>
            <a:ext cx="8500680" cy="2285640"/>
          </a:xfrm>
          <a:prstGeom prst="rect">
            <a:avLst/>
          </a:prstGeom>
          <a:blipFill>
            <a:blip r:embed="rId1"/>
            <a:tile/>
          </a:blipFill>
          <a:ln>
            <a:noFill/>
          </a:ln>
        </p:spPr>
        <p:txBody>
          <a:bodyPr lIns="90000" rIns="90000" tIns="45000" bIns="45000" anchor="ctr"/>
          <a:p>
            <a:pPr algn="ctr">
              <a:lnSpc>
                <a:spcPct val="100000"/>
              </a:lnSpc>
            </a:pPr>
            <a:br/>
            <a:r>
              <a:rPr b="1" lang="el-GR" sz="6600" spc="-1" strike="noStrike" u="sng">
                <a:solidFill>
                  <a:srgbClr val="000000"/>
                </a:solidFill>
                <a:uFill>
                  <a:solidFill>
                    <a:srgbClr val="ffffff"/>
                  </a:solidFill>
                </a:uFill>
                <a:latin typeface="Arial"/>
              </a:rPr>
              <a:t>ΚΕΦΑΛΑΙΟ  ΔΕΚΑΤΟ ΟΓΔΟΟ</a:t>
            </a:r>
            <a:br/>
            <a:endParaRPr b="0" lang="el-GR" sz="6600" spc="-1" strike="noStrike">
              <a:solidFill>
                <a:srgbClr val="ffffff"/>
              </a:solidFill>
              <a:uFill>
                <a:solidFill>
                  <a:srgbClr val="ffffff"/>
                </a:solidFill>
              </a:uFill>
              <a:latin typeface="Book Antiqua"/>
            </a:endParaRPr>
          </a:p>
        </p:txBody>
      </p:sp>
    </p:spTree>
  </p:cSld>
</p:sld>
</file>

<file path=ppt/slides/slide17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56" name="TextShape 1"/>
          <p:cNvSpPr txBox="1"/>
          <p:nvPr/>
        </p:nvSpPr>
        <p:spPr>
          <a:xfrm>
            <a:off x="685800" y="571320"/>
            <a:ext cx="7772040" cy="5857560"/>
          </a:xfrm>
          <a:prstGeom prst="rect">
            <a:avLst/>
          </a:prstGeom>
          <a:solidFill>
            <a:srgbClr val="ffff00"/>
          </a:solidFill>
          <a:ln>
            <a:noFill/>
          </a:ln>
        </p:spPr>
        <p:txBody>
          <a:bodyPr lIns="45720" rIns="45720" tIns="0" bIns="0" anchor="b">
            <a:normAutofit/>
          </a:bodyPr>
          <a:p>
            <a:pPr algn="ctr">
              <a:lnSpc>
                <a:spcPct val="100000"/>
              </a:lnSpc>
            </a:pPr>
            <a:r>
              <a:rPr b="1" lang="el-GR" sz="6600" spc="-1" strike="noStrike" u="sng" cap="all">
                <a:solidFill>
                  <a:srgbClr val="e9d596"/>
                </a:solidFill>
                <a:uFill>
                  <a:solidFill>
                    <a:srgbClr val="ffffff"/>
                  </a:solidFill>
                </a:uFill>
                <a:latin typeface="Arial"/>
              </a:rPr>
              <a:t>Η ΙΣΧΥΣ η ΙΠΠΟΔΥΝΑΜΗ ΤΩΝ ΑΤΜΟΣΤΡΟΒΙΛΩΝ</a:t>
            </a:r>
            <a:endParaRPr b="0" lang="el-GR" sz="6600" spc="-1" strike="noStrike">
              <a:solidFill>
                <a:srgbClr val="ffffff"/>
              </a:solidFill>
              <a:uFill>
                <a:solidFill>
                  <a:srgbClr val="ffffff"/>
                </a:solidFill>
              </a:uFill>
              <a:latin typeface="Book Antiqua"/>
            </a:endParaRPr>
          </a:p>
        </p:txBody>
      </p:sp>
      <p:sp>
        <p:nvSpPr>
          <p:cNvPr id="757" name="TextShape 2"/>
          <p:cNvSpPr txBox="1"/>
          <p:nvPr/>
        </p:nvSpPr>
        <p:spPr>
          <a:xfrm rot="10800000">
            <a:off x="8500680" y="6643800"/>
            <a:ext cx="7857720" cy="142560"/>
          </a:xfrm>
          <a:prstGeom prst="rect">
            <a:avLst/>
          </a:prstGeom>
          <a:solidFill>
            <a:srgbClr val="000000"/>
          </a:solidFill>
          <a:ln>
            <a:noFill/>
          </a:ln>
        </p:spPr>
        <p:txBody>
          <a:bodyPr lIns="90000" rIns="90000" tIns="45000" bIns="45000"/>
          <a:p>
            <a:pPr algn="ctr">
              <a:lnSpc>
                <a:spcPct val="100000"/>
              </a:lnSpc>
              <a:spcBef>
                <a:spcPts val="20"/>
              </a:spcBef>
            </a:pPr>
            <a:r>
              <a:rPr b="0" lang="el-GR" sz="100" spc="-1" strike="noStrike">
                <a:solidFill>
                  <a:srgbClr val="000000"/>
                </a:solidFill>
                <a:uFill>
                  <a:solidFill>
                    <a:srgbClr val="ffffff"/>
                  </a:solidFill>
                </a:uFill>
                <a:latin typeface="Book Antiqua"/>
              </a:rPr>
              <a:t>.</a:t>
            </a:r>
            <a:endParaRPr b="0" lang="el-GR" sz="100" spc="-1" strike="noStrike">
              <a:solidFill>
                <a:srgbClr val="000000"/>
              </a:solidFill>
              <a:uFill>
                <a:solidFill>
                  <a:srgbClr val="ffffff"/>
                </a:solidFill>
              </a:uFill>
              <a:latin typeface="Arial"/>
            </a:endParaRPr>
          </a:p>
          <a:p>
            <a:pPr algn="ctr">
              <a:lnSpc>
                <a:spcPct val="100000"/>
              </a:lnSpc>
              <a:spcBef>
                <a:spcPts val="20"/>
              </a:spcBef>
            </a:pPr>
            <a:endParaRPr b="0" lang="el-GR" sz="100" spc="-1" strike="noStrike">
              <a:solidFill>
                <a:srgbClr val="000000"/>
              </a:solidFill>
              <a:uFill>
                <a:solidFill>
                  <a:srgbClr val="ffffff"/>
                </a:solidFill>
              </a:uFill>
              <a:latin typeface="Arial"/>
            </a:endParaRPr>
          </a:p>
        </p:txBody>
      </p:sp>
    </p:spTree>
  </p:cSld>
</p:sld>
</file>

<file path=ppt/slides/slide17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58"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cap="all">
                <a:solidFill>
                  <a:srgbClr val="ffff00"/>
                </a:solidFill>
                <a:uFill>
                  <a:solidFill>
                    <a:srgbClr val="ffffff"/>
                  </a:solidFill>
                </a:uFill>
                <a:latin typeface="Arial"/>
              </a:rPr>
              <a:t> </a:t>
            </a:r>
            <a:r>
              <a:rPr b="1" lang="el-GR" sz="3200" spc="-1" strike="noStrike" u="sng" cap="all">
                <a:solidFill>
                  <a:srgbClr val="ffff00"/>
                </a:solidFill>
                <a:uFill>
                  <a:solidFill>
                    <a:srgbClr val="ffffff"/>
                  </a:solidFill>
                </a:uFill>
                <a:latin typeface="Arial"/>
              </a:rPr>
              <a:t>ΓΕΝΙΚΑ</a:t>
            </a:r>
            <a:br/>
            <a:endParaRPr b="0" lang="el-GR" sz="3200" spc="-1" strike="noStrike">
              <a:solidFill>
                <a:srgbClr val="ffffff"/>
              </a:solidFill>
              <a:uFill>
                <a:solidFill>
                  <a:srgbClr val="ffffff"/>
                </a:solidFill>
              </a:uFill>
              <a:latin typeface="Book Antiqua"/>
            </a:endParaRPr>
          </a:p>
        </p:txBody>
      </p:sp>
      <p:sp>
        <p:nvSpPr>
          <p:cNvPr id="759" name="TextShape 2"/>
          <p:cNvSpPr txBox="1"/>
          <p:nvPr/>
        </p:nvSpPr>
        <p:spPr>
          <a:xfrm>
            <a:off x="179640" y="1071720"/>
            <a:ext cx="8784720" cy="5571720"/>
          </a:xfrm>
          <a:prstGeom prst="rect">
            <a:avLst/>
          </a:prstGeom>
          <a:solidFill>
            <a:srgbClr val="000000"/>
          </a:solidFill>
          <a:ln>
            <a:noFill/>
          </a:ln>
        </p:spPr>
        <p:txBody>
          <a:bodyPr lIns="90000" rIns="90000" tIns="45000" bIns="45000"/>
          <a:p>
            <a:pPr>
              <a:lnSpc>
                <a:spcPct val="100000"/>
              </a:lnSpc>
              <a:spcBef>
                <a:spcPts val="879"/>
              </a:spcBef>
            </a:pPr>
            <a:endParaRPr b="0" lang="el-GR" sz="3200" spc="-1" strike="noStrike">
              <a:solidFill>
                <a:srgbClr val="000000"/>
              </a:solidFill>
              <a:uFill>
                <a:solidFill>
                  <a:srgbClr val="ffffff"/>
                </a:solidFill>
              </a:uFill>
              <a:latin typeface="Arial"/>
            </a:endParaRPr>
          </a:p>
          <a:p>
            <a:pPr algn="ctr">
              <a:lnSpc>
                <a:spcPct val="100000"/>
              </a:lnSpc>
              <a:spcBef>
                <a:spcPts val="879"/>
              </a:spcBef>
            </a:pPr>
            <a:r>
              <a:rPr b="1" lang="el-GR" sz="4400" spc="-1" strike="noStrike">
                <a:solidFill>
                  <a:srgbClr val="ffffff"/>
                </a:solidFill>
                <a:uFill>
                  <a:solidFill>
                    <a:srgbClr val="ffffff"/>
                  </a:solidFill>
                </a:uFill>
                <a:latin typeface="Arial"/>
              </a:rPr>
              <a:t>Η ΙΣΧΥΣ ΤΩΝ ΑΤΜΟΣΤΡΟΒΙΛΩΝ ΠΑΡΙΣΤΑΝΕΤΑΙ ΓΕΝΙΚΑ ΜΕ ΤΟ ΓΡΑΜΜΑ </a:t>
            </a:r>
            <a:r>
              <a:rPr b="1" lang="el-GR" sz="4400" spc="-1" strike="noStrike">
                <a:solidFill>
                  <a:srgbClr val="ff0000"/>
                </a:solidFill>
                <a:uFill>
                  <a:solidFill>
                    <a:srgbClr val="ffffff"/>
                  </a:solidFill>
                </a:uFill>
                <a:latin typeface="Arial"/>
              </a:rPr>
              <a:t>Ρ</a:t>
            </a:r>
            <a:r>
              <a:rPr b="1" lang="el-GR" sz="4400" spc="-1" strike="noStrike">
                <a:solidFill>
                  <a:srgbClr val="ffffff"/>
                </a:solidFill>
                <a:uFill>
                  <a:solidFill>
                    <a:srgbClr val="ffffff"/>
                  </a:solidFill>
                </a:uFill>
                <a:latin typeface="Arial"/>
              </a:rPr>
              <a:t> (</a:t>
            </a:r>
            <a:r>
              <a:rPr b="1" lang="el-GR" sz="4400" spc="-1" strike="noStrike">
                <a:solidFill>
                  <a:srgbClr val="ff0000"/>
                </a:solidFill>
                <a:uFill>
                  <a:solidFill>
                    <a:srgbClr val="ffffff"/>
                  </a:solidFill>
                </a:uFill>
                <a:latin typeface="Arial"/>
              </a:rPr>
              <a:t>Power</a:t>
            </a:r>
            <a:r>
              <a:rPr b="1" lang="el-GR" sz="4400" spc="-1" strike="noStrike">
                <a:solidFill>
                  <a:srgbClr val="ffffff"/>
                </a:solidFill>
                <a:uFill>
                  <a:solidFill>
                    <a:srgbClr val="ffffff"/>
                  </a:solidFill>
                </a:uFill>
                <a:latin typeface="Arial"/>
              </a:rPr>
              <a:t>) ΚΑΙ ΕΧΕΙ ΔΙΑΦΟΡΕΣ ΤΙΜΕΣ ΑΝΑΛΟΓΑ ΜΕ ΤΗ ΘΕΣΗ ΣΤΗΝ ΟΠΟΙΑ ΜΕΤΡΕΙΤΑΙ.</a:t>
            </a:r>
            <a:endParaRPr b="0" lang="el-GR" sz="4400" spc="-1" strike="noStrike">
              <a:solidFill>
                <a:srgbClr val="000000"/>
              </a:solidFill>
              <a:uFill>
                <a:solidFill>
                  <a:srgbClr val="ffffff"/>
                </a:solidFill>
              </a:uFill>
              <a:latin typeface="Arial"/>
            </a:endParaRPr>
          </a:p>
          <a:p>
            <a:pPr>
              <a:lnSpc>
                <a:spcPct val="100000"/>
              </a:lnSpc>
              <a:spcBef>
                <a:spcPts val="479"/>
              </a:spcBef>
            </a:pPr>
            <a:br/>
            <a:br/>
            <a:r>
              <a:rPr b="0" lang="el-GR" sz="1400" spc="-1" strike="noStrike">
                <a:solidFill>
                  <a:srgbClr val="ffffff"/>
                </a:solidFill>
                <a:uFill>
                  <a:solidFill>
                    <a:srgbClr val="ffffff"/>
                  </a:solidFill>
                </a:uFill>
                <a:latin typeface="Book Antiqua"/>
              </a:rPr>
              <a:t> </a:t>
            </a:r>
            <a:br/>
            <a:endParaRPr b="0" lang="el-GR" sz="1400" spc="-1" strike="noStrike">
              <a:solidFill>
                <a:srgbClr val="000000"/>
              </a:solidFill>
              <a:uFill>
                <a:solidFill>
                  <a:srgbClr val="ffffff"/>
                </a:solidFill>
              </a:uFill>
              <a:latin typeface="Arial"/>
            </a:endParaRPr>
          </a:p>
        </p:txBody>
      </p:sp>
    </p:spTree>
  </p:cSld>
</p:sld>
</file>

<file path=ppt/slides/slide17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60"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cap="all">
                <a:solidFill>
                  <a:srgbClr val="ffff00"/>
                </a:solidFill>
                <a:uFill>
                  <a:solidFill>
                    <a:srgbClr val="ffffff"/>
                  </a:solidFill>
                </a:uFill>
                <a:latin typeface="Arial"/>
              </a:rPr>
              <a:t> </a:t>
            </a:r>
            <a:r>
              <a:rPr b="1" lang="el-GR" sz="3200" spc="-1" strike="noStrike" u="sng" cap="all">
                <a:solidFill>
                  <a:srgbClr val="ffff00"/>
                </a:solidFill>
                <a:uFill>
                  <a:solidFill>
                    <a:srgbClr val="ffffff"/>
                  </a:solidFill>
                </a:uFill>
                <a:latin typeface="Arial"/>
              </a:rPr>
              <a:t>ΓΕΝΙΚΑ</a:t>
            </a:r>
            <a:br/>
            <a:endParaRPr b="0" lang="el-GR" sz="3200" spc="-1" strike="noStrike">
              <a:solidFill>
                <a:srgbClr val="ffffff"/>
              </a:solidFill>
              <a:uFill>
                <a:solidFill>
                  <a:srgbClr val="ffffff"/>
                </a:solidFill>
              </a:uFill>
              <a:latin typeface="Book Antiqua"/>
            </a:endParaRPr>
          </a:p>
        </p:txBody>
      </p:sp>
      <p:sp>
        <p:nvSpPr>
          <p:cNvPr id="761" name="TextShape 2"/>
          <p:cNvSpPr txBox="1"/>
          <p:nvPr/>
        </p:nvSpPr>
        <p:spPr>
          <a:xfrm>
            <a:off x="179640" y="1071720"/>
            <a:ext cx="8784720" cy="5571720"/>
          </a:xfrm>
          <a:prstGeom prst="rect">
            <a:avLst/>
          </a:prstGeom>
          <a:solidFill>
            <a:srgbClr val="000000"/>
          </a:solidFill>
          <a:ln>
            <a:noFill/>
          </a:ln>
        </p:spPr>
        <p:txBody>
          <a:bodyPr lIns="90000" rIns="90000" tIns="45000" bIns="45000"/>
          <a:p>
            <a:pPr>
              <a:lnSpc>
                <a:spcPct val="100000"/>
              </a:lnSpc>
              <a:spcBef>
                <a:spcPts val="720"/>
              </a:spcBef>
              <a:buClr>
                <a:srgbClr val="ff0000"/>
              </a:buClr>
              <a:buSzPct val="65000"/>
              <a:buFont typeface="Wingdings" charset="2"/>
              <a:buChar char=""/>
            </a:pPr>
            <a:r>
              <a:rPr b="1" lang="el-GR" sz="3600" spc="-1" strike="noStrike">
                <a:solidFill>
                  <a:srgbClr val="ffffff"/>
                </a:solidFill>
                <a:uFill>
                  <a:solidFill>
                    <a:srgbClr val="ffffff"/>
                  </a:solidFill>
                </a:uFill>
                <a:latin typeface="Arial"/>
              </a:rPr>
              <a:t>ΘΕΩΡΗΤΙΚΗ ΙΣΧΥΣ </a:t>
            </a:r>
            <a:r>
              <a:rPr b="1" lang="el-GR" sz="3600" spc="-1" strike="noStrike">
                <a:solidFill>
                  <a:srgbClr val="ff0000"/>
                </a:solidFill>
                <a:uFill>
                  <a:solidFill>
                    <a:srgbClr val="ffffff"/>
                  </a:solidFill>
                </a:uFill>
                <a:latin typeface="Arial"/>
              </a:rPr>
              <a:t>Ρ</a:t>
            </a:r>
            <a:r>
              <a:rPr b="1" lang="el-GR" sz="3600" spc="-1" strike="noStrike" baseline="-25000">
                <a:solidFill>
                  <a:srgbClr val="ff0000"/>
                </a:solidFill>
                <a:uFill>
                  <a:solidFill>
                    <a:srgbClr val="ffffff"/>
                  </a:solidFill>
                </a:uFill>
                <a:latin typeface="Arial"/>
              </a:rPr>
              <a:t>θ</a:t>
            </a:r>
            <a:r>
              <a:rPr b="1" lang="el-GR" sz="3600" spc="-1" strike="noStrike">
                <a:solidFill>
                  <a:srgbClr val="ffffff"/>
                </a:solidFill>
                <a:uFill>
                  <a:solidFill>
                    <a:srgbClr val="ffffff"/>
                  </a:solidFill>
                </a:uFill>
                <a:latin typeface="Arial"/>
              </a:rPr>
              <a:t>.</a:t>
            </a:r>
            <a:endParaRPr b="0" lang="el-GR" sz="3600" spc="-1" strike="noStrike">
              <a:solidFill>
                <a:srgbClr val="000000"/>
              </a:solidFill>
              <a:uFill>
                <a:solidFill>
                  <a:srgbClr val="ffffff"/>
                </a:solidFill>
              </a:uFill>
              <a:latin typeface="Arial"/>
            </a:endParaRPr>
          </a:p>
          <a:p>
            <a:pPr>
              <a:lnSpc>
                <a:spcPct val="100000"/>
              </a:lnSpc>
              <a:spcBef>
                <a:spcPts val="720"/>
              </a:spcBef>
            </a:pPr>
            <a:endParaRPr b="0" lang="el-GR" sz="3600" spc="-1" strike="noStrike">
              <a:solidFill>
                <a:srgbClr val="000000"/>
              </a:solidFill>
              <a:uFill>
                <a:solidFill>
                  <a:srgbClr val="ffffff"/>
                </a:solidFill>
              </a:uFill>
              <a:latin typeface="Arial"/>
            </a:endParaRPr>
          </a:p>
          <a:p>
            <a:pPr>
              <a:lnSpc>
                <a:spcPct val="100000"/>
              </a:lnSpc>
              <a:spcBef>
                <a:spcPts val="720"/>
              </a:spcBef>
              <a:buClr>
                <a:srgbClr val="ff0000"/>
              </a:buClr>
              <a:buSzPct val="65000"/>
              <a:buFont typeface="Wingdings" charset="2"/>
              <a:buChar char=""/>
            </a:pPr>
            <a:r>
              <a:rPr b="1" lang="el-GR" sz="3600" spc="-1" strike="noStrike">
                <a:solidFill>
                  <a:srgbClr val="ffffff"/>
                </a:solidFill>
                <a:uFill>
                  <a:solidFill>
                    <a:srgbClr val="ffffff"/>
                  </a:solidFill>
                </a:uFill>
                <a:latin typeface="Arial"/>
              </a:rPr>
              <a:t>ΠΕΡΙΦΕΡΕΙΑΚΗ ΙΣΧΥΣ </a:t>
            </a:r>
            <a:r>
              <a:rPr b="1" lang="el-GR" sz="3600" spc="-1" strike="noStrike">
                <a:solidFill>
                  <a:srgbClr val="ff0000"/>
                </a:solidFill>
                <a:uFill>
                  <a:solidFill>
                    <a:srgbClr val="ffffff"/>
                  </a:solidFill>
                </a:uFill>
                <a:latin typeface="Arial"/>
              </a:rPr>
              <a:t>Ρ</a:t>
            </a:r>
            <a:r>
              <a:rPr b="1" lang="el-GR" sz="3600" spc="-1" strike="noStrike" baseline="-25000">
                <a:solidFill>
                  <a:srgbClr val="ff0000"/>
                </a:solidFill>
                <a:uFill>
                  <a:solidFill>
                    <a:srgbClr val="ffffff"/>
                  </a:solidFill>
                </a:uFill>
                <a:latin typeface="Arial"/>
              </a:rPr>
              <a:t>u</a:t>
            </a:r>
            <a:r>
              <a:rPr b="1" lang="el-GR" sz="3600" spc="-1" strike="noStrike">
                <a:solidFill>
                  <a:srgbClr val="ffffff"/>
                </a:solidFill>
                <a:uFill>
                  <a:solidFill>
                    <a:srgbClr val="ffffff"/>
                  </a:solidFill>
                </a:uFill>
                <a:latin typeface="Arial"/>
              </a:rPr>
              <a:t>.</a:t>
            </a:r>
            <a:endParaRPr b="0" lang="el-GR" sz="3600" spc="-1" strike="noStrike">
              <a:solidFill>
                <a:srgbClr val="000000"/>
              </a:solidFill>
              <a:uFill>
                <a:solidFill>
                  <a:srgbClr val="ffffff"/>
                </a:solidFill>
              </a:uFill>
              <a:latin typeface="Arial"/>
            </a:endParaRPr>
          </a:p>
          <a:p>
            <a:pPr>
              <a:lnSpc>
                <a:spcPct val="100000"/>
              </a:lnSpc>
              <a:spcBef>
                <a:spcPts val="720"/>
              </a:spcBef>
            </a:pPr>
            <a:endParaRPr b="0" lang="el-GR" sz="3600" spc="-1" strike="noStrike">
              <a:solidFill>
                <a:srgbClr val="000000"/>
              </a:solidFill>
              <a:uFill>
                <a:solidFill>
                  <a:srgbClr val="ffffff"/>
                </a:solidFill>
              </a:uFill>
              <a:latin typeface="Arial"/>
            </a:endParaRPr>
          </a:p>
          <a:p>
            <a:pPr>
              <a:lnSpc>
                <a:spcPct val="100000"/>
              </a:lnSpc>
              <a:spcBef>
                <a:spcPts val="720"/>
              </a:spcBef>
              <a:buClr>
                <a:srgbClr val="ff0000"/>
              </a:buClr>
              <a:buSzPct val="65000"/>
              <a:buFont typeface="Wingdings" charset="2"/>
              <a:buChar char=""/>
            </a:pPr>
            <a:r>
              <a:rPr b="1" lang="el-GR" sz="3600" spc="-1" strike="noStrike">
                <a:solidFill>
                  <a:srgbClr val="ffffff"/>
                </a:solidFill>
                <a:uFill>
                  <a:solidFill>
                    <a:srgbClr val="ffffff"/>
                  </a:solidFill>
                </a:uFill>
                <a:latin typeface="Arial"/>
              </a:rPr>
              <a:t>ΕΣΩΤΕΡΙΚΗ ή ΕΝΔΕΙΚΤΙΚΗ ΙΣΧΥΣ </a:t>
            </a:r>
            <a:r>
              <a:rPr b="1" lang="el-GR" sz="3600" spc="-1" strike="noStrike">
                <a:solidFill>
                  <a:srgbClr val="ff0000"/>
                </a:solidFill>
                <a:uFill>
                  <a:solidFill>
                    <a:srgbClr val="ffffff"/>
                  </a:solidFill>
                </a:uFill>
                <a:latin typeface="Arial"/>
              </a:rPr>
              <a:t>Ρ</a:t>
            </a:r>
            <a:r>
              <a:rPr b="1" lang="el-GR" sz="3600" spc="-1" strike="noStrike" baseline="-25000">
                <a:solidFill>
                  <a:srgbClr val="ff0000"/>
                </a:solidFill>
                <a:uFill>
                  <a:solidFill>
                    <a:srgbClr val="ffffff"/>
                  </a:solidFill>
                </a:uFill>
                <a:latin typeface="Arial"/>
              </a:rPr>
              <a:t>ε</a:t>
            </a:r>
            <a:r>
              <a:rPr b="1" lang="el-GR" sz="3600" spc="-1" strike="noStrike">
                <a:solidFill>
                  <a:srgbClr val="ffffff"/>
                </a:solidFill>
                <a:uFill>
                  <a:solidFill>
                    <a:srgbClr val="ffffff"/>
                  </a:solidFill>
                </a:uFill>
                <a:latin typeface="Arial"/>
              </a:rPr>
              <a:t>.</a:t>
            </a:r>
            <a:endParaRPr b="0" lang="el-GR" sz="3600" spc="-1" strike="noStrike">
              <a:solidFill>
                <a:srgbClr val="000000"/>
              </a:solidFill>
              <a:uFill>
                <a:solidFill>
                  <a:srgbClr val="ffffff"/>
                </a:solidFill>
              </a:uFill>
              <a:latin typeface="Arial"/>
            </a:endParaRPr>
          </a:p>
          <a:p>
            <a:pPr>
              <a:lnSpc>
                <a:spcPct val="100000"/>
              </a:lnSpc>
              <a:spcBef>
                <a:spcPts val="720"/>
              </a:spcBef>
            </a:pPr>
            <a:endParaRPr b="0" lang="el-GR" sz="3600" spc="-1" strike="noStrike">
              <a:solidFill>
                <a:srgbClr val="000000"/>
              </a:solidFill>
              <a:uFill>
                <a:solidFill>
                  <a:srgbClr val="ffffff"/>
                </a:solidFill>
              </a:uFill>
              <a:latin typeface="Arial"/>
            </a:endParaRPr>
          </a:p>
          <a:p>
            <a:pPr>
              <a:lnSpc>
                <a:spcPct val="100000"/>
              </a:lnSpc>
              <a:spcBef>
                <a:spcPts val="720"/>
              </a:spcBef>
              <a:buClr>
                <a:srgbClr val="ff0000"/>
              </a:buClr>
              <a:buSzPct val="65000"/>
              <a:buFont typeface="Wingdings" charset="2"/>
              <a:buChar char=""/>
            </a:pPr>
            <a:r>
              <a:rPr b="1" lang="el-GR" sz="3600" spc="-1" strike="noStrike">
                <a:solidFill>
                  <a:srgbClr val="ffffff"/>
                </a:solidFill>
                <a:uFill>
                  <a:solidFill>
                    <a:srgbClr val="ffffff"/>
                  </a:solidFill>
                </a:uFill>
                <a:latin typeface="Arial"/>
              </a:rPr>
              <a:t>ΠΡΑΓΜΑΤΙΚΗ ΙΣΧΥΣ </a:t>
            </a:r>
            <a:r>
              <a:rPr b="1" lang="el-GR" sz="3600" spc="-1" strike="noStrike">
                <a:solidFill>
                  <a:srgbClr val="ff0000"/>
                </a:solidFill>
                <a:uFill>
                  <a:solidFill>
                    <a:srgbClr val="ffffff"/>
                  </a:solidFill>
                </a:uFill>
                <a:latin typeface="Arial"/>
              </a:rPr>
              <a:t>Ρ</a:t>
            </a:r>
            <a:r>
              <a:rPr b="1" lang="el-GR" sz="3600" spc="-1" strike="noStrike" baseline="-25000">
                <a:solidFill>
                  <a:srgbClr val="ff0000"/>
                </a:solidFill>
                <a:uFill>
                  <a:solidFill>
                    <a:srgbClr val="ffffff"/>
                  </a:solidFill>
                </a:uFill>
                <a:latin typeface="Arial"/>
              </a:rPr>
              <a:t>π</a:t>
            </a:r>
            <a:r>
              <a:rPr b="1" lang="el-GR" sz="3600" spc="-1" strike="noStrike">
                <a:solidFill>
                  <a:srgbClr val="ffffff"/>
                </a:solidFill>
                <a:uFill>
                  <a:solidFill>
                    <a:srgbClr val="ffffff"/>
                  </a:solidFill>
                </a:uFill>
                <a:latin typeface="Arial"/>
              </a:rPr>
              <a:t>.</a:t>
            </a:r>
            <a:endParaRPr b="0" lang="el-GR" sz="3600" spc="-1" strike="noStrike">
              <a:solidFill>
                <a:srgbClr val="000000"/>
              </a:solidFill>
              <a:uFill>
                <a:solidFill>
                  <a:srgbClr val="ffffff"/>
                </a:solidFill>
              </a:uFill>
              <a:latin typeface="Arial"/>
            </a:endParaRPr>
          </a:p>
          <a:p>
            <a:pPr>
              <a:lnSpc>
                <a:spcPct val="100000"/>
              </a:lnSpc>
              <a:spcBef>
                <a:spcPts val="479"/>
              </a:spcBef>
            </a:pPr>
            <a:endParaRPr b="0" lang="el-GR" sz="3600" spc="-1" strike="noStrike">
              <a:solidFill>
                <a:srgbClr val="000000"/>
              </a:solidFill>
              <a:uFill>
                <a:solidFill>
                  <a:srgbClr val="ffffff"/>
                </a:solidFill>
              </a:uFill>
              <a:latin typeface="Arial"/>
            </a:endParaRPr>
          </a:p>
          <a:p>
            <a:pPr>
              <a:lnSpc>
                <a:spcPct val="100000"/>
              </a:lnSpc>
              <a:spcBef>
                <a:spcPts val="360"/>
              </a:spcBef>
            </a:pPr>
            <a:br/>
            <a:r>
              <a:rPr b="0" lang="el-GR" sz="1400" spc="-1" strike="noStrike">
                <a:solidFill>
                  <a:srgbClr val="ffffff"/>
                </a:solidFill>
                <a:uFill>
                  <a:solidFill>
                    <a:srgbClr val="ffffff"/>
                  </a:solidFill>
                </a:uFill>
                <a:latin typeface="Book Antiqua"/>
              </a:rPr>
              <a:t> </a:t>
            </a:r>
            <a:br/>
            <a:endParaRPr b="0" lang="el-GR" sz="1400" spc="-1" strike="noStrike">
              <a:solidFill>
                <a:srgbClr val="000000"/>
              </a:solidFill>
              <a:uFill>
                <a:solidFill>
                  <a:srgbClr val="ffffff"/>
                </a:solidFill>
              </a:uFill>
              <a:latin typeface="Arial"/>
            </a:endParaRPr>
          </a:p>
        </p:txBody>
      </p:sp>
    </p:spTree>
  </p:cSld>
</p:sld>
</file>

<file path=ppt/slides/slide17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62"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cap="all">
                <a:solidFill>
                  <a:srgbClr val="ffff00"/>
                </a:solidFill>
                <a:uFill>
                  <a:solidFill>
                    <a:srgbClr val="ffffff"/>
                  </a:solidFill>
                </a:uFill>
                <a:latin typeface="Arial"/>
              </a:rPr>
              <a:t> </a:t>
            </a:r>
            <a:r>
              <a:rPr b="1" lang="el-GR" sz="3200" spc="-1" strike="noStrike" u="sng" cap="all">
                <a:solidFill>
                  <a:srgbClr val="ffff00"/>
                </a:solidFill>
                <a:uFill>
                  <a:solidFill>
                    <a:srgbClr val="ffffff"/>
                  </a:solidFill>
                </a:uFill>
                <a:latin typeface="Arial"/>
              </a:rPr>
              <a:t>ΘΕΩΡΗΤΙΚΗ ΙΣΧΥΣ</a:t>
            </a:r>
            <a:br/>
            <a:endParaRPr b="0" lang="el-GR" sz="3200" spc="-1" strike="noStrike">
              <a:solidFill>
                <a:srgbClr val="ffffff"/>
              </a:solidFill>
              <a:uFill>
                <a:solidFill>
                  <a:srgbClr val="ffffff"/>
                </a:solidFill>
              </a:uFill>
              <a:latin typeface="Book Antiqua"/>
            </a:endParaRPr>
          </a:p>
        </p:txBody>
      </p:sp>
      <p:sp>
        <p:nvSpPr>
          <p:cNvPr id="763" name="TextShape 2"/>
          <p:cNvSpPr txBox="1"/>
          <p:nvPr/>
        </p:nvSpPr>
        <p:spPr>
          <a:xfrm>
            <a:off x="179640" y="1071720"/>
            <a:ext cx="8784720" cy="5571720"/>
          </a:xfrm>
          <a:prstGeom prst="rect">
            <a:avLst/>
          </a:prstGeom>
          <a:solidFill>
            <a:srgbClr val="000000"/>
          </a:solidFill>
          <a:ln>
            <a:noFill/>
          </a:ln>
        </p:spPr>
        <p:txBody>
          <a:bodyPr lIns="90000" rIns="90000" tIns="45000" bIns="45000"/>
          <a:p>
            <a:pPr>
              <a:lnSpc>
                <a:spcPct val="100000"/>
              </a:lnSpc>
              <a:spcBef>
                <a:spcPts val="641"/>
              </a:spcBef>
            </a:pPr>
            <a:r>
              <a:rPr b="1" lang="el-GR" sz="3200" spc="-1" strike="noStrike" u="sng">
                <a:solidFill>
                  <a:srgbClr val="ff0000"/>
                </a:solidFill>
                <a:uFill>
                  <a:solidFill>
                    <a:srgbClr val="ffffff"/>
                  </a:solidFill>
                </a:uFill>
                <a:latin typeface="Arial"/>
              </a:rPr>
              <a:t>ΘΕΩΡΗΤΙΚΗ ΙΣΧΥΣ Ρ</a:t>
            </a:r>
            <a:r>
              <a:rPr b="1" lang="el-GR" sz="2800" spc="-1" strike="noStrike" u="sng">
                <a:solidFill>
                  <a:srgbClr val="ff0000"/>
                </a:solidFill>
                <a:uFill>
                  <a:solidFill>
                    <a:srgbClr val="ffffff"/>
                  </a:solidFill>
                </a:uFill>
                <a:latin typeface="Arial"/>
              </a:rPr>
              <a:t>θ</a:t>
            </a:r>
            <a:r>
              <a:rPr b="1" lang="el-GR" sz="3200" spc="-1" strike="noStrike" u="sng">
                <a:solidFill>
                  <a:srgbClr val="ff0000"/>
                </a:solidFill>
                <a:uFill>
                  <a:solidFill>
                    <a:srgbClr val="ffffff"/>
                  </a:solidFill>
                </a:uFill>
                <a:latin typeface="Arial"/>
              </a:rPr>
              <a:t>:</a:t>
            </a:r>
            <a:endParaRPr b="0" lang="el-GR" sz="3200" spc="-1" strike="noStrike">
              <a:solidFill>
                <a:srgbClr val="000000"/>
              </a:solidFill>
              <a:uFill>
                <a:solidFill>
                  <a:srgbClr val="ffffff"/>
                </a:solidFill>
              </a:uFill>
              <a:latin typeface="Arial"/>
            </a:endParaRPr>
          </a:p>
          <a:p>
            <a:pPr>
              <a:lnSpc>
                <a:spcPct val="100000"/>
              </a:lnSpc>
              <a:spcBef>
                <a:spcPts val="799"/>
              </a:spcBef>
            </a:pPr>
            <a:endParaRPr b="0" lang="el-GR" sz="3200" spc="-1" strike="noStrike">
              <a:solidFill>
                <a:srgbClr val="000000"/>
              </a:solidFill>
              <a:uFill>
                <a:solidFill>
                  <a:srgbClr val="ffffff"/>
                </a:solidFill>
              </a:uFill>
              <a:latin typeface="Arial"/>
            </a:endParaRPr>
          </a:p>
          <a:p>
            <a:pPr>
              <a:lnSpc>
                <a:spcPct val="100000"/>
              </a:lnSpc>
              <a:spcBef>
                <a:spcPts val="641"/>
              </a:spcBef>
            </a:pPr>
            <a:r>
              <a:rPr b="1" lang="el-GR" sz="3200" spc="-1" strike="noStrike">
                <a:solidFill>
                  <a:srgbClr val="ffffff"/>
                </a:solidFill>
                <a:uFill>
                  <a:solidFill>
                    <a:srgbClr val="ffffff"/>
                  </a:solidFill>
                </a:uFill>
                <a:latin typeface="Arial"/>
              </a:rPr>
              <a:t>ΥΠΟΛΟΓΙΖΕΤΑΙ ΧΩΡΙΣ ΤΙΣ ΑΠΩΛΕΙΕΣ ΛΕΙΤΟΥΡΓΙΑΣ. ΑΝΤΙΣΤΟΙΧΕΙ ΣΤΗ ΣΥΝΟΛΙΚΗ ΘΕΩΡΗΤΙΚΗ ΙΣΕΝΤΡΟΠΙΚΗ ΘΕΡΜΙΚΗ ΠΤΩΣΗ </a:t>
            </a:r>
            <a:r>
              <a:rPr b="1" lang="el-GR" sz="3200" spc="-1" strike="noStrike">
                <a:solidFill>
                  <a:srgbClr val="ff0000"/>
                </a:solidFill>
                <a:uFill>
                  <a:solidFill>
                    <a:srgbClr val="ffffff"/>
                  </a:solidFill>
                </a:uFill>
                <a:latin typeface="Arial"/>
              </a:rPr>
              <a:t>Δh</a:t>
            </a:r>
            <a:r>
              <a:rPr b="1" lang="el-GR" sz="3200" spc="-1" strike="noStrike" baseline="-25000">
                <a:solidFill>
                  <a:srgbClr val="ff0000"/>
                </a:solidFill>
                <a:uFill>
                  <a:solidFill>
                    <a:srgbClr val="ffffff"/>
                  </a:solidFill>
                </a:uFill>
                <a:latin typeface="Arial"/>
              </a:rPr>
              <a:t>Θ</a:t>
            </a:r>
            <a:r>
              <a:rPr b="1" lang="el-GR" sz="3200" spc="-1" strike="noStrike">
                <a:solidFill>
                  <a:srgbClr val="ff0000"/>
                </a:solidFill>
                <a:uFill>
                  <a:solidFill>
                    <a:srgbClr val="ffffff"/>
                  </a:solidFill>
                </a:uFill>
                <a:latin typeface="Arial"/>
              </a:rPr>
              <a:t> = h1-h2 </a:t>
            </a:r>
            <a:r>
              <a:rPr b="1" lang="el-GR" sz="3200" spc="-1" strike="noStrike">
                <a:solidFill>
                  <a:srgbClr val="ffffff"/>
                </a:solidFill>
                <a:uFill>
                  <a:solidFill>
                    <a:srgbClr val="ffffff"/>
                  </a:solidFill>
                </a:uFill>
                <a:latin typeface="Arial"/>
              </a:rPr>
              <a:t>ΤΟΥ ΑΤΜΟΥ ΠΟΥ ΔΙΕΡΧΕΤΑΙ ΑΠΟ ΤΟΝ ΑΤΜΟΣΤΡΟΒΙΛΟ, ΔΗΛΑΔΗ ΣΤΟ ΘΕΩΡΗΤΙΚΟ ΕΡΓΟ </a:t>
            </a:r>
            <a:r>
              <a:rPr b="1" lang="el-GR" sz="3200" spc="-1" strike="noStrike">
                <a:solidFill>
                  <a:srgbClr val="ff0000"/>
                </a:solidFill>
                <a:uFill>
                  <a:solidFill>
                    <a:srgbClr val="ffffff"/>
                  </a:solidFill>
                </a:uFill>
                <a:latin typeface="Arial"/>
              </a:rPr>
              <a:t>L</a:t>
            </a:r>
            <a:r>
              <a:rPr b="1" lang="el-GR" sz="3200" spc="-1" strike="noStrike" baseline="-25000">
                <a:solidFill>
                  <a:srgbClr val="ff0000"/>
                </a:solidFill>
                <a:uFill>
                  <a:solidFill>
                    <a:srgbClr val="ffffff"/>
                  </a:solidFill>
                </a:uFill>
                <a:latin typeface="Arial"/>
              </a:rPr>
              <a:t>Θ</a:t>
            </a:r>
            <a:r>
              <a:rPr b="1" lang="el-GR" sz="3200" spc="-1" strike="noStrike">
                <a:solidFill>
                  <a:srgbClr val="ffffff"/>
                </a:solidFill>
                <a:uFill>
                  <a:solidFill>
                    <a:srgbClr val="ffffff"/>
                  </a:solidFill>
                </a:uFill>
                <a:latin typeface="Arial"/>
              </a:rPr>
              <a:t>.</a:t>
            </a:r>
            <a:endParaRPr b="0" lang="el-GR" sz="3200" spc="-1" strike="noStrike">
              <a:solidFill>
                <a:srgbClr val="000000"/>
              </a:solidFill>
              <a:uFill>
                <a:solidFill>
                  <a:srgbClr val="ffffff"/>
                </a:solidFill>
              </a:uFill>
              <a:latin typeface="Arial"/>
            </a:endParaRPr>
          </a:p>
          <a:p>
            <a:pPr>
              <a:lnSpc>
                <a:spcPct val="100000"/>
              </a:lnSpc>
              <a:spcBef>
                <a:spcPts val="479"/>
              </a:spcBef>
            </a:pPr>
            <a:br/>
            <a:br/>
            <a:r>
              <a:rPr b="0" lang="el-GR" sz="1400" spc="-1" strike="noStrike">
                <a:solidFill>
                  <a:srgbClr val="ffffff"/>
                </a:solidFill>
                <a:uFill>
                  <a:solidFill>
                    <a:srgbClr val="ffffff"/>
                  </a:solidFill>
                </a:uFill>
                <a:latin typeface="Book Antiqua"/>
              </a:rPr>
              <a:t> </a:t>
            </a:r>
            <a:br/>
            <a:endParaRPr b="0" lang="el-GR" sz="1400" spc="-1" strike="noStrike">
              <a:solidFill>
                <a:srgbClr val="000000"/>
              </a:solidFill>
              <a:uFill>
                <a:solidFill>
                  <a:srgbClr val="ffffff"/>
                </a:solidFill>
              </a:uFill>
              <a:latin typeface="Arial"/>
            </a:endParaRPr>
          </a:p>
        </p:txBody>
      </p:sp>
    </p:spTree>
  </p:cSld>
</p:sld>
</file>

<file path=ppt/slides/slide17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64"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cap="all">
                <a:solidFill>
                  <a:srgbClr val="000000"/>
                </a:solidFill>
                <a:uFill>
                  <a:solidFill>
                    <a:srgbClr val="ffffff"/>
                  </a:solidFill>
                </a:uFill>
                <a:latin typeface="Arial"/>
              </a:rPr>
              <a:t> </a:t>
            </a:r>
            <a:r>
              <a:rPr b="1" lang="el-GR" sz="3200" spc="-1" strike="noStrike" u="sng" cap="all">
                <a:solidFill>
                  <a:srgbClr val="000000"/>
                </a:solidFill>
                <a:uFill>
                  <a:solidFill>
                    <a:srgbClr val="ffffff"/>
                  </a:solidFill>
                </a:uFill>
                <a:latin typeface="Arial"/>
              </a:rPr>
              <a:t>ΘΕΩΡΗΤΙΚΗ ΙΣΧΥΣ</a:t>
            </a:r>
            <a:br/>
            <a:endParaRPr b="0" lang="el-GR" sz="3200" spc="-1" strike="noStrike">
              <a:solidFill>
                <a:srgbClr val="ffffff"/>
              </a:solidFill>
              <a:uFill>
                <a:solidFill>
                  <a:srgbClr val="ffffff"/>
                </a:solidFill>
              </a:uFill>
              <a:latin typeface="Book Antiqua"/>
            </a:endParaRPr>
          </a:p>
        </p:txBody>
      </p:sp>
      <p:sp>
        <p:nvSpPr>
          <p:cNvPr id="765" name="TextShape 2"/>
          <p:cNvSpPr txBox="1"/>
          <p:nvPr/>
        </p:nvSpPr>
        <p:spPr>
          <a:xfrm>
            <a:off x="179640" y="1071720"/>
            <a:ext cx="8784720" cy="5571720"/>
          </a:xfrm>
          <a:prstGeom prst="rect">
            <a:avLst/>
          </a:prstGeom>
          <a:solidFill>
            <a:srgbClr val="000000"/>
          </a:solidFill>
          <a:ln>
            <a:noFill/>
          </a:ln>
        </p:spPr>
        <p:txBody>
          <a:bodyPr lIns="90000" rIns="90000" tIns="45000" bIns="45000"/>
          <a:p>
            <a:pPr>
              <a:lnSpc>
                <a:spcPct val="100000"/>
              </a:lnSpc>
              <a:spcBef>
                <a:spcPts val="400"/>
              </a:spcBef>
            </a:pPr>
            <a:r>
              <a:rPr b="1" lang="el-GR" sz="2000" spc="-1" strike="noStrike">
                <a:solidFill>
                  <a:srgbClr val="ffffff"/>
                </a:solidFill>
                <a:uFill>
                  <a:solidFill>
                    <a:srgbClr val="ffffff"/>
                  </a:solidFill>
                </a:uFill>
                <a:latin typeface="Arial"/>
              </a:rPr>
              <a:t>ΑΝ ΑΠΟ ΤΟΝ ΑΤΜΟΣΤΡΟΒΙΛΟ ΔΙΕΡΧΟΝΤΑΙ </a:t>
            </a:r>
            <a:r>
              <a:rPr b="1" lang="el-GR" sz="2000" spc="-1" strike="noStrike">
                <a:solidFill>
                  <a:srgbClr val="ff0000"/>
                </a:solidFill>
                <a:uFill>
                  <a:solidFill>
                    <a:srgbClr val="ffffff"/>
                  </a:solidFill>
                </a:uFill>
                <a:latin typeface="Arial"/>
              </a:rPr>
              <a:t>G</a:t>
            </a:r>
            <a:r>
              <a:rPr b="1" lang="el-GR" sz="2000" spc="-1" strike="noStrike">
                <a:solidFill>
                  <a:srgbClr val="ffffff"/>
                </a:solidFill>
                <a:uFill>
                  <a:solidFill>
                    <a:srgbClr val="ffffff"/>
                  </a:solidFill>
                </a:uFill>
                <a:latin typeface="Arial"/>
              </a:rPr>
              <a:t> kp ΑΤΜΟΥ ΑΝΑ ΩΡΑ, ΤΟΤΕ ΣΤΟ ΤΕΧΝΙΚΟ ΣΥΣΤΗΜΑ ΙΣΟΔΥΝΑΜΟΥΝ ΜΕ  G . Δh</a:t>
            </a:r>
            <a:r>
              <a:rPr b="1" lang="el-GR" sz="2000" spc="-1" strike="noStrike" baseline="-25000">
                <a:solidFill>
                  <a:srgbClr val="ffffff"/>
                </a:solidFill>
                <a:uFill>
                  <a:solidFill>
                    <a:srgbClr val="ffffff"/>
                  </a:solidFill>
                </a:uFill>
                <a:latin typeface="Arial"/>
              </a:rPr>
              <a:t>Θ</a:t>
            </a:r>
            <a:r>
              <a:rPr b="1" lang="el-GR" sz="2000" spc="-1" strike="noStrike">
                <a:solidFill>
                  <a:srgbClr val="ffffff"/>
                </a:solidFill>
                <a:uFill>
                  <a:solidFill>
                    <a:srgbClr val="ffffff"/>
                  </a:solidFill>
                </a:uFill>
                <a:latin typeface="Arial"/>
              </a:rPr>
              <a:t>  kcal/h ΚΑΙ ΕΠΕΙΔΗ 1 ΡS . h = 632,3 kcal</a:t>
            </a:r>
            <a:r>
              <a:rPr b="1" lang="el-GR" sz="2000" spc="-1" strike="noStrike" cap="small">
                <a:solidFill>
                  <a:srgbClr val="ffffff"/>
                </a:solidFill>
                <a:uFill>
                  <a:solidFill>
                    <a:srgbClr val="ffffff"/>
                  </a:solidFill>
                </a:uFill>
                <a:latin typeface="Arial"/>
              </a:rPr>
              <a:t> </a:t>
            </a:r>
            <a:r>
              <a:rPr b="1" lang="el-GR" sz="2000" spc="-1" strike="noStrike">
                <a:solidFill>
                  <a:srgbClr val="ffffff"/>
                </a:solidFill>
                <a:uFill>
                  <a:solidFill>
                    <a:srgbClr val="ffffff"/>
                  </a:solidFill>
                </a:uFill>
                <a:latin typeface="Arial"/>
              </a:rPr>
              <a:t> ή 1 kcal = 1 /632,3  ΡS.h  ΕΠΕΤΑΙ ΟΤΙ Η ΘΕΩΡΗΤΙΚΗ ΙΣΧΥΣ Ρ</a:t>
            </a:r>
            <a:r>
              <a:rPr b="1" lang="el-GR" sz="2000" spc="-1" strike="noStrike" baseline="-25000">
                <a:solidFill>
                  <a:srgbClr val="ffffff"/>
                </a:solidFill>
                <a:uFill>
                  <a:solidFill>
                    <a:srgbClr val="ffffff"/>
                  </a:solidFill>
                </a:uFill>
                <a:latin typeface="Arial"/>
              </a:rPr>
              <a:t>Θ</a:t>
            </a:r>
            <a:r>
              <a:rPr b="1" lang="el-GR" sz="2000" spc="-1" strike="noStrike">
                <a:solidFill>
                  <a:srgbClr val="ffffff"/>
                </a:solidFill>
                <a:uFill>
                  <a:solidFill>
                    <a:srgbClr val="ffffff"/>
                  </a:solidFill>
                </a:uFill>
                <a:latin typeface="Arial"/>
              </a:rPr>
              <a:t> ΘΑ ΔΙΝΕΤΑΙ ΑΠΟ ΤΟΝ ΤΥΠΟ:</a:t>
            </a:r>
            <a:endParaRPr b="0" lang="el-GR" sz="2000" spc="-1" strike="noStrike">
              <a:solidFill>
                <a:srgbClr val="000000"/>
              </a:solidFill>
              <a:uFill>
                <a:solidFill>
                  <a:srgbClr val="ffffff"/>
                </a:solidFill>
              </a:uFill>
              <a:latin typeface="Arial"/>
            </a:endParaRPr>
          </a:p>
          <a:p>
            <a:pPr>
              <a:lnSpc>
                <a:spcPct val="100000"/>
              </a:lnSpc>
              <a:spcBef>
                <a:spcPts val="360"/>
              </a:spcBef>
            </a:pPr>
            <a:endParaRPr b="0" lang="el-GR" sz="2000" spc="-1" strike="noStrike">
              <a:solidFill>
                <a:srgbClr val="000000"/>
              </a:solidFill>
              <a:uFill>
                <a:solidFill>
                  <a:srgbClr val="ffffff"/>
                </a:solidFill>
              </a:uFill>
              <a:latin typeface="Arial"/>
            </a:endParaRPr>
          </a:p>
          <a:p>
            <a:pPr>
              <a:lnSpc>
                <a:spcPct val="100000"/>
              </a:lnSpc>
              <a:spcBef>
                <a:spcPts val="360"/>
              </a:spcBef>
            </a:pPr>
            <a:endParaRPr b="0" lang="el-GR" sz="2000" spc="-1" strike="noStrike">
              <a:solidFill>
                <a:srgbClr val="000000"/>
              </a:solidFill>
              <a:uFill>
                <a:solidFill>
                  <a:srgbClr val="ffffff"/>
                </a:solidFill>
              </a:uFill>
              <a:latin typeface="Arial"/>
            </a:endParaRPr>
          </a:p>
          <a:p>
            <a:pPr>
              <a:lnSpc>
                <a:spcPct val="100000"/>
              </a:lnSpc>
              <a:spcBef>
                <a:spcPts val="360"/>
              </a:spcBef>
            </a:pPr>
            <a:endParaRPr b="0" lang="el-GR" sz="2000" spc="-1" strike="noStrike">
              <a:solidFill>
                <a:srgbClr val="000000"/>
              </a:solidFill>
              <a:uFill>
                <a:solidFill>
                  <a:srgbClr val="ffffff"/>
                </a:solidFill>
              </a:uFill>
              <a:latin typeface="Arial"/>
            </a:endParaRPr>
          </a:p>
          <a:p>
            <a:pPr>
              <a:lnSpc>
                <a:spcPct val="100000"/>
              </a:lnSpc>
              <a:spcBef>
                <a:spcPts val="561"/>
              </a:spcBef>
            </a:pPr>
            <a:r>
              <a:rPr b="1" lang="el-GR" sz="1800" spc="-1" strike="noStrike">
                <a:solidFill>
                  <a:srgbClr val="ffffff"/>
                </a:solidFill>
                <a:uFill>
                  <a:solidFill>
                    <a:srgbClr val="ffffff"/>
                  </a:solidFill>
                </a:uFill>
                <a:latin typeface="Arial"/>
              </a:rPr>
              <a:t>                            </a:t>
            </a:r>
            <a:r>
              <a:rPr b="1" lang="el-GR" sz="1800" spc="-1" strike="noStrike">
                <a:solidFill>
                  <a:srgbClr val="ffffff"/>
                </a:solidFill>
                <a:uFill>
                  <a:solidFill>
                    <a:srgbClr val="ffffff"/>
                  </a:solidFill>
                </a:uFill>
                <a:latin typeface="Arial"/>
              </a:rPr>
              <a:t>P</a:t>
            </a:r>
            <a:r>
              <a:rPr b="1" lang="el-GR" sz="1200" spc="-1" strike="noStrike">
                <a:solidFill>
                  <a:srgbClr val="ffffff"/>
                </a:solidFill>
                <a:uFill>
                  <a:solidFill>
                    <a:srgbClr val="ffffff"/>
                  </a:solidFill>
                </a:uFill>
                <a:latin typeface="Arial"/>
              </a:rPr>
              <a:t>Θ</a:t>
            </a:r>
            <a:r>
              <a:rPr b="1" lang="el-GR" sz="1800" spc="-1" strike="noStrike">
                <a:solidFill>
                  <a:srgbClr val="ffffff"/>
                </a:solidFill>
                <a:uFill>
                  <a:solidFill>
                    <a:srgbClr val="ffffff"/>
                  </a:solidFill>
                </a:uFill>
                <a:latin typeface="Arial"/>
              </a:rPr>
              <a:t> =   G* Δh</a:t>
            </a:r>
            <a:r>
              <a:rPr b="1" lang="el-GR" sz="1800" spc="-1" strike="noStrike" baseline="-25000">
                <a:solidFill>
                  <a:srgbClr val="ffffff"/>
                </a:solidFill>
                <a:uFill>
                  <a:solidFill>
                    <a:srgbClr val="ffffff"/>
                  </a:solidFill>
                </a:uFill>
                <a:latin typeface="Arial"/>
              </a:rPr>
              <a:t>Θ</a:t>
            </a:r>
            <a:r>
              <a:rPr b="1" lang="el-GR" sz="2800" spc="-1" strike="noStrike">
                <a:solidFill>
                  <a:srgbClr val="ffffff"/>
                </a:solidFill>
                <a:uFill>
                  <a:solidFill>
                    <a:srgbClr val="ffffff"/>
                  </a:solidFill>
                </a:uFill>
                <a:latin typeface="Arial"/>
              </a:rPr>
              <a:t> /</a:t>
            </a:r>
            <a:r>
              <a:rPr b="1" lang="el-GR" sz="1800" spc="-1" strike="noStrike">
                <a:solidFill>
                  <a:srgbClr val="ffffff"/>
                </a:solidFill>
                <a:uFill>
                  <a:solidFill>
                    <a:srgbClr val="ffffff"/>
                  </a:solidFill>
                </a:uFill>
                <a:latin typeface="Arial"/>
              </a:rPr>
              <a:t> 632,3                σε            =  PS </a:t>
            </a:r>
            <a:r>
              <a:rPr b="1" lang="el-GR" sz="1800" spc="-1" strike="noStrike">
                <a:solidFill>
                  <a:srgbClr val="ff0000"/>
                </a:solidFill>
                <a:uFill>
                  <a:solidFill>
                    <a:srgbClr val="ffffff"/>
                  </a:solidFill>
                </a:uFill>
                <a:latin typeface="Arial"/>
              </a:rPr>
              <a:t>(</a:t>
            </a:r>
            <a:r>
              <a:rPr b="1" lang="el-GR" sz="1200" spc="-1" strike="noStrike">
                <a:solidFill>
                  <a:srgbClr val="ff0000"/>
                </a:solidFill>
                <a:uFill>
                  <a:solidFill>
                    <a:srgbClr val="ffffff"/>
                  </a:solidFill>
                </a:uFill>
                <a:latin typeface="Arial"/>
              </a:rPr>
              <a:t>μετρικους ιππους</a:t>
            </a:r>
            <a:r>
              <a:rPr b="1" lang="el-GR" sz="1800" spc="-1" strike="noStrike">
                <a:solidFill>
                  <a:srgbClr val="ff0000"/>
                </a:solidFill>
                <a:uFill>
                  <a:solidFill>
                    <a:srgbClr val="ffffff"/>
                  </a:solidFill>
                </a:uFill>
                <a:latin typeface="Arial"/>
              </a:rPr>
              <a:t>)</a:t>
            </a:r>
            <a:endParaRPr b="0" lang="el-GR" sz="1800" spc="-1" strike="noStrike">
              <a:solidFill>
                <a:srgbClr val="000000"/>
              </a:solidFill>
              <a:uFill>
                <a:solidFill>
                  <a:srgbClr val="ffffff"/>
                </a:solidFill>
              </a:uFill>
              <a:latin typeface="Arial"/>
            </a:endParaRPr>
          </a:p>
          <a:p>
            <a:pPr>
              <a:lnSpc>
                <a:spcPct val="100000"/>
              </a:lnSpc>
              <a:spcBef>
                <a:spcPts val="360"/>
              </a:spcBef>
            </a:pPr>
            <a:endParaRPr b="0" lang="el-GR" sz="1800" spc="-1" strike="noStrike">
              <a:solidFill>
                <a:srgbClr val="000000"/>
              </a:solidFill>
              <a:uFill>
                <a:solidFill>
                  <a:srgbClr val="ffffff"/>
                </a:solidFill>
              </a:uFill>
              <a:latin typeface="Arial"/>
            </a:endParaRPr>
          </a:p>
          <a:p>
            <a:pPr>
              <a:lnSpc>
                <a:spcPct val="100000"/>
              </a:lnSpc>
              <a:spcBef>
                <a:spcPts val="360"/>
              </a:spcBef>
            </a:pPr>
            <a:endParaRPr b="0" lang="el-GR" sz="1800" spc="-1" strike="noStrike">
              <a:solidFill>
                <a:srgbClr val="000000"/>
              </a:solidFill>
              <a:uFill>
                <a:solidFill>
                  <a:srgbClr val="ffffff"/>
                </a:solidFill>
              </a:uFill>
              <a:latin typeface="Arial"/>
            </a:endParaRPr>
          </a:p>
          <a:p>
            <a:pPr>
              <a:lnSpc>
                <a:spcPct val="100000"/>
              </a:lnSpc>
              <a:spcBef>
                <a:spcPts val="241"/>
              </a:spcBef>
            </a:pPr>
            <a:r>
              <a:rPr b="1" lang="el-GR" sz="1200" spc="-1" strike="noStrike">
                <a:solidFill>
                  <a:srgbClr val="ff0000"/>
                </a:solidFill>
                <a:uFill>
                  <a:solidFill>
                    <a:srgbClr val="ffffff"/>
                  </a:solidFill>
                </a:uFill>
                <a:latin typeface="Arial"/>
              </a:rPr>
              <a:t>          </a:t>
            </a:r>
            <a:endParaRPr b="0" lang="el-GR" sz="1200" spc="-1" strike="noStrike">
              <a:solidFill>
                <a:srgbClr val="000000"/>
              </a:solidFill>
              <a:uFill>
                <a:solidFill>
                  <a:srgbClr val="ffffff"/>
                </a:solidFill>
              </a:uFill>
              <a:latin typeface="Arial"/>
            </a:endParaRPr>
          </a:p>
          <a:p>
            <a:pPr>
              <a:lnSpc>
                <a:spcPct val="100000"/>
              </a:lnSpc>
              <a:spcBef>
                <a:spcPts val="281"/>
              </a:spcBef>
            </a:pPr>
            <a:endParaRPr b="0" lang="el-GR" sz="1200" spc="-1" strike="noStrike">
              <a:solidFill>
                <a:srgbClr val="000000"/>
              </a:solidFill>
              <a:uFill>
                <a:solidFill>
                  <a:srgbClr val="ffffff"/>
                </a:solidFill>
              </a:uFill>
              <a:latin typeface="Arial"/>
            </a:endParaRPr>
          </a:p>
          <a:p>
            <a:pPr>
              <a:lnSpc>
                <a:spcPct val="100000"/>
              </a:lnSpc>
              <a:spcBef>
                <a:spcPts val="281"/>
              </a:spcBef>
            </a:pPr>
            <a:endParaRPr b="0" lang="el-GR" sz="1200" spc="-1" strike="noStrike">
              <a:solidFill>
                <a:srgbClr val="000000"/>
              </a:solidFill>
              <a:uFill>
                <a:solidFill>
                  <a:srgbClr val="ffffff"/>
                </a:solidFill>
              </a:uFill>
              <a:latin typeface="Arial"/>
            </a:endParaRPr>
          </a:p>
          <a:p>
            <a:pPr>
              <a:lnSpc>
                <a:spcPct val="100000"/>
              </a:lnSpc>
              <a:spcBef>
                <a:spcPts val="281"/>
              </a:spcBef>
            </a:pPr>
            <a:endParaRPr b="0" lang="el-GR" sz="1200" spc="-1" strike="noStrike">
              <a:solidFill>
                <a:srgbClr val="000000"/>
              </a:solidFill>
              <a:uFill>
                <a:solidFill>
                  <a:srgbClr val="ffffff"/>
                </a:solidFill>
              </a:uFill>
              <a:latin typeface="Arial"/>
            </a:endParaRPr>
          </a:p>
          <a:p>
            <a:pPr>
              <a:lnSpc>
                <a:spcPct val="100000"/>
              </a:lnSpc>
              <a:spcBef>
                <a:spcPts val="360"/>
              </a:spcBef>
            </a:pPr>
            <a:br/>
            <a:r>
              <a:rPr b="0" lang="el-GR" sz="1400" spc="-1" strike="noStrike">
                <a:solidFill>
                  <a:srgbClr val="ffffff"/>
                </a:solidFill>
                <a:uFill>
                  <a:solidFill>
                    <a:srgbClr val="ffffff"/>
                  </a:solidFill>
                </a:uFill>
                <a:latin typeface="Book Antiqua"/>
              </a:rPr>
              <a:t> </a:t>
            </a:r>
            <a:br/>
            <a:endParaRPr b="0" lang="el-GR" sz="1400" spc="-1" strike="noStrike">
              <a:solidFill>
                <a:srgbClr val="000000"/>
              </a:solidFill>
              <a:uFill>
                <a:solidFill>
                  <a:srgbClr val="ffffff"/>
                </a:solidFill>
              </a:uFill>
              <a:latin typeface="Arial"/>
            </a:endParaRPr>
          </a:p>
        </p:txBody>
      </p:sp>
      <p:sp>
        <p:nvSpPr>
          <p:cNvPr id="766" name="CustomShape 3"/>
          <p:cNvSpPr/>
          <p:nvPr/>
        </p:nvSpPr>
        <p:spPr>
          <a:xfrm>
            <a:off x="0" y="0"/>
            <a:ext cx="9143640" cy="360"/>
          </a:xfrm>
          <a:prstGeom prst="rect">
            <a:avLst/>
          </a:prstGeom>
          <a:noFill/>
          <a:ln w="9360">
            <a:noFill/>
          </a:ln>
        </p:spPr>
        <p:style>
          <a:lnRef idx="0"/>
          <a:fillRef idx="0"/>
          <a:effectRef idx="0"/>
          <a:fontRef idx="minor"/>
        </p:style>
      </p:sp>
      <p:sp>
        <p:nvSpPr>
          <p:cNvPr id="767" name="CustomShape 4"/>
          <p:cNvSpPr/>
          <p:nvPr/>
        </p:nvSpPr>
        <p:spPr>
          <a:xfrm>
            <a:off x="0" y="0"/>
            <a:ext cx="9143640" cy="456840"/>
          </a:xfrm>
          <a:prstGeom prst="rect">
            <a:avLst/>
          </a:prstGeom>
          <a:noFill/>
          <a:ln w="9360">
            <a:noFill/>
          </a:ln>
        </p:spPr>
        <p:style>
          <a:lnRef idx="0"/>
          <a:fillRef idx="0"/>
          <a:effectRef idx="0"/>
          <a:fontRef idx="minor"/>
        </p:style>
      </p:sp>
      <p:pic>
        <p:nvPicPr>
          <p:cNvPr id="768" name="Picture 3" descr=""/>
          <p:cNvPicPr/>
          <p:nvPr/>
        </p:nvPicPr>
        <p:blipFill>
          <a:blip r:embed="rId1"/>
          <a:stretch/>
        </p:blipFill>
        <p:spPr>
          <a:xfrm>
            <a:off x="5643720" y="3286080"/>
            <a:ext cx="475920" cy="856800"/>
          </a:xfrm>
          <a:prstGeom prst="rect">
            <a:avLst/>
          </a:prstGeom>
          <a:ln>
            <a:noFill/>
          </a:ln>
        </p:spPr>
      </p:pic>
      <p:sp>
        <p:nvSpPr>
          <p:cNvPr id="769" name="CustomShape 5"/>
          <p:cNvSpPr/>
          <p:nvPr/>
        </p:nvSpPr>
        <p:spPr>
          <a:xfrm>
            <a:off x="0" y="1314360"/>
            <a:ext cx="9143640" cy="456840"/>
          </a:xfrm>
          <a:prstGeom prst="rect">
            <a:avLst/>
          </a:prstGeom>
          <a:noFill/>
          <a:ln w="9360">
            <a:noFill/>
          </a:ln>
        </p:spPr>
        <p:style>
          <a:lnRef idx="0"/>
          <a:fillRef idx="0"/>
          <a:effectRef idx="0"/>
          <a:fontRef idx="minor"/>
        </p:style>
      </p:sp>
    </p:spTree>
  </p:cSld>
</p:sld>
</file>

<file path=ppt/slides/slide17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70" name="TextShape 1"/>
          <p:cNvSpPr txBox="1"/>
          <p:nvPr/>
        </p:nvSpPr>
        <p:spPr>
          <a:xfrm>
            <a:off x="285840" y="214200"/>
            <a:ext cx="8572320" cy="713880"/>
          </a:xfrm>
          <a:prstGeom prst="rect">
            <a:avLst/>
          </a:prstGeom>
          <a:solidFill>
            <a:srgbClr val="7030a0"/>
          </a:solidFill>
          <a:ln>
            <a:noFill/>
          </a:ln>
        </p:spPr>
        <p:txBody>
          <a:bodyPr lIns="45720" rIns="45720" tIns="0" bIns="0" anchor="b">
            <a:normAutofit/>
          </a:bodyPr>
          <a:p>
            <a:pPr algn="ctr">
              <a:lnSpc>
                <a:spcPct val="100000"/>
              </a:lnSpc>
            </a:pPr>
            <a:r>
              <a:rPr b="1" lang="el-GR" sz="2400" spc="-1" strike="noStrike" u="sng" cap="all">
                <a:solidFill>
                  <a:srgbClr val="000000"/>
                </a:solidFill>
                <a:uFill>
                  <a:solidFill>
                    <a:srgbClr val="ffffff"/>
                  </a:solidFill>
                </a:uFill>
                <a:latin typeface="Arial Black"/>
              </a:rPr>
              <a:t>MΟΝΑΔΑ ΜΕΤΡΗΣΗΣ ΙΣΧΥΟΣ</a:t>
            </a:r>
            <a:endParaRPr b="0" lang="el-GR" sz="2400" spc="-1" strike="noStrike">
              <a:solidFill>
                <a:srgbClr val="ffffff"/>
              </a:solidFill>
              <a:uFill>
                <a:solidFill>
                  <a:srgbClr val="ffffff"/>
                </a:solidFill>
              </a:uFill>
              <a:latin typeface="Book Antiqua"/>
            </a:endParaRPr>
          </a:p>
        </p:txBody>
      </p:sp>
      <p:sp>
        <p:nvSpPr>
          <p:cNvPr id="771" name="TextShape 2"/>
          <p:cNvSpPr txBox="1"/>
          <p:nvPr/>
        </p:nvSpPr>
        <p:spPr>
          <a:xfrm>
            <a:off x="142920" y="1071720"/>
            <a:ext cx="8857800" cy="5643360"/>
          </a:xfrm>
          <a:prstGeom prst="rect">
            <a:avLst/>
          </a:prstGeom>
          <a:noFill/>
          <a:ln>
            <a:noFill/>
          </a:ln>
        </p:spPr>
        <p:txBody>
          <a:bodyPr lIns="90000" rIns="90000" tIns="45000" bIns="45000">
            <a:normAutofit/>
          </a:bodyPr>
          <a:p>
            <a:pPr>
              <a:lnSpc>
                <a:spcPct val="100000"/>
              </a:lnSpc>
              <a:spcBef>
                <a:spcPts val="400"/>
              </a:spcBef>
            </a:pPr>
            <a:r>
              <a:rPr b="1" lang="el-GR" sz="2000" spc="-1" strike="noStrike">
                <a:solidFill>
                  <a:srgbClr val="ffffff"/>
                </a:solidFill>
                <a:uFill>
                  <a:solidFill>
                    <a:srgbClr val="ffffff"/>
                  </a:solidFill>
                </a:uFill>
                <a:latin typeface="Arial Black"/>
              </a:rPr>
              <a:t>ΩΣ ΜΟΝΑΔΑ ΙΣΧΥΟΣ ΣΤΟ ΜΕΤΡΙΚΟ ΣΥΣΤΗΜΑ (SI) ΧΡΗΣΙΜΟΠΟΙΕΙΤΑΙ ΤΟ 1 Κgm/sec. </a:t>
            </a:r>
            <a:endParaRPr b="0" lang="el-GR" sz="20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ffff"/>
                </a:solidFill>
                <a:uFill>
                  <a:solidFill>
                    <a:srgbClr val="ffffff"/>
                  </a:solidFill>
                </a:uFill>
                <a:latin typeface="Arial Black"/>
              </a:rPr>
              <a:t>ΕΠΕΙΔΗ H ΜΟΝΑΔA ΑΥΤΗ ΕΙΝΑΙ ΜΙΚΡΗ, ΓΙΑ ΤΗ ΜΕΤΡΗΣΗ ΤΗΣ ΙΣΧΥΟΣ ΤΩΝ ΜΗΧΑΝΩΝ ΧΡΗΣΙΜΟΠΟΙΕΙΤΑΙ Ο ΜΕΤΡΙΚΟΣ ΙΠΠΟΣ (PS) ΠΟΥ ΕΙΝΑΙ :</a:t>
            </a:r>
            <a:endParaRPr b="0" lang="el-GR" sz="20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0000"/>
                </a:solidFill>
                <a:uFill>
                  <a:solidFill>
                    <a:srgbClr val="ffffff"/>
                  </a:solidFill>
                </a:uFill>
                <a:latin typeface="Arial Black"/>
              </a:rPr>
              <a:t>1 PS     = 75 Kgm/sec</a:t>
            </a:r>
            <a:endParaRPr b="0" lang="el-GR" sz="20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0000"/>
                </a:solidFill>
                <a:uFill>
                  <a:solidFill>
                    <a:srgbClr val="ffffff"/>
                  </a:solidFill>
                </a:uFill>
                <a:latin typeface="Arial Black"/>
              </a:rPr>
              <a:t>1 Kcal = 427 Kgm</a:t>
            </a:r>
            <a:endParaRPr b="0" lang="el-GR" sz="2000" spc="-1" strike="noStrike">
              <a:solidFill>
                <a:srgbClr val="000000"/>
              </a:solidFill>
              <a:uFill>
                <a:solidFill>
                  <a:srgbClr val="ffffff"/>
                </a:solidFill>
              </a:uFill>
              <a:latin typeface="Arial"/>
            </a:endParaRPr>
          </a:p>
          <a:p>
            <a:pPr>
              <a:lnSpc>
                <a:spcPct val="100000"/>
              </a:lnSpc>
              <a:spcBef>
                <a:spcPts val="400"/>
              </a:spcBef>
            </a:pPr>
            <a:endParaRPr b="0" lang="el-GR" sz="20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0000"/>
                </a:solidFill>
                <a:uFill>
                  <a:solidFill>
                    <a:srgbClr val="ffffff"/>
                  </a:solidFill>
                </a:uFill>
                <a:latin typeface="Arial Black"/>
              </a:rPr>
              <a:t>1 </a:t>
            </a:r>
            <a:r>
              <a:rPr b="1" lang="el-GR" sz="1800" spc="-1" strike="noStrike">
                <a:solidFill>
                  <a:srgbClr val="ff0000"/>
                </a:solidFill>
                <a:uFill>
                  <a:solidFill>
                    <a:srgbClr val="ffffff"/>
                  </a:solidFill>
                </a:uFill>
                <a:latin typeface="Arial Black"/>
              </a:rPr>
              <a:t>ΩΡΙΑΙΟΣ ΙΠΠΟΣ </a:t>
            </a:r>
            <a:r>
              <a:rPr b="1" lang="el-GR" sz="2000" spc="-1" strike="noStrike">
                <a:solidFill>
                  <a:srgbClr val="ff0000"/>
                </a:solidFill>
                <a:uFill>
                  <a:solidFill>
                    <a:srgbClr val="ffffff"/>
                  </a:solidFill>
                </a:uFill>
                <a:latin typeface="Arial Black"/>
              </a:rPr>
              <a:t>(PS.h)=75 Kgm/sec x 3600 sec = 270.000 Kgm</a:t>
            </a:r>
            <a:endParaRPr b="0" lang="el-GR" sz="2000" spc="-1" strike="noStrike">
              <a:solidFill>
                <a:srgbClr val="000000"/>
              </a:solidFill>
              <a:uFill>
                <a:solidFill>
                  <a:srgbClr val="ffffff"/>
                </a:solidFill>
              </a:uFill>
              <a:latin typeface="Arial"/>
            </a:endParaRPr>
          </a:p>
          <a:p>
            <a:pPr>
              <a:lnSpc>
                <a:spcPct val="100000"/>
              </a:lnSpc>
              <a:spcBef>
                <a:spcPts val="400"/>
              </a:spcBef>
            </a:pPr>
            <a:endParaRPr b="0" lang="el-GR" sz="20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0000"/>
                </a:solidFill>
                <a:uFill>
                  <a:solidFill>
                    <a:srgbClr val="ffffff"/>
                  </a:solidFill>
                </a:uFill>
                <a:latin typeface="Arial Black"/>
              </a:rPr>
              <a:t>           </a:t>
            </a:r>
            <a:r>
              <a:rPr b="1" lang="el-GR" sz="2000" spc="-1" strike="noStrike">
                <a:solidFill>
                  <a:srgbClr val="ff0000"/>
                </a:solidFill>
                <a:uFill>
                  <a:solidFill>
                    <a:srgbClr val="ffffff"/>
                  </a:solidFill>
                </a:uFill>
                <a:latin typeface="Arial Black"/>
              </a:rPr>
              <a:t>1 Kgm ------------------- 1/427 Kcal</a:t>
            </a:r>
            <a:endParaRPr b="0" lang="el-GR" sz="20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0000"/>
                </a:solidFill>
                <a:uFill>
                  <a:solidFill>
                    <a:srgbClr val="ffffff"/>
                  </a:solidFill>
                </a:uFill>
                <a:latin typeface="Arial Black"/>
              </a:rPr>
              <a:t>270.000 Kgm-------------------  ????? Κcal</a:t>
            </a:r>
            <a:endParaRPr b="0" lang="el-GR" sz="2000" spc="-1" strike="noStrike">
              <a:solidFill>
                <a:srgbClr val="000000"/>
              </a:solidFill>
              <a:uFill>
                <a:solidFill>
                  <a:srgbClr val="ffffff"/>
                </a:solidFill>
              </a:uFill>
              <a:latin typeface="Arial"/>
            </a:endParaRPr>
          </a:p>
          <a:p>
            <a:pPr>
              <a:lnSpc>
                <a:spcPct val="100000"/>
              </a:lnSpc>
              <a:spcBef>
                <a:spcPts val="400"/>
              </a:spcBef>
            </a:pPr>
            <a:endParaRPr b="0" lang="el-GR" sz="20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0000"/>
                </a:solidFill>
                <a:uFill>
                  <a:solidFill>
                    <a:srgbClr val="ffffff"/>
                  </a:solidFill>
                </a:uFill>
                <a:latin typeface="Arial Black"/>
              </a:rPr>
              <a:t>1PS.h = 270.000/427 = 632 Kcal</a:t>
            </a:r>
            <a:endParaRPr b="0" lang="el-GR" sz="2000" spc="-1" strike="noStrike">
              <a:solidFill>
                <a:srgbClr val="000000"/>
              </a:solidFill>
              <a:uFill>
                <a:solidFill>
                  <a:srgbClr val="ffffff"/>
                </a:solidFill>
              </a:uFill>
              <a:latin typeface="Arial"/>
            </a:endParaRPr>
          </a:p>
        </p:txBody>
      </p:sp>
    </p:spTree>
  </p:cSld>
</p:sld>
</file>

<file path=ppt/slides/slide17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72"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cap="all">
                <a:solidFill>
                  <a:srgbClr val="000000"/>
                </a:solidFill>
                <a:uFill>
                  <a:solidFill>
                    <a:srgbClr val="ffffff"/>
                  </a:solidFill>
                </a:uFill>
                <a:latin typeface="Arial"/>
              </a:rPr>
              <a:t> </a:t>
            </a:r>
            <a:r>
              <a:rPr b="1" lang="el-GR" sz="3200" spc="-1" strike="noStrike" u="sng" cap="all">
                <a:solidFill>
                  <a:srgbClr val="000000"/>
                </a:solidFill>
                <a:uFill>
                  <a:solidFill>
                    <a:srgbClr val="ffffff"/>
                  </a:solidFill>
                </a:uFill>
                <a:latin typeface="Arial"/>
              </a:rPr>
              <a:t>ΘΕΩΡΗΤΙΚΗ ΙΣΧΥΣ</a:t>
            </a:r>
            <a:br/>
            <a:endParaRPr b="0" lang="el-GR" sz="3200" spc="-1" strike="noStrike">
              <a:solidFill>
                <a:srgbClr val="ffffff"/>
              </a:solidFill>
              <a:uFill>
                <a:solidFill>
                  <a:srgbClr val="ffffff"/>
                </a:solidFill>
              </a:uFill>
              <a:latin typeface="Book Antiqua"/>
            </a:endParaRPr>
          </a:p>
        </p:txBody>
      </p:sp>
      <p:sp>
        <p:nvSpPr>
          <p:cNvPr id="773" name="TextShape 2"/>
          <p:cNvSpPr txBox="1"/>
          <p:nvPr/>
        </p:nvSpPr>
        <p:spPr>
          <a:xfrm>
            <a:off x="179640" y="1071720"/>
            <a:ext cx="8784720" cy="5571720"/>
          </a:xfrm>
          <a:prstGeom prst="rect">
            <a:avLst/>
          </a:prstGeom>
          <a:solidFill>
            <a:srgbClr val="000000"/>
          </a:solidFill>
          <a:ln>
            <a:noFill/>
          </a:ln>
        </p:spPr>
        <p:txBody>
          <a:bodyPr lIns="90000" rIns="90000" tIns="45000" bIns="45000"/>
          <a:p>
            <a:pPr>
              <a:lnSpc>
                <a:spcPct val="100000"/>
              </a:lnSpc>
              <a:spcBef>
                <a:spcPts val="479"/>
              </a:spcBef>
            </a:pPr>
            <a:endParaRPr b="0" lang="el-GR" sz="32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Arial"/>
              </a:rPr>
              <a:t>ΣΤΟ ΣΥΣΤΗΜΑ SI, ΑΝ η παροχή G ΕΙΝΑΙ ΣΕ kg ΑΤΜΟΥ ΑΝΑ ΩΡΑ ΚΑΙ η μεταβολή της ενθαλπίας Δh</a:t>
            </a:r>
            <a:r>
              <a:rPr b="1" lang="el-GR" sz="2400" spc="-1" strike="noStrike" baseline="-25000">
                <a:solidFill>
                  <a:srgbClr val="ffffff"/>
                </a:solidFill>
                <a:uFill>
                  <a:solidFill>
                    <a:srgbClr val="ffffff"/>
                  </a:solidFill>
                </a:uFill>
                <a:latin typeface="Arial"/>
              </a:rPr>
              <a:t>Θ</a:t>
            </a:r>
            <a:r>
              <a:rPr b="1" lang="el-GR" sz="2400" spc="-1" strike="noStrike">
                <a:solidFill>
                  <a:srgbClr val="ffffff"/>
                </a:solidFill>
                <a:uFill>
                  <a:solidFill>
                    <a:srgbClr val="ffffff"/>
                  </a:solidFill>
                </a:uFill>
                <a:latin typeface="Arial"/>
              </a:rPr>
              <a:t> ΣΕ kJ/kg,</a:t>
            </a: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Arial"/>
              </a:rPr>
              <a:t>ΕΠΕΙΔΗ </a:t>
            </a:r>
            <a:r>
              <a:rPr b="1" lang="el-GR" sz="2400" spc="-1" strike="noStrike" u="sng">
                <a:solidFill>
                  <a:srgbClr val="ff0000"/>
                </a:solidFill>
                <a:uFill>
                  <a:solidFill>
                    <a:srgbClr val="ffffff"/>
                  </a:solidFill>
                </a:uFill>
                <a:latin typeface="Arial"/>
              </a:rPr>
              <a:t>1 kW.h = 3600 kJ</a:t>
            </a:r>
            <a:r>
              <a:rPr b="1" lang="el-GR" sz="2400" spc="-1" strike="noStrike">
                <a:solidFill>
                  <a:srgbClr val="ffffff"/>
                </a:solidFill>
                <a:uFill>
                  <a:solidFill>
                    <a:srgbClr val="ffffff"/>
                  </a:solidFill>
                </a:uFill>
                <a:latin typeface="Arial"/>
              </a:rPr>
              <a:t>  ΘΑ ΕΙΝΑΙ:</a:t>
            </a:r>
            <a:endParaRPr b="0" lang="el-GR" sz="2400" spc="-1" strike="noStrike">
              <a:solidFill>
                <a:srgbClr val="000000"/>
              </a:solidFill>
              <a:uFill>
                <a:solidFill>
                  <a:srgbClr val="ffffff"/>
                </a:solidFill>
              </a:uFill>
              <a:latin typeface="Arial"/>
            </a:endParaRPr>
          </a:p>
          <a:p>
            <a:pPr>
              <a:lnSpc>
                <a:spcPct val="100000"/>
              </a:lnSpc>
              <a:spcBef>
                <a:spcPts val="479"/>
              </a:spcBef>
            </a:pPr>
            <a:endParaRPr b="0" lang="el-GR" sz="2400" spc="-1" strike="noStrike">
              <a:solidFill>
                <a:srgbClr val="000000"/>
              </a:solidFill>
              <a:uFill>
                <a:solidFill>
                  <a:srgbClr val="ffffff"/>
                </a:solidFill>
              </a:uFill>
              <a:latin typeface="Arial"/>
            </a:endParaRPr>
          </a:p>
          <a:p>
            <a:pPr>
              <a:lnSpc>
                <a:spcPct val="100000"/>
              </a:lnSpc>
              <a:spcBef>
                <a:spcPts val="479"/>
              </a:spcBef>
            </a:pP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Arial"/>
              </a:rPr>
              <a:t>                   </a:t>
            </a:r>
            <a:r>
              <a:rPr b="1" lang="el-GR" sz="2400" spc="-1" strike="noStrike">
                <a:solidFill>
                  <a:srgbClr val="ffffff"/>
                </a:solidFill>
                <a:uFill>
                  <a:solidFill>
                    <a:srgbClr val="ffffff"/>
                  </a:solidFill>
                </a:uFill>
                <a:latin typeface="Arial"/>
              </a:rPr>
              <a:t>P</a:t>
            </a:r>
            <a:r>
              <a:rPr b="1" lang="el-GR" sz="1600" spc="-1" strike="noStrike">
                <a:solidFill>
                  <a:srgbClr val="ffffff"/>
                </a:solidFill>
                <a:uFill>
                  <a:solidFill>
                    <a:srgbClr val="ffffff"/>
                  </a:solidFill>
                </a:uFill>
                <a:latin typeface="Arial"/>
              </a:rPr>
              <a:t>Θ</a:t>
            </a:r>
            <a:r>
              <a:rPr b="1" lang="el-GR" sz="2400" spc="-1" strike="noStrike">
                <a:solidFill>
                  <a:srgbClr val="ffffff"/>
                </a:solidFill>
                <a:uFill>
                  <a:solidFill>
                    <a:srgbClr val="ffffff"/>
                  </a:solidFill>
                </a:uFill>
                <a:latin typeface="Arial"/>
              </a:rPr>
              <a:t> =  G*Δh</a:t>
            </a:r>
            <a:r>
              <a:rPr b="1" lang="el-GR" sz="2000" spc="-1" strike="noStrike">
                <a:solidFill>
                  <a:srgbClr val="ffffff"/>
                </a:solidFill>
                <a:uFill>
                  <a:solidFill>
                    <a:srgbClr val="ffffff"/>
                  </a:solidFill>
                </a:uFill>
                <a:latin typeface="Arial"/>
              </a:rPr>
              <a:t>Θ</a:t>
            </a:r>
            <a:r>
              <a:rPr b="1" lang="el-GR" sz="2400" spc="-1" strike="noStrike">
                <a:solidFill>
                  <a:srgbClr val="ffffff"/>
                </a:solidFill>
                <a:uFill>
                  <a:solidFill>
                    <a:srgbClr val="ffffff"/>
                  </a:solidFill>
                </a:uFill>
                <a:latin typeface="Arial"/>
              </a:rPr>
              <a:t>/3600     σε  kW</a:t>
            </a: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Arial"/>
              </a:rPr>
              <a:t>Και </a:t>
            </a:r>
            <a:endParaRPr b="0" lang="el-GR" sz="2400" spc="-1" strike="noStrike">
              <a:solidFill>
                <a:srgbClr val="000000"/>
              </a:solidFill>
              <a:uFill>
                <a:solidFill>
                  <a:srgbClr val="ffffff"/>
                </a:solidFill>
              </a:uFill>
              <a:latin typeface="Arial"/>
            </a:endParaRPr>
          </a:p>
          <a:p>
            <a:pPr>
              <a:lnSpc>
                <a:spcPct val="100000"/>
              </a:lnSpc>
              <a:spcBef>
                <a:spcPts val="479"/>
              </a:spcBef>
            </a:pP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Arial"/>
              </a:rPr>
              <a:t> </a:t>
            </a:r>
            <a:r>
              <a:rPr b="1" lang="el-GR" sz="2400" spc="-1" strike="noStrike">
                <a:solidFill>
                  <a:srgbClr val="ffffff"/>
                </a:solidFill>
                <a:uFill>
                  <a:solidFill>
                    <a:srgbClr val="ffffff"/>
                  </a:solidFill>
                </a:uFill>
                <a:latin typeface="Arial"/>
              </a:rPr>
              <a:t>	</a:t>
            </a:r>
            <a:r>
              <a:rPr b="1" lang="el-GR" sz="2400" spc="-1" strike="noStrike">
                <a:solidFill>
                  <a:srgbClr val="ffffff"/>
                </a:solidFill>
                <a:uFill>
                  <a:solidFill>
                    <a:srgbClr val="ffffff"/>
                  </a:solidFill>
                </a:uFill>
                <a:latin typeface="Arial"/>
              </a:rPr>
              <a:t>       </a:t>
            </a:r>
            <a:r>
              <a:rPr b="1" lang="el-GR" sz="2400" spc="-1" strike="noStrike">
                <a:solidFill>
                  <a:srgbClr val="ffffff"/>
                </a:solidFill>
                <a:uFill>
                  <a:solidFill>
                    <a:srgbClr val="ffffff"/>
                  </a:solidFill>
                </a:uFill>
                <a:latin typeface="Arial"/>
              </a:rPr>
              <a:t>P</a:t>
            </a:r>
            <a:r>
              <a:rPr b="1" lang="el-GR" sz="1600" spc="-1" strike="noStrike">
                <a:solidFill>
                  <a:srgbClr val="ffffff"/>
                </a:solidFill>
                <a:uFill>
                  <a:solidFill>
                    <a:srgbClr val="ffffff"/>
                  </a:solidFill>
                </a:uFill>
                <a:latin typeface="Arial"/>
              </a:rPr>
              <a:t>Θ</a:t>
            </a:r>
            <a:r>
              <a:rPr b="1" lang="el-GR" sz="2400" spc="-1" strike="noStrike">
                <a:solidFill>
                  <a:srgbClr val="ffffff"/>
                </a:solidFill>
                <a:uFill>
                  <a:solidFill>
                    <a:srgbClr val="ffffff"/>
                  </a:solidFill>
                </a:uFill>
                <a:latin typeface="Arial"/>
              </a:rPr>
              <a:t> =  G*Δh</a:t>
            </a:r>
            <a:r>
              <a:rPr b="1" lang="el-GR" sz="2000" spc="-1" strike="noStrike">
                <a:solidFill>
                  <a:srgbClr val="ffffff"/>
                </a:solidFill>
                <a:uFill>
                  <a:solidFill>
                    <a:srgbClr val="ffffff"/>
                  </a:solidFill>
                </a:uFill>
                <a:latin typeface="Arial"/>
              </a:rPr>
              <a:t>Θ</a:t>
            </a:r>
            <a:r>
              <a:rPr b="1" lang="el-GR" sz="2400" spc="-1" strike="noStrike">
                <a:solidFill>
                  <a:srgbClr val="ffffff"/>
                </a:solidFill>
                <a:uFill>
                  <a:solidFill>
                    <a:srgbClr val="ffffff"/>
                  </a:solidFill>
                </a:uFill>
                <a:latin typeface="Arial"/>
              </a:rPr>
              <a:t>/2545     σε  HP</a:t>
            </a:r>
            <a:endParaRPr b="0" lang="el-GR" sz="2400" spc="-1" strike="noStrike">
              <a:solidFill>
                <a:srgbClr val="000000"/>
              </a:solidFill>
              <a:uFill>
                <a:solidFill>
                  <a:srgbClr val="ffffff"/>
                </a:solidFill>
              </a:uFill>
              <a:latin typeface="Arial"/>
            </a:endParaRPr>
          </a:p>
          <a:p>
            <a:pPr>
              <a:lnSpc>
                <a:spcPct val="100000"/>
              </a:lnSpc>
              <a:spcBef>
                <a:spcPts val="479"/>
              </a:spcBef>
            </a:pPr>
            <a:endParaRPr b="0" lang="el-GR" sz="2400" spc="-1" strike="noStrike">
              <a:solidFill>
                <a:srgbClr val="000000"/>
              </a:solidFill>
              <a:uFill>
                <a:solidFill>
                  <a:srgbClr val="ffffff"/>
                </a:solidFill>
              </a:uFill>
              <a:latin typeface="Arial"/>
            </a:endParaRPr>
          </a:p>
          <a:p>
            <a:pPr>
              <a:lnSpc>
                <a:spcPct val="100000"/>
              </a:lnSpc>
              <a:spcBef>
                <a:spcPts val="479"/>
              </a:spcBef>
            </a:pPr>
            <a:endParaRPr b="0" lang="el-GR" sz="2400" spc="-1" strike="noStrike">
              <a:solidFill>
                <a:srgbClr val="000000"/>
              </a:solidFill>
              <a:uFill>
                <a:solidFill>
                  <a:srgbClr val="ffffff"/>
                </a:solidFill>
              </a:uFill>
              <a:latin typeface="Arial"/>
            </a:endParaRPr>
          </a:p>
          <a:p>
            <a:pPr>
              <a:lnSpc>
                <a:spcPct val="100000"/>
              </a:lnSpc>
              <a:spcBef>
                <a:spcPts val="479"/>
              </a:spcBef>
            </a:pPr>
            <a:br/>
            <a:br/>
            <a:r>
              <a:rPr b="0" lang="el-GR" sz="1400" spc="-1" strike="noStrike">
                <a:solidFill>
                  <a:srgbClr val="ffffff"/>
                </a:solidFill>
                <a:uFill>
                  <a:solidFill>
                    <a:srgbClr val="ffffff"/>
                  </a:solidFill>
                </a:uFill>
                <a:latin typeface="Book Antiqua"/>
              </a:rPr>
              <a:t> </a:t>
            </a:r>
            <a:br/>
            <a:endParaRPr b="0" lang="el-GR" sz="1400" spc="-1" strike="noStrike">
              <a:solidFill>
                <a:srgbClr val="000000"/>
              </a:solidFill>
              <a:uFill>
                <a:solidFill>
                  <a:srgbClr val="ffffff"/>
                </a:solidFill>
              </a:uFill>
              <a:latin typeface="Arial"/>
            </a:endParaRPr>
          </a:p>
        </p:txBody>
      </p:sp>
      <p:sp>
        <p:nvSpPr>
          <p:cNvPr id="774" name="CustomShape 3"/>
          <p:cNvSpPr/>
          <p:nvPr/>
        </p:nvSpPr>
        <p:spPr>
          <a:xfrm>
            <a:off x="0" y="0"/>
            <a:ext cx="9143640" cy="360"/>
          </a:xfrm>
          <a:prstGeom prst="rect">
            <a:avLst/>
          </a:prstGeom>
          <a:noFill/>
          <a:ln w="9360">
            <a:noFill/>
          </a:ln>
        </p:spPr>
        <p:style>
          <a:lnRef idx="0"/>
          <a:fillRef idx="0"/>
          <a:effectRef idx="0"/>
          <a:fontRef idx="minor"/>
        </p:style>
      </p:sp>
      <p:sp>
        <p:nvSpPr>
          <p:cNvPr id="775" name="CustomShape 4"/>
          <p:cNvSpPr/>
          <p:nvPr/>
        </p:nvSpPr>
        <p:spPr>
          <a:xfrm>
            <a:off x="0" y="0"/>
            <a:ext cx="9143640" cy="456840"/>
          </a:xfrm>
          <a:prstGeom prst="rect">
            <a:avLst/>
          </a:prstGeom>
          <a:noFill/>
          <a:ln w="9360">
            <a:noFill/>
          </a:ln>
        </p:spPr>
        <p:style>
          <a:lnRef idx="0"/>
          <a:fillRef idx="0"/>
          <a:effectRef idx="0"/>
          <a:fontRef idx="minor"/>
        </p:style>
      </p:sp>
      <p:sp>
        <p:nvSpPr>
          <p:cNvPr id="776" name="CustomShape 5"/>
          <p:cNvSpPr/>
          <p:nvPr/>
        </p:nvSpPr>
        <p:spPr>
          <a:xfrm>
            <a:off x="0" y="1314360"/>
            <a:ext cx="9143640" cy="456840"/>
          </a:xfrm>
          <a:prstGeom prst="rect">
            <a:avLst/>
          </a:prstGeom>
          <a:noFill/>
          <a:ln w="9360">
            <a:noFill/>
          </a:ln>
        </p:spPr>
        <p:style>
          <a:lnRef idx="0"/>
          <a:fillRef idx="0"/>
          <a:effectRef idx="0"/>
          <a:fontRef idx="minor"/>
        </p:style>
      </p:sp>
      <p:sp>
        <p:nvSpPr>
          <p:cNvPr id="777" name="CustomShape 6"/>
          <p:cNvSpPr/>
          <p:nvPr/>
        </p:nvSpPr>
        <p:spPr>
          <a:xfrm>
            <a:off x="0" y="0"/>
            <a:ext cx="9143640" cy="360"/>
          </a:xfrm>
          <a:prstGeom prst="rect">
            <a:avLst/>
          </a:prstGeom>
          <a:noFill/>
          <a:ln w="9360">
            <a:noFill/>
          </a:ln>
        </p:spPr>
        <p:style>
          <a:lnRef idx="0"/>
          <a:fillRef idx="0"/>
          <a:effectRef idx="0"/>
          <a:fontRef idx="minor"/>
        </p:style>
      </p:sp>
    </p:spTree>
  </p:cSld>
</p:sld>
</file>

<file path=ppt/slides/slide17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78"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cap="all">
                <a:solidFill>
                  <a:srgbClr val="000000"/>
                </a:solidFill>
                <a:uFill>
                  <a:solidFill>
                    <a:srgbClr val="ffffff"/>
                  </a:solidFill>
                </a:uFill>
                <a:latin typeface="Arial"/>
              </a:rPr>
              <a:t> </a:t>
            </a:r>
            <a:r>
              <a:rPr b="1" lang="el-GR" sz="3200" spc="-1" strike="noStrike" u="sng" cap="all">
                <a:solidFill>
                  <a:srgbClr val="000000"/>
                </a:solidFill>
                <a:uFill>
                  <a:solidFill>
                    <a:srgbClr val="ffffff"/>
                  </a:solidFill>
                </a:uFill>
                <a:latin typeface="Arial"/>
              </a:rPr>
              <a:t>ΘΕΩΡΗΤΙΚΗ ΙΣΧΥΣ</a:t>
            </a:r>
            <a:br/>
            <a:endParaRPr b="0" lang="el-GR" sz="3200" spc="-1" strike="noStrike">
              <a:solidFill>
                <a:srgbClr val="ffffff"/>
              </a:solidFill>
              <a:uFill>
                <a:solidFill>
                  <a:srgbClr val="ffffff"/>
                </a:solidFill>
              </a:uFill>
              <a:latin typeface="Book Antiqua"/>
            </a:endParaRPr>
          </a:p>
        </p:txBody>
      </p:sp>
      <p:sp>
        <p:nvSpPr>
          <p:cNvPr id="779" name="TextShape 2"/>
          <p:cNvSpPr txBox="1"/>
          <p:nvPr/>
        </p:nvSpPr>
        <p:spPr>
          <a:xfrm>
            <a:off x="179640" y="1071720"/>
            <a:ext cx="8784720" cy="5571720"/>
          </a:xfrm>
          <a:prstGeom prst="rect">
            <a:avLst/>
          </a:prstGeom>
          <a:solidFill>
            <a:srgbClr val="000000"/>
          </a:solidFill>
          <a:ln>
            <a:noFill/>
          </a:ln>
        </p:spPr>
        <p:txBody>
          <a:bodyPr lIns="90000" rIns="90000" tIns="45000" bIns="45000"/>
          <a:p>
            <a:pPr algn="ctr">
              <a:lnSpc>
                <a:spcPct val="100000"/>
              </a:lnSpc>
              <a:spcBef>
                <a:spcPts val="720"/>
              </a:spcBef>
            </a:pPr>
            <a:endParaRPr b="0" lang="el-GR" sz="3200" spc="-1" strike="noStrike">
              <a:solidFill>
                <a:srgbClr val="000000"/>
              </a:solidFill>
              <a:uFill>
                <a:solidFill>
                  <a:srgbClr val="ffffff"/>
                </a:solidFill>
              </a:uFill>
              <a:latin typeface="Arial"/>
            </a:endParaRPr>
          </a:p>
          <a:p>
            <a:pPr algn="ctr">
              <a:lnSpc>
                <a:spcPct val="100000"/>
              </a:lnSpc>
              <a:spcBef>
                <a:spcPts val="720"/>
              </a:spcBef>
            </a:pPr>
            <a:r>
              <a:rPr b="1" lang="el-GR" sz="3600" spc="-1" strike="noStrike">
                <a:solidFill>
                  <a:srgbClr val="ffffff"/>
                </a:solidFill>
                <a:uFill>
                  <a:solidFill>
                    <a:srgbClr val="ffffff"/>
                  </a:solidFill>
                </a:uFill>
                <a:latin typeface="Arial"/>
              </a:rPr>
              <a:t>ΓΙΑ ΝΑ ΥΠΟΛΟΓΙΣΟΥΜΕ  ΤΗ ΘΕΩΡΗΤΙΚΗ ΙΣΧΥ ΠΡΕΠΕΙ ΝΑ ΓΝΩΡΙΖΟΥΜΕ ή ΝΑ ΜΕΤΡΗΣΟΥΜΕ ΤΗΝ ΚΑΤΑΝΑΛΩΣΗ ΤΟΥ ΣΤΡΟΒΙΛΟΥ ΣΕ ΑΤΜΟ ΚΑΙ ΝΑ ΥΠΟΛΟΓΙΣΟΥΜΕ ΤΗ ΘΕΡΜΙΚΗ ΠΤΩΣΗ</a:t>
            </a:r>
            <a:r>
              <a:rPr b="1" lang="el-GR" sz="3600" spc="-1" strike="noStrike" cap="small">
                <a:solidFill>
                  <a:srgbClr val="ffffff"/>
                </a:solidFill>
                <a:uFill>
                  <a:solidFill>
                    <a:srgbClr val="ffffff"/>
                  </a:solidFill>
                </a:uFill>
                <a:latin typeface="Arial"/>
              </a:rPr>
              <a:t> Δ</a:t>
            </a:r>
            <a:r>
              <a:rPr b="1" lang="el-GR" sz="3600" spc="-1" strike="noStrike">
                <a:solidFill>
                  <a:srgbClr val="ffffff"/>
                </a:solidFill>
                <a:uFill>
                  <a:solidFill>
                    <a:srgbClr val="ffffff"/>
                  </a:solidFill>
                </a:uFill>
                <a:latin typeface="Arial"/>
              </a:rPr>
              <a:t>h</a:t>
            </a:r>
            <a:r>
              <a:rPr b="1" lang="el-GR" sz="3600" spc="-1" strike="noStrike" baseline="-25000">
                <a:solidFill>
                  <a:srgbClr val="ffffff"/>
                </a:solidFill>
                <a:uFill>
                  <a:solidFill>
                    <a:srgbClr val="ffffff"/>
                  </a:solidFill>
                </a:uFill>
                <a:latin typeface="Arial"/>
              </a:rPr>
              <a:t>Θ</a:t>
            </a:r>
            <a:r>
              <a:rPr b="1" lang="el-GR" sz="3600" spc="-1" strike="noStrike">
                <a:solidFill>
                  <a:srgbClr val="ffffff"/>
                </a:solidFill>
                <a:uFill>
                  <a:solidFill>
                    <a:srgbClr val="ffffff"/>
                  </a:solidFill>
                </a:uFill>
                <a:latin typeface="Arial"/>
              </a:rPr>
              <a:t> ΑΠΟ ΤΟ ΔΙΑΓΡΑΜΜΑ h-S. </a:t>
            </a:r>
            <a:br/>
            <a:br/>
            <a:r>
              <a:rPr b="0" lang="el-GR" sz="1400" spc="-1" strike="noStrike">
                <a:solidFill>
                  <a:srgbClr val="ffffff"/>
                </a:solidFill>
                <a:uFill>
                  <a:solidFill>
                    <a:srgbClr val="ffffff"/>
                  </a:solidFill>
                </a:uFill>
                <a:latin typeface="Book Antiqua"/>
              </a:rPr>
              <a:t> </a:t>
            </a:r>
            <a:br/>
            <a:endParaRPr b="0" lang="el-GR" sz="1400" spc="-1" strike="noStrike">
              <a:solidFill>
                <a:srgbClr val="000000"/>
              </a:solidFill>
              <a:uFill>
                <a:solidFill>
                  <a:srgbClr val="ffffff"/>
                </a:solidFill>
              </a:uFill>
              <a:latin typeface="Arial"/>
            </a:endParaRPr>
          </a:p>
        </p:txBody>
      </p:sp>
      <p:sp>
        <p:nvSpPr>
          <p:cNvPr id="780" name="CustomShape 3"/>
          <p:cNvSpPr/>
          <p:nvPr/>
        </p:nvSpPr>
        <p:spPr>
          <a:xfrm>
            <a:off x="0" y="0"/>
            <a:ext cx="9143640" cy="360"/>
          </a:xfrm>
          <a:prstGeom prst="rect">
            <a:avLst/>
          </a:prstGeom>
          <a:noFill/>
          <a:ln w="9360">
            <a:noFill/>
          </a:ln>
        </p:spPr>
        <p:style>
          <a:lnRef idx="0"/>
          <a:fillRef idx="0"/>
          <a:effectRef idx="0"/>
          <a:fontRef idx="minor"/>
        </p:style>
      </p:sp>
      <p:sp>
        <p:nvSpPr>
          <p:cNvPr id="781" name="CustomShape 4"/>
          <p:cNvSpPr/>
          <p:nvPr/>
        </p:nvSpPr>
        <p:spPr>
          <a:xfrm>
            <a:off x="0" y="0"/>
            <a:ext cx="9143640" cy="456840"/>
          </a:xfrm>
          <a:prstGeom prst="rect">
            <a:avLst/>
          </a:prstGeom>
          <a:noFill/>
          <a:ln w="9360">
            <a:noFill/>
          </a:ln>
        </p:spPr>
        <p:style>
          <a:lnRef idx="0"/>
          <a:fillRef idx="0"/>
          <a:effectRef idx="0"/>
          <a:fontRef idx="minor"/>
        </p:style>
      </p:sp>
      <p:sp>
        <p:nvSpPr>
          <p:cNvPr id="782" name="CustomShape 5"/>
          <p:cNvSpPr/>
          <p:nvPr/>
        </p:nvSpPr>
        <p:spPr>
          <a:xfrm>
            <a:off x="0" y="1314360"/>
            <a:ext cx="9143640" cy="456840"/>
          </a:xfrm>
          <a:prstGeom prst="rect">
            <a:avLst/>
          </a:prstGeom>
          <a:noFill/>
          <a:ln w="9360">
            <a:noFill/>
          </a:ln>
        </p:spPr>
        <p:style>
          <a:lnRef idx="0"/>
          <a:fillRef idx="0"/>
          <a:effectRef idx="0"/>
          <a:fontRef idx="minor"/>
        </p:style>
      </p:sp>
    </p:spTree>
  </p:cSld>
</p:sld>
</file>

<file path=ppt/slides/slide18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83"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800" spc="-1" strike="noStrike" u="sng" cap="all">
                <a:solidFill>
                  <a:srgbClr val="000000"/>
                </a:solidFill>
                <a:uFill>
                  <a:solidFill>
                    <a:srgbClr val="ffffff"/>
                  </a:solidFill>
                </a:uFill>
                <a:latin typeface="Arial"/>
              </a:rPr>
              <a:t>ΠΑΡΑΔΕΙΓΜΑ ΣΤΟ ΒΙΒΛΙΟ (ΛΑΘΟΣ) </a:t>
            </a:r>
            <a:br/>
            <a:endParaRPr b="0" lang="el-GR" sz="2800" spc="-1" strike="noStrike">
              <a:solidFill>
                <a:srgbClr val="ffffff"/>
              </a:solidFill>
              <a:uFill>
                <a:solidFill>
                  <a:srgbClr val="ffffff"/>
                </a:solidFill>
              </a:uFill>
              <a:latin typeface="Book Antiqua"/>
            </a:endParaRPr>
          </a:p>
        </p:txBody>
      </p:sp>
      <p:sp>
        <p:nvSpPr>
          <p:cNvPr id="784" name="TextShape 2"/>
          <p:cNvSpPr txBox="1"/>
          <p:nvPr/>
        </p:nvSpPr>
        <p:spPr>
          <a:xfrm>
            <a:off x="179640" y="1071720"/>
            <a:ext cx="8784720" cy="5571720"/>
          </a:xfrm>
          <a:prstGeom prst="rect">
            <a:avLst/>
          </a:prstGeom>
          <a:solidFill>
            <a:srgbClr val="ffc000"/>
          </a:solidFill>
          <a:ln>
            <a:noFill/>
          </a:ln>
        </p:spPr>
        <p:txBody>
          <a:bodyPr lIns="90000" rIns="90000" tIns="45000" bIns="45000"/>
          <a:p>
            <a:pPr>
              <a:lnSpc>
                <a:spcPct val="100000"/>
              </a:lnSpc>
              <a:spcBef>
                <a:spcPts val="320"/>
              </a:spcBef>
            </a:pPr>
            <a:r>
              <a:rPr b="1" lang="el-GR" sz="1600" spc="-1" strike="noStrike">
                <a:solidFill>
                  <a:srgbClr val="ffffff"/>
                </a:solidFill>
                <a:uFill>
                  <a:solidFill>
                    <a:srgbClr val="ffffff"/>
                  </a:solidFill>
                </a:uFill>
                <a:latin typeface="Arial"/>
              </a:rPr>
              <a:t>ΠΟΙΑ Η ΘΕΩΡΗΤΙΚΗ ΙΠΠΟΔΥΝΑΜΗ ΣΤΡΟΒΙΛΟΥ, ΠΟΥ ΚΑΤΑΝΑΛΩΝΕΙ 15000 kp ΑΤΜΟΥ ΑΝΑ ΩΡΑ ΜΕ ΠΙΕΣΗ 15 kp/cm</a:t>
            </a:r>
            <a:r>
              <a:rPr b="1" lang="el-GR" sz="1600" spc="-1" strike="noStrike" baseline="30000">
                <a:solidFill>
                  <a:srgbClr val="ffffff"/>
                </a:solidFill>
                <a:uFill>
                  <a:solidFill>
                    <a:srgbClr val="ffffff"/>
                  </a:solidFill>
                </a:uFill>
                <a:latin typeface="Arial"/>
              </a:rPr>
              <a:t>2</a:t>
            </a:r>
            <a:r>
              <a:rPr b="1" lang="el-GR" sz="1600" spc="-1" strike="noStrike">
                <a:solidFill>
                  <a:srgbClr val="ffffff"/>
                </a:solidFill>
                <a:uFill>
                  <a:solidFill>
                    <a:srgbClr val="ffffff"/>
                  </a:solidFill>
                </a:uFill>
                <a:latin typeface="Arial"/>
              </a:rPr>
              <a:t> ΚΑΙ ΘΕΡΜΟΚΡΑΣΙΑ 300°C ΚΑΙ ΕΞΑΓΕΙ ΣΕ ΣΥΜΠΥΚΝΩΤΗ, ΟΠΟΥ ΕΠΙΚΡΑΤΕΙ ΚΕΝΟ 95%:</a:t>
            </a:r>
            <a:endParaRPr b="0" lang="el-GR" sz="1600" spc="-1" strike="noStrike">
              <a:solidFill>
                <a:srgbClr val="000000"/>
              </a:solidFill>
              <a:uFill>
                <a:solidFill>
                  <a:srgbClr val="ffffff"/>
                </a:solidFill>
              </a:uFill>
              <a:latin typeface="Arial"/>
            </a:endParaRPr>
          </a:p>
          <a:p>
            <a:pPr algn="ctr">
              <a:lnSpc>
                <a:spcPct val="100000"/>
              </a:lnSpc>
              <a:spcBef>
                <a:spcPts val="320"/>
              </a:spcBef>
            </a:pPr>
            <a:r>
              <a:rPr b="1" lang="el-GR" sz="1600" spc="-1" strike="noStrike" u="sng">
                <a:solidFill>
                  <a:srgbClr val="ff0000"/>
                </a:solidFill>
                <a:uFill>
                  <a:solidFill>
                    <a:srgbClr val="ffffff"/>
                  </a:solidFill>
                </a:uFill>
                <a:latin typeface="Arial"/>
              </a:rPr>
              <a:t>ΛΥΣΗ</a:t>
            </a:r>
            <a:endParaRPr b="0" lang="el-GR" sz="16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ffff"/>
                </a:solidFill>
                <a:uFill>
                  <a:solidFill>
                    <a:srgbClr val="ffffff"/>
                  </a:solidFill>
                </a:uFill>
                <a:latin typeface="Arial"/>
              </a:rPr>
              <a:t>ΜΕ ΤΑ ΣΤΟΙΧΕΙΑ ΕΙΣΑΓΩΓΗΣ ΚΑΙ ΕΞΑΓΩΓΗΣ ΤΟΥ ΑΤΜΟΥ ΒΡΙΣΚΟYΜΕ ΑΠΟ ΤΟ ΔΙΑΓΡΑΜΜΑ h-S (ΣΤΟ ΤΕΧΝΙΚΟ ΣΥΣΤΗΜΑ) Δh</a:t>
            </a:r>
            <a:r>
              <a:rPr b="1" lang="el-GR" sz="1600" spc="-1" strike="noStrike" baseline="-25000">
                <a:solidFill>
                  <a:srgbClr val="ffffff"/>
                </a:solidFill>
                <a:uFill>
                  <a:solidFill>
                    <a:srgbClr val="ffffff"/>
                  </a:solidFill>
                </a:uFill>
                <a:latin typeface="Arial"/>
              </a:rPr>
              <a:t>Θ</a:t>
            </a:r>
            <a:r>
              <a:rPr b="1" lang="el-GR" sz="1600" spc="-1" strike="noStrike">
                <a:solidFill>
                  <a:srgbClr val="ffffff"/>
                </a:solidFill>
                <a:uFill>
                  <a:solidFill>
                    <a:srgbClr val="ffffff"/>
                  </a:solidFill>
                </a:uFill>
                <a:latin typeface="Arial"/>
              </a:rPr>
              <a:t> = 223 kcal/kp, ΟΠΟΤΕ ΘΑ ΕΙΝΑΙ:</a:t>
            </a:r>
            <a:endParaRPr b="0" lang="el-GR" sz="1600" spc="-1" strike="noStrike">
              <a:solidFill>
                <a:srgbClr val="000000"/>
              </a:solidFill>
              <a:uFill>
                <a:solidFill>
                  <a:srgbClr val="ffffff"/>
                </a:solidFill>
              </a:uFill>
              <a:latin typeface="Arial"/>
            </a:endParaRPr>
          </a:p>
          <a:p>
            <a:pPr algn="ctr">
              <a:lnSpc>
                <a:spcPct val="100000"/>
              </a:lnSpc>
              <a:spcBef>
                <a:spcPts val="400"/>
              </a:spcBef>
            </a:pPr>
            <a:endParaRPr b="0" lang="el-GR" sz="1600" spc="-1" strike="noStrike">
              <a:solidFill>
                <a:srgbClr val="000000"/>
              </a:solidFill>
              <a:uFill>
                <a:solidFill>
                  <a:srgbClr val="ffffff"/>
                </a:solidFill>
              </a:uFill>
              <a:latin typeface="Arial"/>
            </a:endParaRPr>
          </a:p>
          <a:p>
            <a:pPr algn="ctr">
              <a:lnSpc>
                <a:spcPct val="100000"/>
              </a:lnSpc>
              <a:spcBef>
                <a:spcPts val="400"/>
              </a:spcBef>
            </a:pPr>
            <a:r>
              <a:rPr b="1" lang="el-GR" sz="2000" spc="-1" strike="noStrike">
                <a:solidFill>
                  <a:srgbClr val="ff0000"/>
                </a:solidFill>
                <a:uFill>
                  <a:solidFill>
                    <a:srgbClr val="ffffff"/>
                  </a:solidFill>
                </a:uFill>
                <a:latin typeface="Arial"/>
              </a:rPr>
              <a:t>Ρ</a:t>
            </a:r>
            <a:r>
              <a:rPr b="1" lang="el-GR" sz="1400" spc="-1" strike="noStrike">
                <a:solidFill>
                  <a:srgbClr val="ff0000"/>
                </a:solidFill>
                <a:uFill>
                  <a:solidFill>
                    <a:srgbClr val="ffffff"/>
                  </a:solidFill>
                </a:uFill>
                <a:latin typeface="Arial"/>
              </a:rPr>
              <a:t>θ</a:t>
            </a:r>
            <a:r>
              <a:rPr b="1" lang="el-GR" sz="2000" spc="-1" strike="noStrike">
                <a:solidFill>
                  <a:srgbClr val="ff0000"/>
                </a:solidFill>
                <a:uFill>
                  <a:solidFill>
                    <a:srgbClr val="ffffff"/>
                  </a:solidFill>
                </a:uFill>
                <a:latin typeface="Arial"/>
              </a:rPr>
              <a:t> =   15000x223 / 632,3 = 5290 ΡS  περίπου</a:t>
            </a:r>
            <a:endParaRPr b="0" lang="el-GR" sz="2000" spc="-1" strike="noStrike">
              <a:solidFill>
                <a:srgbClr val="000000"/>
              </a:solidFill>
              <a:uFill>
                <a:solidFill>
                  <a:srgbClr val="ffffff"/>
                </a:solidFill>
              </a:uFill>
              <a:latin typeface="Arial"/>
            </a:endParaRPr>
          </a:p>
          <a:p>
            <a:pPr algn="ctr">
              <a:lnSpc>
                <a:spcPct val="100000"/>
              </a:lnSpc>
              <a:spcBef>
                <a:spcPts val="400"/>
              </a:spcBef>
            </a:pPr>
            <a:endParaRPr b="0" lang="el-GR" sz="20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ffff"/>
                </a:solidFill>
                <a:uFill>
                  <a:solidFill>
                    <a:srgbClr val="ffffff"/>
                  </a:solidFill>
                </a:uFill>
                <a:latin typeface="Arial"/>
              </a:rPr>
              <a:t>ΣΤΟ ΔΙΕΘΝΕΣ ΣΥΣΤΗΜΑ Η ΠΙΕΣΗ ΘΑ ΗΤΑΝ 14,72 bar, ΤΟ ΚΕΝΟ, Η ΟΡΘΟΤΕΡΑ Η ΑΠΟΛΥΤΗ ΠΙΕΣΗ ΣΤΟ ΨΥΓΕΙΟ, ΘΑ ΗΤΑΝ 0,05 Χ 1,01325 = 0,0506 bar, Η Δh</a:t>
            </a:r>
            <a:r>
              <a:rPr b="1" lang="el-GR" sz="1600" spc="-1" strike="noStrike" baseline="-25000">
                <a:solidFill>
                  <a:srgbClr val="ffffff"/>
                </a:solidFill>
                <a:uFill>
                  <a:solidFill>
                    <a:srgbClr val="ffffff"/>
                  </a:solidFill>
                </a:uFill>
                <a:latin typeface="Arial"/>
              </a:rPr>
              <a:t>Θ</a:t>
            </a:r>
            <a:r>
              <a:rPr b="1" lang="el-GR" sz="1600" spc="-1" strike="noStrike">
                <a:solidFill>
                  <a:srgbClr val="ffffff"/>
                </a:solidFill>
                <a:uFill>
                  <a:solidFill>
                    <a:srgbClr val="ffffff"/>
                  </a:solidFill>
                </a:uFill>
                <a:latin typeface="Arial"/>
              </a:rPr>
              <a:t> = 934 kJ/kp ΚΑΙ Η:</a:t>
            </a:r>
            <a:endParaRPr b="0" lang="el-GR" sz="1600" spc="-1" strike="noStrike">
              <a:solidFill>
                <a:srgbClr val="000000"/>
              </a:solidFill>
              <a:uFill>
                <a:solidFill>
                  <a:srgbClr val="ffffff"/>
                </a:solidFill>
              </a:uFill>
              <a:latin typeface="Arial"/>
            </a:endParaRPr>
          </a:p>
          <a:p>
            <a:pPr algn="ctr">
              <a:lnSpc>
                <a:spcPct val="100000"/>
              </a:lnSpc>
              <a:spcBef>
                <a:spcPts val="400"/>
              </a:spcBef>
            </a:pPr>
            <a:endParaRPr b="0" lang="el-GR" sz="1600" spc="-1" strike="noStrike">
              <a:solidFill>
                <a:srgbClr val="000000"/>
              </a:solidFill>
              <a:uFill>
                <a:solidFill>
                  <a:srgbClr val="ffffff"/>
                </a:solidFill>
              </a:uFill>
              <a:latin typeface="Arial"/>
            </a:endParaRPr>
          </a:p>
          <a:p>
            <a:pPr algn="ctr">
              <a:lnSpc>
                <a:spcPct val="100000"/>
              </a:lnSpc>
              <a:spcBef>
                <a:spcPts val="400"/>
              </a:spcBef>
            </a:pPr>
            <a:r>
              <a:rPr b="1" lang="el-GR" sz="2000" spc="-1" strike="noStrike">
                <a:solidFill>
                  <a:srgbClr val="ff0000"/>
                </a:solidFill>
                <a:uFill>
                  <a:solidFill>
                    <a:srgbClr val="ffffff"/>
                  </a:solidFill>
                </a:uFill>
                <a:latin typeface="Arial"/>
              </a:rPr>
              <a:t>Ρ</a:t>
            </a:r>
            <a:r>
              <a:rPr b="1" lang="el-GR" sz="2000" spc="-1" strike="noStrike" baseline="-25000">
                <a:solidFill>
                  <a:srgbClr val="ff0000"/>
                </a:solidFill>
                <a:uFill>
                  <a:solidFill>
                    <a:srgbClr val="ffffff"/>
                  </a:solidFill>
                </a:uFill>
                <a:latin typeface="Arial"/>
              </a:rPr>
              <a:t>Θ</a:t>
            </a:r>
            <a:r>
              <a:rPr b="1" lang="el-GR" sz="2000" spc="-1" strike="noStrike">
                <a:solidFill>
                  <a:srgbClr val="ff0000"/>
                </a:solidFill>
                <a:uFill>
                  <a:solidFill>
                    <a:srgbClr val="ffffff"/>
                  </a:solidFill>
                </a:uFill>
                <a:latin typeface="Arial"/>
              </a:rPr>
              <a:t> = 15000 Χ 934 / 3600 = 3891 kW</a:t>
            </a:r>
            <a:endParaRPr b="0" lang="el-GR" sz="2000" spc="-1" strike="noStrike">
              <a:solidFill>
                <a:srgbClr val="000000"/>
              </a:solidFill>
              <a:uFill>
                <a:solidFill>
                  <a:srgbClr val="ffffff"/>
                </a:solidFill>
              </a:uFill>
              <a:latin typeface="Arial"/>
            </a:endParaRPr>
          </a:p>
          <a:p>
            <a:pPr algn="ctr">
              <a:lnSpc>
                <a:spcPct val="100000"/>
              </a:lnSpc>
              <a:spcBef>
                <a:spcPts val="400"/>
              </a:spcBef>
            </a:pPr>
            <a:endParaRPr b="0" lang="el-GR" sz="20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ffff"/>
                </a:solidFill>
                <a:uFill>
                  <a:solidFill>
                    <a:srgbClr val="ffffff"/>
                  </a:solidFill>
                </a:uFill>
                <a:latin typeface="Arial"/>
              </a:rPr>
              <a:t>ΕΙΝΑΙ  ΠΡΑΓΜΑΤΙΚΑ:</a:t>
            </a:r>
            <a:r>
              <a:rPr b="1" lang="el-GR" sz="1600" spc="-1" strike="noStrike">
                <a:solidFill>
                  <a:srgbClr val="ffffff"/>
                </a:solidFill>
                <a:uFill>
                  <a:solidFill>
                    <a:srgbClr val="ffffff"/>
                  </a:solidFill>
                </a:uFill>
                <a:latin typeface="Arial"/>
              </a:rPr>
              <a:t>	</a:t>
            </a:r>
            <a:r>
              <a:rPr b="1" lang="el-GR" sz="1600" spc="-1" strike="noStrike">
                <a:solidFill>
                  <a:srgbClr val="ffffff"/>
                </a:solidFill>
                <a:uFill>
                  <a:solidFill>
                    <a:srgbClr val="ffffff"/>
                  </a:solidFill>
                </a:uFill>
                <a:latin typeface="Arial"/>
              </a:rPr>
              <a:t>  3891 kW Χ 1,36 = 5290 ΡS</a:t>
            </a:r>
            <a:endParaRPr b="0" lang="el-GR" sz="1600" spc="-1" strike="noStrike">
              <a:solidFill>
                <a:srgbClr val="000000"/>
              </a:solidFill>
              <a:uFill>
                <a:solidFill>
                  <a:srgbClr val="ffffff"/>
                </a:solidFill>
              </a:uFill>
              <a:latin typeface="Arial"/>
            </a:endParaRPr>
          </a:p>
        </p:txBody>
      </p:sp>
      <p:sp>
        <p:nvSpPr>
          <p:cNvPr id="785" name="CustomShape 3"/>
          <p:cNvSpPr/>
          <p:nvPr/>
        </p:nvSpPr>
        <p:spPr>
          <a:xfrm>
            <a:off x="0" y="0"/>
            <a:ext cx="9143640" cy="360"/>
          </a:xfrm>
          <a:prstGeom prst="rect">
            <a:avLst/>
          </a:prstGeom>
          <a:noFill/>
          <a:ln w="9360">
            <a:noFill/>
          </a:ln>
        </p:spPr>
        <p:style>
          <a:lnRef idx="0"/>
          <a:fillRef idx="0"/>
          <a:effectRef idx="0"/>
          <a:fontRef idx="minor"/>
        </p:style>
      </p:sp>
      <p:sp>
        <p:nvSpPr>
          <p:cNvPr id="786" name="CustomShape 4"/>
          <p:cNvSpPr/>
          <p:nvPr/>
        </p:nvSpPr>
        <p:spPr>
          <a:xfrm>
            <a:off x="0" y="0"/>
            <a:ext cx="9143640" cy="456840"/>
          </a:xfrm>
          <a:prstGeom prst="rect">
            <a:avLst/>
          </a:prstGeom>
          <a:noFill/>
          <a:ln w="9360">
            <a:noFill/>
          </a:ln>
        </p:spPr>
        <p:style>
          <a:lnRef idx="0"/>
          <a:fillRef idx="0"/>
          <a:effectRef idx="0"/>
          <a:fontRef idx="minor"/>
        </p:style>
      </p:sp>
      <p:sp>
        <p:nvSpPr>
          <p:cNvPr id="787" name="CustomShape 5"/>
          <p:cNvSpPr/>
          <p:nvPr/>
        </p:nvSpPr>
        <p:spPr>
          <a:xfrm>
            <a:off x="0" y="350640"/>
            <a:ext cx="9143640" cy="369000"/>
          </a:xfrm>
          <a:prstGeom prst="rect">
            <a:avLst/>
          </a:prstGeom>
          <a:noFill/>
          <a:ln w="9360">
            <a:noFill/>
          </a:ln>
        </p:spPr>
        <p:style>
          <a:lnRef idx="0"/>
          <a:fillRef idx="0"/>
          <a:effectRef idx="0"/>
          <a:fontRef idx="minor"/>
        </p:style>
      </p:sp>
    </p:spTree>
  </p:cSld>
</p:sld>
</file>

<file path=ppt/slides/slide18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88"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800" spc="-1" strike="noStrike" u="sng" cap="all">
                <a:solidFill>
                  <a:srgbClr val="000000"/>
                </a:solidFill>
                <a:uFill>
                  <a:solidFill>
                    <a:srgbClr val="ffffff"/>
                  </a:solidFill>
                </a:uFill>
                <a:latin typeface="Arial"/>
              </a:rPr>
              <a:t>ΠΑΡΑΔΕΙΓΜΑ ΣΩΣΤΟ</a:t>
            </a:r>
            <a:br/>
            <a:endParaRPr b="0" lang="el-GR" sz="2800" spc="-1" strike="noStrike">
              <a:solidFill>
                <a:srgbClr val="ffffff"/>
              </a:solidFill>
              <a:uFill>
                <a:solidFill>
                  <a:srgbClr val="ffffff"/>
                </a:solidFill>
              </a:uFill>
              <a:latin typeface="Book Antiqua"/>
            </a:endParaRPr>
          </a:p>
        </p:txBody>
      </p:sp>
      <p:sp>
        <p:nvSpPr>
          <p:cNvPr id="789" name="TextShape 2"/>
          <p:cNvSpPr txBox="1"/>
          <p:nvPr/>
        </p:nvSpPr>
        <p:spPr>
          <a:xfrm>
            <a:off x="179640" y="1071720"/>
            <a:ext cx="8784720" cy="5571720"/>
          </a:xfrm>
          <a:prstGeom prst="rect">
            <a:avLst/>
          </a:prstGeom>
          <a:solidFill>
            <a:srgbClr val="ffc000"/>
          </a:solidFill>
          <a:ln>
            <a:noFill/>
          </a:ln>
        </p:spPr>
        <p:txBody>
          <a:bodyPr lIns="90000" rIns="90000" tIns="45000" bIns="45000"/>
          <a:p>
            <a:pPr>
              <a:lnSpc>
                <a:spcPct val="100000"/>
              </a:lnSpc>
              <a:spcBef>
                <a:spcPts val="320"/>
              </a:spcBef>
            </a:pPr>
            <a:r>
              <a:rPr b="1" lang="el-GR" sz="1600" spc="-1" strike="noStrike">
                <a:solidFill>
                  <a:srgbClr val="ffffff"/>
                </a:solidFill>
                <a:uFill>
                  <a:solidFill>
                    <a:srgbClr val="ffffff"/>
                  </a:solidFill>
                </a:uFill>
                <a:latin typeface="Arial"/>
              </a:rPr>
              <a:t>ΠΟΙΑ Η ΘΕΩΡΗΤΙΚΗ ΙΠΠΟΔΥΝΑΜΗ ΣΤΡΟΒΙΛΟΥ, ΠΟΥ ΚΑΤΑΝΑΛΩΝΕΙ 15000 kp ΑΤΜΟΥ ΑΝΑ ΩΡΑ ΜΕ ΠΙΕΣΗ 15 kp/cm</a:t>
            </a:r>
            <a:r>
              <a:rPr b="1" lang="el-GR" sz="1600" spc="-1" strike="noStrike" baseline="30000">
                <a:solidFill>
                  <a:srgbClr val="ffffff"/>
                </a:solidFill>
                <a:uFill>
                  <a:solidFill>
                    <a:srgbClr val="ffffff"/>
                  </a:solidFill>
                </a:uFill>
                <a:latin typeface="Arial"/>
              </a:rPr>
              <a:t>2</a:t>
            </a:r>
            <a:r>
              <a:rPr b="1" lang="el-GR" sz="1600" spc="-1" strike="noStrike">
                <a:solidFill>
                  <a:srgbClr val="ffffff"/>
                </a:solidFill>
                <a:uFill>
                  <a:solidFill>
                    <a:srgbClr val="ffffff"/>
                  </a:solidFill>
                </a:uFill>
                <a:latin typeface="Arial"/>
              </a:rPr>
              <a:t> ΚΑΙ ΘΕΡΜΟΚΡΑΣΙΑ 300°C ΚΑΙ ΕΞΑΓΕΙ ΣΕ ΣΥΜΠΥΚΝΩΤΗ, ΟΠΟΥ ΕΠΙΚΡΑΤΕΙ ΚΕΝΟ 95%:</a:t>
            </a:r>
            <a:endParaRPr b="0" lang="el-GR" sz="1600" spc="-1" strike="noStrike">
              <a:solidFill>
                <a:srgbClr val="000000"/>
              </a:solidFill>
              <a:uFill>
                <a:solidFill>
                  <a:srgbClr val="ffffff"/>
                </a:solidFill>
              </a:uFill>
              <a:latin typeface="Arial"/>
            </a:endParaRPr>
          </a:p>
          <a:p>
            <a:pPr algn="ctr">
              <a:lnSpc>
                <a:spcPct val="100000"/>
              </a:lnSpc>
              <a:spcBef>
                <a:spcPts val="320"/>
              </a:spcBef>
            </a:pPr>
            <a:r>
              <a:rPr b="1" lang="el-GR" sz="1600" spc="-1" strike="noStrike" u="sng">
                <a:solidFill>
                  <a:srgbClr val="ff0000"/>
                </a:solidFill>
                <a:uFill>
                  <a:solidFill>
                    <a:srgbClr val="ffffff"/>
                  </a:solidFill>
                </a:uFill>
                <a:latin typeface="Arial"/>
              </a:rPr>
              <a:t>ΛΥΣΗ</a:t>
            </a:r>
            <a:endParaRPr b="0" lang="el-GR" sz="1600" spc="-1" strike="noStrike">
              <a:solidFill>
                <a:srgbClr val="000000"/>
              </a:solidFill>
              <a:uFill>
                <a:solidFill>
                  <a:srgbClr val="ffffff"/>
                </a:solidFill>
              </a:uFill>
              <a:latin typeface="Arial"/>
            </a:endParaRPr>
          </a:p>
          <a:p>
            <a:pPr>
              <a:lnSpc>
                <a:spcPct val="100000"/>
              </a:lnSpc>
              <a:spcBef>
                <a:spcPts val="281"/>
              </a:spcBef>
            </a:pPr>
            <a:r>
              <a:rPr b="1" lang="el-GR" sz="1400" spc="-1" strike="noStrike">
                <a:solidFill>
                  <a:srgbClr val="ffffff"/>
                </a:solidFill>
                <a:uFill>
                  <a:solidFill>
                    <a:srgbClr val="ffffff"/>
                  </a:solidFill>
                </a:uFill>
                <a:latin typeface="Arial"/>
              </a:rPr>
              <a:t>ΜΕ ΤΑ ΣΤΟΙΧΕΙΑ ΕΙΣΑΓΩΓΗΣ ΚΑΙ ΕΞΑΓΩΓΗΣ ΤΟΥ ΑΤΜΟΥ ΒΡΙΣΚΟYΜΕ ΑΠΟ ΤΟ ΔΙΑΓΡΑΜΜΑ h-S (ΣΤΟ ΤΕΧΝΙΚΟ ΣΥΣΤΗΜΑ) Δh</a:t>
            </a:r>
            <a:r>
              <a:rPr b="1" lang="el-GR" sz="1400" spc="-1" strike="noStrike" baseline="-25000">
                <a:solidFill>
                  <a:srgbClr val="ffffff"/>
                </a:solidFill>
                <a:uFill>
                  <a:solidFill>
                    <a:srgbClr val="ffffff"/>
                  </a:solidFill>
                </a:uFill>
                <a:latin typeface="Arial"/>
              </a:rPr>
              <a:t>Θ</a:t>
            </a:r>
            <a:r>
              <a:rPr b="1" lang="el-GR" sz="1400" spc="-1" strike="noStrike">
                <a:solidFill>
                  <a:srgbClr val="ffffff"/>
                </a:solidFill>
                <a:uFill>
                  <a:solidFill>
                    <a:srgbClr val="ffffff"/>
                  </a:solidFill>
                </a:uFill>
                <a:latin typeface="Arial"/>
              </a:rPr>
              <a:t> = 114,01 kcal/kp, ΟΠΟΤΕ ΘΑ ΕΙΝΑΙ:</a:t>
            </a:r>
            <a:endParaRPr b="0" lang="el-GR" sz="1400" spc="-1" strike="noStrike">
              <a:solidFill>
                <a:srgbClr val="000000"/>
              </a:solidFill>
              <a:uFill>
                <a:solidFill>
                  <a:srgbClr val="ffffff"/>
                </a:solidFill>
              </a:uFill>
              <a:latin typeface="Arial"/>
            </a:endParaRPr>
          </a:p>
          <a:p>
            <a:pPr algn="ctr">
              <a:lnSpc>
                <a:spcPct val="100000"/>
              </a:lnSpc>
              <a:spcBef>
                <a:spcPts val="281"/>
              </a:spcBef>
            </a:pPr>
            <a:endParaRPr b="0" lang="el-GR" sz="1400" spc="-1" strike="noStrike">
              <a:solidFill>
                <a:srgbClr val="000000"/>
              </a:solidFill>
              <a:uFill>
                <a:solidFill>
                  <a:srgbClr val="ffffff"/>
                </a:solidFill>
              </a:uFill>
              <a:latin typeface="Arial"/>
            </a:endParaRPr>
          </a:p>
          <a:p>
            <a:pPr algn="ctr">
              <a:lnSpc>
                <a:spcPct val="100000"/>
              </a:lnSpc>
              <a:spcBef>
                <a:spcPts val="281"/>
              </a:spcBef>
            </a:pPr>
            <a:r>
              <a:rPr b="1" lang="el-GR" sz="1400" spc="-1" strike="noStrike">
                <a:solidFill>
                  <a:srgbClr val="ff0000"/>
                </a:solidFill>
                <a:uFill>
                  <a:solidFill>
                    <a:srgbClr val="ffffff"/>
                  </a:solidFill>
                </a:uFill>
                <a:latin typeface="Arial"/>
              </a:rPr>
              <a:t>Ρθ =   15000x114 / 632,3 = 2704,7 ΡS  περίπου</a:t>
            </a:r>
            <a:endParaRPr b="0" lang="el-GR" sz="1400" spc="-1" strike="noStrike">
              <a:solidFill>
                <a:srgbClr val="000000"/>
              </a:solidFill>
              <a:uFill>
                <a:solidFill>
                  <a:srgbClr val="ffffff"/>
                </a:solidFill>
              </a:uFill>
              <a:latin typeface="Arial"/>
            </a:endParaRPr>
          </a:p>
          <a:p>
            <a:pPr algn="ctr">
              <a:lnSpc>
                <a:spcPct val="100000"/>
              </a:lnSpc>
              <a:spcBef>
                <a:spcPts val="281"/>
              </a:spcBef>
            </a:pPr>
            <a:endParaRPr b="0" lang="el-GR" sz="1400" spc="-1" strike="noStrike">
              <a:solidFill>
                <a:srgbClr val="000000"/>
              </a:solidFill>
              <a:uFill>
                <a:solidFill>
                  <a:srgbClr val="ffffff"/>
                </a:solidFill>
              </a:uFill>
              <a:latin typeface="Arial"/>
            </a:endParaRPr>
          </a:p>
          <a:p>
            <a:pPr>
              <a:lnSpc>
                <a:spcPct val="100000"/>
              </a:lnSpc>
              <a:spcBef>
                <a:spcPts val="281"/>
              </a:spcBef>
            </a:pPr>
            <a:r>
              <a:rPr b="1" lang="el-GR" sz="1400" spc="-1" strike="noStrike">
                <a:solidFill>
                  <a:srgbClr val="ffffff"/>
                </a:solidFill>
                <a:uFill>
                  <a:solidFill>
                    <a:srgbClr val="ffffff"/>
                  </a:solidFill>
                </a:uFill>
                <a:latin typeface="Arial"/>
              </a:rPr>
              <a:t>ΣΤΟ ΔΙΕΘΝΕΣ ΣΥΣΤΗΜΑ Η ΠΙΕΣΗ ΘΑ ΗΤΑΝ 14,72 bar, ΤΟ ΚΕΝΟ, Η ΟΡΘΟΤΕΡΑ Η ΑΠΟΛΥΤΗ ΠΙΕΣΗ ΣΤΟ ΨΥΓΕΙΟ, ΘΑ ΗΤΑΝ 0,05 Χ 1,01325 = 0,0506 bar, Η Δh</a:t>
            </a:r>
            <a:r>
              <a:rPr b="1" lang="el-GR" sz="1400" spc="-1" strike="noStrike" baseline="-25000">
                <a:solidFill>
                  <a:srgbClr val="ffffff"/>
                </a:solidFill>
                <a:uFill>
                  <a:solidFill>
                    <a:srgbClr val="ffffff"/>
                  </a:solidFill>
                </a:uFill>
                <a:latin typeface="Arial"/>
              </a:rPr>
              <a:t>Θ</a:t>
            </a:r>
            <a:r>
              <a:rPr b="1" lang="el-GR" sz="1400" spc="-1" strike="noStrike">
                <a:solidFill>
                  <a:srgbClr val="ffffff"/>
                </a:solidFill>
                <a:uFill>
                  <a:solidFill>
                    <a:srgbClr val="ffffff"/>
                  </a:solidFill>
                </a:uFill>
                <a:latin typeface="Arial"/>
              </a:rPr>
              <a:t> = 477,3 kJ/kp ΚΑΙ Η:</a:t>
            </a:r>
            <a:endParaRPr b="0" lang="el-GR" sz="1400" spc="-1" strike="noStrike">
              <a:solidFill>
                <a:srgbClr val="000000"/>
              </a:solidFill>
              <a:uFill>
                <a:solidFill>
                  <a:srgbClr val="ffffff"/>
                </a:solidFill>
              </a:uFill>
              <a:latin typeface="Arial"/>
            </a:endParaRPr>
          </a:p>
          <a:p>
            <a:pPr>
              <a:lnSpc>
                <a:spcPct val="100000"/>
              </a:lnSpc>
              <a:spcBef>
                <a:spcPts val="281"/>
              </a:spcBef>
            </a:pPr>
            <a:r>
              <a:rPr b="1" lang="el-GR" sz="1400" spc="-1" strike="noStrike">
                <a:solidFill>
                  <a:srgbClr val="ff0000"/>
                </a:solidFill>
                <a:uFill>
                  <a:solidFill>
                    <a:srgbClr val="ffffff"/>
                  </a:solidFill>
                </a:uFill>
                <a:latin typeface="Arial"/>
              </a:rPr>
              <a:t>h1= 3038,9 kJ/kg</a:t>
            </a:r>
            <a:endParaRPr b="0" lang="el-GR" sz="1400" spc="-1" strike="noStrike">
              <a:solidFill>
                <a:srgbClr val="000000"/>
              </a:solidFill>
              <a:uFill>
                <a:solidFill>
                  <a:srgbClr val="ffffff"/>
                </a:solidFill>
              </a:uFill>
              <a:latin typeface="Arial"/>
            </a:endParaRPr>
          </a:p>
          <a:p>
            <a:pPr>
              <a:lnSpc>
                <a:spcPct val="100000"/>
              </a:lnSpc>
              <a:spcBef>
                <a:spcPts val="281"/>
              </a:spcBef>
            </a:pPr>
            <a:r>
              <a:rPr b="1" lang="el-GR" sz="1400" spc="-1" strike="noStrike">
                <a:solidFill>
                  <a:srgbClr val="ff0000"/>
                </a:solidFill>
                <a:uFill>
                  <a:solidFill>
                    <a:srgbClr val="ffffff"/>
                  </a:solidFill>
                </a:uFill>
                <a:latin typeface="Arial"/>
              </a:rPr>
              <a:t>h2= 2561,6 kJ/kg         απο τους πινακες Γ3 και Γ2</a:t>
            </a:r>
            <a:endParaRPr b="0" lang="el-GR" sz="1400" spc="-1" strike="noStrike">
              <a:solidFill>
                <a:srgbClr val="000000"/>
              </a:solidFill>
              <a:uFill>
                <a:solidFill>
                  <a:srgbClr val="ffffff"/>
                </a:solidFill>
              </a:uFill>
              <a:latin typeface="Arial"/>
            </a:endParaRPr>
          </a:p>
          <a:p>
            <a:pPr>
              <a:lnSpc>
                <a:spcPct val="100000"/>
              </a:lnSpc>
              <a:spcBef>
                <a:spcPts val="281"/>
              </a:spcBef>
            </a:pPr>
            <a:r>
              <a:rPr b="1" lang="el-GR" sz="1400" spc="-1" strike="noStrike">
                <a:solidFill>
                  <a:srgbClr val="ff0000"/>
                </a:solidFill>
                <a:uFill>
                  <a:solidFill>
                    <a:srgbClr val="ffffff"/>
                  </a:solidFill>
                </a:uFill>
                <a:latin typeface="Arial"/>
              </a:rPr>
              <a:t>ΔΗ</a:t>
            </a:r>
            <a:r>
              <a:rPr b="1" lang="el-GR" sz="1100" spc="-1" strike="noStrike">
                <a:solidFill>
                  <a:srgbClr val="ff0000"/>
                </a:solidFill>
                <a:uFill>
                  <a:solidFill>
                    <a:srgbClr val="ffffff"/>
                  </a:solidFill>
                </a:uFill>
                <a:latin typeface="Arial"/>
              </a:rPr>
              <a:t>θ</a:t>
            </a:r>
            <a:r>
              <a:rPr b="1" lang="el-GR" sz="1400" spc="-1" strike="noStrike">
                <a:solidFill>
                  <a:srgbClr val="ff0000"/>
                </a:solidFill>
                <a:uFill>
                  <a:solidFill>
                    <a:srgbClr val="ffffff"/>
                  </a:solidFill>
                </a:uFill>
                <a:latin typeface="Arial"/>
              </a:rPr>
              <a:t>= 477,3 kJ/kg</a:t>
            </a:r>
            <a:endParaRPr b="0" lang="el-GR" sz="1400" spc="-1" strike="noStrike">
              <a:solidFill>
                <a:srgbClr val="000000"/>
              </a:solidFill>
              <a:uFill>
                <a:solidFill>
                  <a:srgbClr val="ffffff"/>
                </a:solidFill>
              </a:uFill>
              <a:latin typeface="Arial"/>
            </a:endParaRPr>
          </a:p>
          <a:p>
            <a:pPr algn="ctr">
              <a:lnSpc>
                <a:spcPct val="100000"/>
              </a:lnSpc>
              <a:spcBef>
                <a:spcPts val="281"/>
              </a:spcBef>
            </a:pPr>
            <a:endParaRPr b="0" lang="el-GR" sz="1400" spc="-1" strike="noStrike">
              <a:solidFill>
                <a:srgbClr val="000000"/>
              </a:solidFill>
              <a:uFill>
                <a:solidFill>
                  <a:srgbClr val="ffffff"/>
                </a:solidFill>
              </a:uFill>
              <a:latin typeface="Arial"/>
            </a:endParaRPr>
          </a:p>
          <a:p>
            <a:pPr algn="ctr">
              <a:lnSpc>
                <a:spcPct val="100000"/>
              </a:lnSpc>
              <a:spcBef>
                <a:spcPts val="281"/>
              </a:spcBef>
            </a:pPr>
            <a:r>
              <a:rPr b="1" lang="el-GR" sz="1400" spc="-1" strike="noStrike">
                <a:solidFill>
                  <a:srgbClr val="ff0000"/>
                </a:solidFill>
                <a:uFill>
                  <a:solidFill>
                    <a:srgbClr val="ffffff"/>
                  </a:solidFill>
                </a:uFill>
                <a:latin typeface="Arial"/>
              </a:rPr>
              <a:t>Ρ</a:t>
            </a:r>
            <a:r>
              <a:rPr b="1" lang="el-GR" sz="1400" spc="-1" strike="noStrike" baseline="-25000">
                <a:solidFill>
                  <a:srgbClr val="ff0000"/>
                </a:solidFill>
                <a:uFill>
                  <a:solidFill>
                    <a:srgbClr val="ffffff"/>
                  </a:solidFill>
                </a:uFill>
                <a:latin typeface="Arial"/>
              </a:rPr>
              <a:t>Θ</a:t>
            </a:r>
            <a:r>
              <a:rPr b="1" lang="el-GR" sz="1400" spc="-1" strike="noStrike">
                <a:solidFill>
                  <a:srgbClr val="ff0000"/>
                </a:solidFill>
                <a:uFill>
                  <a:solidFill>
                    <a:srgbClr val="ffffff"/>
                  </a:solidFill>
                </a:uFill>
                <a:latin typeface="Arial"/>
              </a:rPr>
              <a:t> = 15000 Χ 477 / 3600 = 1987,5 kW</a:t>
            </a:r>
            <a:endParaRPr b="0" lang="el-GR" sz="1400" spc="-1" strike="noStrike">
              <a:solidFill>
                <a:srgbClr val="000000"/>
              </a:solidFill>
              <a:uFill>
                <a:solidFill>
                  <a:srgbClr val="ffffff"/>
                </a:solidFill>
              </a:uFill>
              <a:latin typeface="Arial"/>
            </a:endParaRPr>
          </a:p>
          <a:p>
            <a:pPr algn="ctr">
              <a:lnSpc>
                <a:spcPct val="100000"/>
              </a:lnSpc>
              <a:spcBef>
                <a:spcPts val="281"/>
              </a:spcBef>
            </a:pPr>
            <a:endParaRPr b="0" lang="el-GR" sz="1400" spc="-1" strike="noStrike">
              <a:solidFill>
                <a:srgbClr val="000000"/>
              </a:solidFill>
              <a:uFill>
                <a:solidFill>
                  <a:srgbClr val="ffffff"/>
                </a:solidFill>
              </a:uFill>
              <a:latin typeface="Arial"/>
            </a:endParaRPr>
          </a:p>
          <a:p>
            <a:pPr>
              <a:lnSpc>
                <a:spcPct val="100000"/>
              </a:lnSpc>
              <a:spcBef>
                <a:spcPts val="281"/>
              </a:spcBef>
            </a:pPr>
            <a:r>
              <a:rPr b="1" lang="el-GR" sz="1400" spc="-1" strike="noStrike">
                <a:solidFill>
                  <a:srgbClr val="ffffff"/>
                </a:solidFill>
                <a:uFill>
                  <a:solidFill>
                    <a:srgbClr val="ffffff"/>
                  </a:solidFill>
                </a:uFill>
                <a:latin typeface="Arial"/>
              </a:rPr>
              <a:t>ΕΙΝΑΙ  ΠΡΑΓΜΑΤΙΚΑ:</a:t>
            </a:r>
            <a:r>
              <a:rPr b="1" lang="el-GR" sz="1400" spc="-1" strike="noStrike">
                <a:solidFill>
                  <a:srgbClr val="ffffff"/>
                </a:solidFill>
                <a:uFill>
                  <a:solidFill>
                    <a:srgbClr val="ffffff"/>
                  </a:solidFill>
                </a:uFill>
                <a:latin typeface="Arial"/>
              </a:rPr>
              <a:t>	</a:t>
            </a:r>
            <a:r>
              <a:rPr b="1" lang="el-GR" sz="1400" spc="-1" strike="noStrike">
                <a:solidFill>
                  <a:srgbClr val="ffffff"/>
                </a:solidFill>
                <a:uFill>
                  <a:solidFill>
                    <a:srgbClr val="ffffff"/>
                  </a:solidFill>
                </a:uFill>
                <a:latin typeface="Arial"/>
              </a:rPr>
              <a:t>  1987,5 kW Χ 1,36 = 2704,7 ΡS</a:t>
            </a:r>
            <a:endParaRPr b="0" lang="el-GR" sz="1400" spc="-1" strike="noStrike">
              <a:solidFill>
                <a:srgbClr val="000000"/>
              </a:solidFill>
              <a:uFill>
                <a:solidFill>
                  <a:srgbClr val="ffffff"/>
                </a:solidFill>
              </a:uFill>
              <a:latin typeface="Arial"/>
            </a:endParaRPr>
          </a:p>
        </p:txBody>
      </p:sp>
      <p:sp>
        <p:nvSpPr>
          <p:cNvPr id="790" name="CustomShape 3"/>
          <p:cNvSpPr/>
          <p:nvPr/>
        </p:nvSpPr>
        <p:spPr>
          <a:xfrm>
            <a:off x="0" y="0"/>
            <a:ext cx="9143640" cy="360"/>
          </a:xfrm>
          <a:prstGeom prst="rect">
            <a:avLst/>
          </a:prstGeom>
          <a:noFill/>
          <a:ln w="9360">
            <a:noFill/>
          </a:ln>
        </p:spPr>
        <p:style>
          <a:lnRef idx="0"/>
          <a:fillRef idx="0"/>
          <a:effectRef idx="0"/>
          <a:fontRef idx="minor"/>
        </p:style>
      </p:sp>
      <p:sp>
        <p:nvSpPr>
          <p:cNvPr id="791" name="CustomShape 4"/>
          <p:cNvSpPr/>
          <p:nvPr/>
        </p:nvSpPr>
        <p:spPr>
          <a:xfrm>
            <a:off x="0" y="0"/>
            <a:ext cx="9143640" cy="456840"/>
          </a:xfrm>
          <a:prstGeom prst="rect">
            <a:avLst/>
          </a:prstGeom>
          <a:noFill/>
          <a:ln w="9360">
            <a:noFill/>
          </a:ln>
        </p:spPr>
        <p:style>
          <a:lnRef idx="0"/>
          <a:fillRef idx="0"/>
          <a:effectRef idx="0"/>
          <a:fontRef idx="minor"/>
        </p:style>
      </p:sp>
      <p:sp>
        <p:nvSpPr>
          <p:cNvPr id="792" name="CustomShape 5"/>
          <p:cNvSpPr/>
          <p:nvPr/>
        </p:nvSpPr>
        <p:spPr>
          <a:xfrm>
            <a:off x="0" y="350640"/>
            <a:ext cx="9143640" cy="369000"/>
          </a:xfrm>
          <a:prstGeom prst="rect">
            <a:avLst/>
          </a:prstGeom>
          <a:noFill/>
          <a:ln w="9360">
            <a:noFill/>
          </a:ln>
        </p:spPr>
        <p:style>
          <a:lnRef idx="0"/>
          <a:fillRef idx="0"/>
          <a:effectRef idx="0"/>
          <a:fontRef idx="minor"/>
        </p:style>
      </p:sp>
    </p:spTree>
  </p:cSld>
</p:sld>
</file>

<file path=ppt/slides/slide18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93"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cap="all">
                <a:solidFill>
                  <a:srgbClr val="ffff00"/>
                </a:solidFill>
                <a:uFill>
                  <a:solidFill>
                    <a:srgbClr val="ffffff"/>
                  </a:solidFill>
                </a:uFill>
                <a:latin typeface="Arial"/>
              </a:rPr>
              <a:t> </a:t>
            </a:r>
            <a:r>
              <a:rPr b="1" lang="el-GR" sz="3200" spc="-1" strike="noStrike" u="sng" cap="all">
                <a:solidFill>
                  <a:srgbClr val="ffff00"/>
                </a:solidFill>
                <a:uFill>
                  <a:solidFill>
                    <a:srgbClr val="ffffff"/>
                  </a:solidFill>
                </a:uFill>
                <a:latin typeface="Arial"/>
              </a:rPr>
              <a:t>ΠΕΡΙΦΕΡΕΙΑΚΗ ΙΣΧΥΣ</a:t>
            </a:r>
            <a:br/>
            <a:endParaRPr b="0" lang="el-GR" sz="3200" spc="-1" strike="noStrike">
              <a:solidFill>
                <a:srgbClr val="ffffff"/>
              </a:solidFill>
              <a:uFill>
                <a:solidFill>
                  <a:srgbClr val="ffffff"/>
                </a:solidFill>
              </a:uFill>
              <a:latin typeface="Book Antiqua"/>
            </a:endParaRPr>
          </a:p>
        </p:txBody>
      </p:sp>
      <p:sp>
        <p:nvSpPr>
          <p:cNvPr id="794" name="TextShape 2"/>
          <p:cNvSpPr txBox="1"/>
          <p:nvPr/>
        </p:nvSpPr>
        <p:spPr>
          <a:xfrm>
            <a:off x="179640" y="1071720"/>
            <a:ext cx="8784720" cy="5525280"/>
          </a:xfrm>
          <a:prstGeom prst="rect">
            <a:avLst/>
          </a:prstGeom>
          <a:solidFill>
            <a:srgbClr val="000000"/>
          </a:solidFill>
          <a:ln>
            <a:noFill/>
          </a:ln>
        </p:spPr>
        <p:txBody>
          <a:bodyPr lIns="90000" rIns="90000" tIns="45000" bIns="45000"/>
          <a:p>
            <a:pPr>
              <a:lnSpc>
                <a:spcPct val="100000"/>
              </a:lnSpc>
              <a:spcBef>
                <a:spcPts val="479"/>
              </a:spcBef>
            </a:pPr>
            <a:r>
              <a:rPr b="1" lang="el-GR" sz="2400" spc="-1" strike="noStrike" u="sng">
                <a:solidFill>
                  <a:srgbClr val="ff0000"/>
                </a:solidFill>
                <a:uFill>
                  <a:solidFill>
                    <a:srgbClr val="ffffff"/>
                  </a:solidFill>
                </a:uFill>
                <a:latin typeface="Arial"/>
              </a:rPr>
              <a:t>ΠΕΡΙΦΕΡΕΙΑΚΗ ΙΣΧΥΣ Ρu:</a:t>
            </a: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Arial"/>
              </a:rPr>
              <a:t>ΕΙΝΑΙ Η ΙΣΧΥΣ ΠΟΥ ΑΝΑΠΤΥΣΣΕΤΑΙ ΣΤΗΝ ΠΕΡΙΦΕΡΕΙΑ ΤΟΥ ΣΤΡΟΦΕΙΟΥ, ΔΗΛΑΔΗ ΣΤΑ ΠΤΕΡΥΓΙΑ ΚΑΙ ΑΝΤΙΣΤΟΙΧΕΙ ΣΤΟ ΠΕΡΙΦΕΡΕΙΑΚΟ ΕΡΓΟ Lu .</a:t>
            </a:r>
            <a:endParaRPr b="0" lang="el-GR" sz="2400" spc="-1" strike="noStrike">
              <a:solidFill>
                <a:srgbClr val="000000"/>
              </a:solidFill>
              <a:uFill>
                <a:solidFill>
                  <a:srgbClr val="ffffff"/>
                </a:solidFill>
              </a:uFill>
              <a:latin typeface="Arial"/>
            </a:endParaRPr>
          </a:p>
          <a:p>
            <a:pPr>
              <a:lnSpc>
                <a:spcPct val="100000"/>
              </a:lnSpc>
              <a:spcBef>
                <a:spcPts val="479"/>
              </a:spcBef>
            </a:pP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Arial"/>
              </a:rPr>
              <a:t>Η ΠΕΡΙΦΕΡΕΙΑΚΗ ΙΣΧΥΣ ΠΡΟΚΥΠΤΕΙ ΑΠΟ ΤΗ </a:t>
            </a:r>
            <a:r>
              <a:rPr b="1" lang="el-GR" sz="2400" spc="-1" strike="noStrike" u="sng">
                <a:solidFill>
                  <a:srgbClr val="7030a0"/>
                </a:solidFill>
                <a:uFill>
                  <a:solidFill>
                    <a:srgbClr val="ffffff"/>
                  </a:solidFill>
                </a:uFill>
                <a:latin typeface="Arial"/>
              </a:rPr>
              <a:t>ΘΕΩΡΗΤΙΚΗ</a:t>
            </a:r>
            <a:r>
              <a:rPr b="1" lang="el-GR" sz="2400" spc="-1" strike="noStrike">
                <a:solidFill>
                  <a:srgbClr val="ffffff"/>
                </a:solidFill>
                <a:uFill>
                  <a:solidFill>
                    <a:srgbClr val="ffffff"/>
                  </a:solidFill>
                </a:uFill>
                <a:latin typeface="Arial"/>
              </a:rPr>
              <a:t>, ΑΝ ΑΠΟ ΑΥΤΗΝ </a:t>
            </a:r>
            <a:r>
              <a:rPr b="1" lang="el-GR" sz="2400" spc="-1" strike="noStrike" u="sng">
                <a:solidFill>
                  <a:srgbClr val="ff0000"/>
                </a:solidFill>
                <a:uFill>
                  <a:solidFill>
                    <a:srgbClr val="ffffff"/>
                  </a:solidFill>
                </a:uFill>
                <a:latin typeface="Arial"/>
              </a:rPr>
              <a:t>ΑΦΑΙΡΕΘΕΙ</a:t>
            </a:r>
            <a:r>
              <a:rPr b="1" lang="el-GR" sz="2400" spc="-1" strike="noStrike">
                <a:solidFill>
                  <a:srgbClr val="ffffff"/>
                </a:solidFill>
                <a:uFill>
                  <a:solidFill>
                    <a:srgbClr val="ffffff"/>
                  </a:solidFill>
                </a:uFill>
                <a:latin typeface="Arial"/>
              </a:rPr>
              <a:t> Η ΙΣΧΥΣ ΠΟΥ ΑΝΤΙΠΡΟΣΩΠΕΥΟΥΝ ΟΙ ΑΠΩΛΕΙΕΣ ΤΩΝ </a:t>
            </a:r>
            <a:r>
              <a:rPr b="1" lang="el-GR" sz="2400" spc="-1" strike="noStrike">
                <a:solidFill>
                  <a:srgbClr val="ff0000"/>
                </a:solidFill>
                <a:uFill>
                  <a:solidFill>
                    <a:srgbClr val="ffffff"/>
                  </a:solidFill>
                </a:uFill>
                <a:latin typeface="Arial"/>
              </a:rPr>
              <a:t>ΠΡΟΦΥΣΙΩΝ</a:t>
            </a:r>
            <a:r>
              <a:rPr b="1" lang="el-GR" sz="2400" spc="-1" strike="noStrike">
                <a:solidFill>
                  <a:srgbClr val="ffffff"/>
                </a:solidFill>
                <a:uFill>
                  <a:solidFill>
                    <a:srgbClr val="ffffff"/>
                  </a:solidFill>
                </a:uFill>
                <a:latin typeface="Arial"/>
              </a:rPr>
              <a:t>, </a:t>
            </a:r>
            <a:r>
              <a:rPr b="1" lang="el-GR" sz="2400" spc="-1" strike="noStrike">
                <a:solidFill>
                  <a:srgbClr val="ff0000"/>
                </a:solidFill>
                <a:uFill>
                  <a:solidFill>
                    <a:srgbClr val="ffffff"/>
                  </a:solidFill>
                </a:uFill>
                <a:latin typeface="Arial"/>
              </a:rPr>
              <a:t>ΤΡΙΒΗΣ ΣΤΙΣ ΑΥΛΑΚΕΣ ΠΤΕΡΥΓΙΩΝ </a:t>
            </a:r>
            <a:r>
              <a:rPr b="1" lang="el-GR" sz="2400" spc="-1" strike="noStrike">
                <a:solidFill>
                  <a:srgbClr val="ffffff"/>
                </a:solidFill>
                <a:uFill>
                  <a:solidFill>
                    <a:srgbClr val="ffffff"/>
                  </a:solidFill>
                </a:uFill>
                <a:latin typeface="Arial"/>
              </a:rPr>
              <a:t>ΚΑΙ ΤΗΣ </a:t>
            </a:r>
            <a:r>
              <a:rPr b="1" lang="el-GR" sz="2400" spc="-1" strike="noStrike">
                <a:solidFill>
                  <a:srgbClr val="ff0000"/>
                </a:solidFill>
                <a:uFill>
                  <a:solidFill>
                    <a:srgbClr val="ffffff"/>
                  </a:solidFill>
                </a:uFill>
                <a:latin typeface="Arial"/>
              </a:rPr>
              <a:t>ΕΚΡΟΗΣ</a:t>
            </a:r>
            <a:r>
              <a:rPr b="1" lang="el-GR" sz="2400" spc="-1" strike="noStrike">
                <a:solidFill>
                  <a:srgbClr val="ffffff"/>
                </a:solidFill>
                <a:uFill>
                  <a:solidFill>
                    <a:srgbClr val="ffffff"/>
                  </a:solidFill>
                </a:uFill>
                <a:latin typeface="Arial"/>
              </a:rPr>
              <a:t> ΚΑΙ ΥΠΟΛΟΓΙΖΕΤΑΙ ΑΝ ΠΟΛΛΑΠΛΑΣΙΑΣΟYΜΕ ΤΗ ΘΕΩΡΗΤΙΚΗ Ρ</a:t>
            </a:r>
            <a:r>
              <a:rPr b="1" lang="el-GR" sz="2400" spc="-1" strike="noStrike" baseline="-25000">
                <a:solidFill>
                  <a:srgbClr val="ffffff"/>
                </a:solidFill>
                <a:uFill>
                  <a:solidFill>
                    <a:srgbClr val="ffffff"/>
                  </a:solidFill>
                </a:uFill>
                <a:latin typeface="Arial"/>
              </a:rPr>
              <a:t>Θ</a:t>
            </a:r>
            <a:r>
              <a:rPr b="1" lang="el-GR" sz="2400" spc="-1" strike="noStrike">
                <a:solidFill>
                  <a:srgbClr val="ffffff"/>
                </a:solidFill>
                <a:uFill>
                  <a:solidFill>
                    <a:srgbClr val="ffffff"/>
                  </a:solidFill>
                </a:uFill>
                <a:latin typeface="Arial"/>
              </a:rPr>
              <a:t> ΜΕ ΤΟΝ ΠΕΡΙΦΕΡΕΙΑΚΟ ΒΑΘΜΟ ΑΠΟΔΟΣΕΩΣ:</a:t>
            </a:r>
            <a:endParaRPr b="0" lang="el-GR" sz="2400" spc="-1" strike="noStrike">
              <a:solidFill>
                <a:srgbClr val="000000"/>
              </a:solidFill>
              <a:uFill>
                <a:solidFill>
                  <a:srgbClr val="ffffff"/>
                </a:solidFill>
              </a:uFill>
              <a:latin typeface="Arial"/>
            </a:endParaRPr>
          </a:p>
          <a:p>
            <a:pPr algn="ctr">
              <a:lnSpc>
                <a:spcPct val="100000"/>
              </a:lnSpc>
              <a:spcBef>
                <a:spcPts val="479"/>
              </a:spcBef>
            </a:pPr>
            <a:r>
              <a:rPr b="1" lang="el-GR" sz="2400" spc="-1" strike="noStrike">
                <a:solidFill>
                  <a:srgbClr val="ff0000"/>
                </a:solidFill>
                <a:uFill>
                  <a:solidFill>
                    <a:srgbClr val="ffffff"/>
                  </a:solidFill>
                </a:uFill>
                <a:latin typeface="Arial"/>
              </a:rPr>
              <a:t>Ρu= Ρθ ·η</a:t>
            </a:r>
            <a:r>
              <a:rPr b="1" lang="el-GR" sz="2000" spc="-1" strike="noStrike">
                <a:solidFill>
                  <a:srgbClr val="ff0000"/>
                </a:solidFill>
                <a:uFill>
                  <a:solidFill>
                    <a:srgbClr val="ffffff"/>
                  </a:solidFill>
                </a:uFill>
                <a:latin typeface="Arial"/>
              </a:rPr>
              <a:t>u</a:t>
            </a:r>
            <a:r>
              <a:rPr b="1" lang="el-GR" sz="2400" spc="-1" strike="noStrike" baseline="-25000">
                <a:solidFill>
                  <a:srgbClr val="ff0000"/>
                </a:solidFill>
                <a:uFill>
                  <a:solidFill>
                    <a:srgbClr val="ffffff"/>
                  </a:solidFill>
                </a:uFill>
                <a:latin typeface="Arial"/>
              </a:rPr>
              <a:t> </a:t>
            </a:r>
            <a:br/>
            <a:br/>
            <a:r>
              <a:rPr b="0" lang="el-GR" sz="1400" spc="-1" strike="noStrike">
                <a:solidFill>
                  <a:srgbClr val="ffffff"/>
                </a:solidFill>
                <a:uFill>
                  <a:solidFill>
                    <a:srgbClr val="ffffff"/>
                  </a:solidFill>
                </a:uFill>
                <a:latin typeface="Book Antiqua"/>
              </a:rPr>
              <a:t> </a:t>
            </a:r>
            <a:br/>
            <a:endParaRPr b="0" lang="el-GR" sz="1400" spc="-1" strike="noStrike">
              <a:solidFill>
                <a:srgbClr val="000000"/>
              </a:solidFill>
              <a:uFill>
                <a:solidFill>
                  <a:srgbClr val="ffffff"/>
                </a:solidFill>
              </a:uFill>
              <a:latin typeface="Arial"/>
            </a:endParaRPr>
          </a:p>
        </p:txBody>
      </p:sp>
    </p:spTree>
  </p:cSld>
</p:sld>
</file>

<file path=ppt/slides/slide18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95"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cap="all">
                <a:solidFill>
                  <a:srgbClr val="ffff00"/>
                </a:solidFill>
                <a:uFill>
                  <a:solidFill>
                    <a:srgbClr val="ffffff"/>
                  </a:solidFill>
                </a:uFill>
                <a:latin typeface="Arial"/>
              </a:rPr>
              <a:t> </a:t>
            </a:r>
            <a:r>
              <a:rPr b="1" lang="el-GR" sz="3200" spc="-1" strike="noStrike" u="sng" cap="all">
                <a:solidFill>
                  <a:srgbClr val="ffff00"/>
                </a:solidFill>
                <a:uFill>
                  <a:solidFill>
                    <a:srgbClr val="ffffff"/>
                  </a:solidFill>
                </a:uFill>
                <a:latin typeface="Arial"/>
              </a:rPr>
              <a:t>ΕΣΩΤΕΡΙΚΗ Η ΕΝΔΕΙΚΤΙΚΗ ΙΣΧΥΣ</a:t>
            </a:r>
            <a:br/>
            <a:endParaRPr b="0" lang="el-GR" sz="3200" spc="-1" strike="noStrike">
              <a:solidFill>
                <a:srgbClr val="ffffff"/>
              </a:solidFill>
              <a:uFill>
                <a:solidFill>
                  <a:srgbClr val="ffffff"/>
                </a:solidFill>
              </a:uFill>
              <a:latin typeface="Book Antiqua"/>
            </a:endParaRPr>
          </a:p>
        </p:txBody>
      </p:sp>
      <p:sp>
        <p:nvSpPr>
          <p:cNvPr id="796" name="TextShape 2"/>
          <p:cNvSpPr txBox="1"/>
          <p:nvPr/>
        </p:nvSpPr>
        <p:spPr>
          <a:xfrm>
            <a:off x="179640" y="1052640"/>
            <a:ext cx="8784720" cy="5544360"/>
          </a:xfrm>
          <a:prstGeom prst="rect">
            <a:avLst/>
          </a:prstGeom>
          <a:solidFill>
            <a:srgbClr val="000000"/>
          </a:solidFill>
          <a:ln>
            <a:noFill/>
          </a:ln>
        </p:spPr>
        <p:txBody>
          <a:bodyPr lIns="90000" rIns="90000" tIns="45000" bIns="45000"/>
          <a:p>
            <a:pPr>
              <a:lnSpc>
                <a:spcPct val="100000"/>
              </a:lnSpc>
              <a:spcBef>
                <a:spcPts val="561"/>
              </a:spcBef>
            </a:pPr>
            <a:r>
              <a:rPr b="1" lang="el-GR" sz="2800" spc="-1" strike="noStrike" u="sng">
                <a:solidFill>
                  <a:srgbClr val="ff0000"/>
                </a:solidFill>
                <a:uFill>
                  <a:solidFill>
                    <a:srgbClr val="ffffff"/>
                  </a:solidFill>
                </a:uFill>
                <a:latin typeface="Arial"/>
              </a:rPr>
              <a:t>ΕΣΩΤΕΡΙΚΗ ή ΕΝΔΕΙΚΤΙΚΗ ΙΣΧΥΣ Ρ</a:t>
            </a:r>
            <a:r>
              <a:rPr b="1" lang="el-GR" sz="1800" spc="-1" strike="noStrike" u="sng">
                <a:solidFill>
                  <a:srgbClr val="ff0000"/>
                </a:solidFill>
                <a:uFill>
                  <a:solidFill>
                    <a:srgbClr val="ffffff"/>
                  </a:solidFill>
                </a:uFill>
                <a:latin typeface="Arial"/>
              </a:rPr>
              <a:t>ε</a:t>
            </a:r>
            <a:r>
              <a:rPr b="1" lang="el-GR" sz="2000" spc="-1" strike="noStrike" u="sng">
                <a:solidFill>
                  <a:srgbClr val="ff0000"/>
                </a:solidFill>
                <a:uFill>
                  <a:solidFill>
                    <a:srgbClr val="ffffff"/>
                  </a:solidFill>
                </a:uFill>
                <a:latin typeface="Arial"/>
              </a:rPr>
              <a:t>:</a:t>
            </a:r>
            <a:endParaRPr b="0" lang="el-GR" sz="20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ffff"/>
                </a:solidFill>
                <a:uFill>
                  <a:solidFill>
                    <a:srgbClr val="ffffff"/>
                  </a:solidFill>
                </a:uFill>
                <a:latin typeface="Arial"/>
              </a:rPr>
              <a:t>ΕΙΝΑΙ Η ΙΣΧΥΣ ΠΟΥ ΑΠΟΔΙΔΕΤΑΙ ΑΠΟ ΤΙΣ ΠΤΕΡΥΓΩΣΕΙΣ ΣΤΟΝ ΑΞΟΝΑ ΤΟΥ ΣΤΡΟΦΕΙΟΥ, ΑΝΤΙΣΤΟΙΧΕΙ ΣΤΟ ΕΣΩΤΕΡΙΚΟ ΕΡΓΟ Lε ΚΑΙ ΠΡΟΚΥΠΤΕΙ ΑΠΟ ΤΗΝ </a:t>
            </a:r>
            <a:r>
              <a:rPr b="1" lang="el-GR" sz="2000" spc="-1" strike="noStrike" u="sng">
                <a:solidFill>
                  <a:srgbClr val="7030a0"/>
                </a:solidFill>
                <a:uFill>
                  <a:solidFill>
                    <a:srgbClr val="ffffff"/>
                  </a:solidFill>
                </a:uFill>
                <a:latin typeface="Arial"/>
              </a:rPr>
              <a:t>ΠΕΡΙΦΕΡΕΙΑΚΗ</a:t>
            </a:r>
            <a:r>
              <a:rPr b="1" lang="el-GR" sz="2000" spc="-1" strike="noStrike">
                <a:solidFill>
                  <a:srgbClr val="ffffff"/>
                </a:solidFill>
                <a:uFill>
                  <a:solidFill>
                    <a:srgbClr val="ffffff"/>
                  </a:solidFill>
                </a:uFill>
                <a:latin typeface="Arial"/>
              </a:rPr>
              <a:t>, ΑΝ ΑΠΟ ΑΥΤΗΝ ΑΦΑΙΡΕΣΟΥΜΕ ΤΗΝ ΙΣΧΥ ΠΟΥ ΑΝΤΙΣΤΟΙΧΕΙ ΣΤΙΣ ΑΠΩΛΕΙΕΣ </a:t>
            </a:r>
            <a:r>
              <a:rPr b="1" lang="el-GR" sz="2000" spc="-1" strike="noStrike">
                <a:solidFill>
                  <a:srgbClr val="ff0000"/>
                </a:solidFill>
                <a:uFill>
                  <a:solidFill>
                    <a:srgbClr val="ffffff"/>
                  </a:solidFill>
                </a:uFill>
                <a:latin typeface="Arial"/>
              </a:rPr>
              <a:t>ΑΝΕΜΙΣΜΟΥ</a:t>
            </a:r>
            <a:r>
              <a:rPr b="1" lang="el-GR" sz="2000" spc="-1" strike="noStrike">
                <a:solidFill>
                  <a:srgbClr val="ffffff"/>
                </a:solidFill>
                <a:uFill>
                  <a:solidFill>
                    <a:srgbClr val="ffffff"/>
                  </a:solidFill>
                </a:uFill>
                <a:latin typeface="Arial"/>
              </a:rPr>
              <a:t> ΚΑΙ </a:t>
            </a:r>
            <a:r>
              <a:rPr b="1" lang="el-GR" sz="2000" spc="-1" strike="noStrike">
                <a:solidFill>
                  <a:srgbClr val="ff0000"/>
                </a:solidFill>
                <a:uFill>
                  <a:solidFill>
                    <a:srgbClr val="ffffff"/>
                  </a:solidFill>
                </a:uFill>
                <a:latin typeface="Arial"/>
              </a:rPr>
              <a:t>ΔΙΑΚΕΝΩΝ </a:t>
            </a:r>
            <a:r>
              <a:rPr b="1" lang="el-GR" sz="2000" spc="-1" strike="noStrike">
                <a:solidFill>
                  <a:srgbClr val="ffffff"/>
                </a:solidFill>
                <a:uFill>
                  <a:solidFill>
                    <a:srgbClr val="ffffff"/>
                  </a:solidFill>
                </a:uFill>
                <a:latin typeface="Arial"/>
              </a:rPr>
              <a:t>ΤΩΝ ΠΤΕΡΥΓΩΣΕΩΝ ενώ </a:t>
            </a:r>
            <a:r>
              <a:rPr b="1" lang="el-GR" sz="2000" spc="-1" strike="noStrike" u="sng">
                <a:solidFill>
                  <a:srgbClr val="7030a0"/>
                </a:solidFill>
                <a:uFill>
                  <a:solidFill>
                    <a:srgbClr val="ffffff"/>
                  </a:solidFill>
                </a:uFill>
                <a:latin typeface="Arial"/>
              </a:rPr>
              <a:t>ΔΕΝ ΑΦΑΙΡΟΥΜΕ </a:t>
            </a:r>
            <a:r>
              <a:rPr b="1" lang="el-GR" sz="2000" spc="-1" strike="noStrike">
                <a:solidFill>
                  <a:srgbClr val="ffffff"/>
                </a:solidFill>
                <a:uFill>
                  <a:solidFill>
                    <a:srgbClr val="ffffff"/>
                  </a:solidFill>
                </a:uFill>
                <a:latin typeface="Arial"/>
              </a:rPr>
              <a:t>ΤΙΣ ΑΠΩΛΕΙΕΣ ΤΩΝ </a:t>
            </a:r>
            <a:r>
              <a:rPr b="1" lang="el-GR" sz="2000" spc="-1" strike="noStrike">
                <a:solidFill>
                  <a:srgbClr val="7030a0"/>
                </a:solidFill>
                <a:uFill>
                  <a:solidFill>
                    <a:srgbClr val="ffffff"/>
                  </a:solidFill>
                </a:uFill>
                <a:latin typeface="Arial"/>
              </a:rPr>
              <a:t>ΕΞΩΤΕΡΙΚΩΝ ΣΥΣΚΕΥΩΝ ΣΤΕΓΑΝΟΤΗΤΑΣ</a:t>
            </a:r>
            <a:r>
              <a:rPr b="1" lang="el-GR" sz="2000" spc="-1" strike="noStrike">
                <a:solidFill>
                  <a:srgbClr val="ffffff"/>
                </a:solidFill>
                <a:uFill>
                  <a:solidFill>
                    <a:srgbClr val="ffffff"/>
                  </a:solidFill>
                </a:uFill>
                <a:latin typeface="Arial"/>
              </a:rPr>
              <a:t>,</a:t>
            </a:r>
            <a:r>
              <a:rPr b="1" lang="el-GR" sz="2000" spc="-1" strike="noStrike">
                <a:solidFill>
                  <a:srgbClr val="ff0000"/>
                </a:solidFill>
                <a:uFill>
                  <a:solidFill>
                    <a:srgbClr val="ffffff"/>
                  </a:solidFill>
                </a:uFill>
                <a:latin typeface="Arial"/>
              </a:rPr>
              <a:t> </a:t>
            </a:r>
            <a:r>
              <a:rPr b="1" lang="el-GR" sz="2000" spc="-1" strike="noStrike">
                <a:solidFill>
                  <a:srgbClr val="ffffff"/>
                </a:solidFill>
                <a:uFill>
                  <a:solidFill>
                    <a:srgbClr val="ffffff"/>
                  </a:solidFill>
                </a:uFill>
                <a:latin typeface="Arial"/>
              </a:rPr>
              <a:t>ΤΙΣ</a:t>
            </a:r>
            <a:r>
              <a:rPr b="1" lang="el-GR" sz="2000" spc="-1" strike="noStrike">
                <a:solidFill>
                  <a:srgbClr val="ff0000"/>
                </a:solidFill>
                <a:uFill>
                  <a:solidFill>
                    <a:srgbClr val="ffffff"/>
                  </a:solidFill>
                </a:uFill>
                <a:latin typeface="Arial"/>
              </a:rPr>
              <a:t> </a:t>
            </a:r>
            <a:r>
              <a:rPr b="1" lang="el-GR" sz="2000" spc="-1" strike="noStrike">
                <a:solidFill>
                  <a:srgbClr val="7030a0"/>
                </a:solidFill>
                <a:uFill>
                  <a:solidFill>
                    <a:srgbClr val="ffffff"/>
                  </a:solidFill>
                </a:uFill>
                <a:latin typeface="Arial"/>
              </a:rPr>
              <a:t>ΜΗΧΑΝΙΚΕΣ ΑΠΩΛΕΙΕΣ </a:t>
            </a:r>
            <a:r>
              <a:rPr b="1" lang="el-GR" sz="2000" spc="-1" strike="noStrike">
                <a:solidFill>
                  <a:srgbClr val="ffffff"/>
                </a:solidFill>
                <a:uFill>
                  <a:solidFill>
                    <a:srgbClr val="ffffff"/>
                  </a:solidFill>
                </a:uFill>
                <a:latin typeface="Arial"/>
              </a:rPr>
              <a:t>ΚΑΙ ΤΙΣ </a:t>
            </a:r>
            <a:r>
              <a:rPr b="1" lang="el-GR" sz="2000" spc="-1" strike="noStrike">
                <a:solidFill>
                  <a:srgbClr val="7030a0"/>
                </a:solidFill>
                <a:uFill>
                  <a:solidFill>
                    <a:srgbClr val="ffffff"/>
                  </a:solidFill>
                </a:uFill>
                <a:latin typeface="Arial"/>
              </a:rPr>
              <a:t>ΑΠΩΛΕΙΕΣ ΑΚΤΙΝΟΒΟΛΙΑΣ</a:t>
            </a:r>
            <a:r>
              <a:rPr b="1" lang="el-GR" sz="2000" spc="-1" strike="noStrike">
                <a:solidFill>
                  <a:srgbClr val="ffffff"/>
                </a:solidFill>
                <a:uFill>
                  <a:solidFill>
                    <a:srgbClr val="ffffff"/>
                  </a:solidFill>
                </a:uFill>
                <a:latin typeface="Arial"/>
              </a:rPr>
              <a:t>.</a:t>
            </a:r>
            <a:endParaRPr b="0" lang="el-GR" sz="20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ffff"/>
                </a:solidFill>
                <a:uFill>
                  <a:solidFill>
                    <a:srgbClr val="ffffff"/>
                  </a:solidFill>
                </a:uFill>
                <a:latin typeface="Arial"/>
              </a:rPr>
              <a:t>Η ΕΣΩΤΕΡΙΚΗ ΙΣΧΥΣ ΑΝΤΙΣΤΟΙΧΕΙ ΣΤΗΝ ΕΝΔΕΙΚΤΙΚΗ ΙΠΠΟΔΥΝΑΜΗ ΤΩΝ ΠΑΛΙΝΔΡΟΜΙΚΩΝ ΜΗΧΑΝΩΝ. ΕΠΕΙΔΗ ΔΕΝ ΥΠΑΡΧΕΙ ΚΑΤΑΛΛΗΛΟ ΟΡΓΑΝΟ ΜΕΤΡΗΣΕΩΣ ΓΙΑ ΤΟΥΣ ΑΤΜΟΣΤΡΟΒΙΛΟΥΣ, ΟΠΩΣ Ο ΔΥΝΑΜΟΔΕΙΚΤΗΣ ΓΙΑ ΤΙΣ ΠΑΛΙΝΔΡΟΜΙΚΕΣ ΜΗΧΑΝΕΣ, </a:t>
            </a:r>
            <a:endParaRPr b="0" lang="el-GR" sz="20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ffff"/>
                </a:solidFill>
                <a:uFill>
                  <a:solidFill>
                    <a:srgbClr val="ffffff"/>
                  </a:solidFill>
                </a:uFill>
                <a:latin typeface="Arial"/>
              </a:rPr>
              <a:t>Η Ρ</a:t>
            </a:r>
            <a:r>
              <a:rPr b="1" lang="el-GR" sz="2000" spc="-1" strike="noStrike" baseline="-25000">
                <a:solidFill>
                  <a:srgbClr val="ffffff"/>
                </a:solidFill>
                <a:uFill>
                  <a:solidFill>
                    <a:srgbClr val="ffffff"/>
                  </a:solidFill>
                </a:uFill>
                <a:latin typeface="Arial"/>
              </a:rPr>
              <a:t>ε</a:t>
            </a:r>
            <a:r>
              <a:rPr b="1" lang="el-GR" sz="2000" spc="-1" strike="noStrike">
                <a:solidFill>
                  <a:srgbClr val="ffffff"/>
                </a:solidFill>
                <a:uFill>
                  <a:solidFill>
                    <a:srgbClr val="ffffff"/>
                  </a:solidFill>
                </a:uFill>
                <a:latin typeface="Arial"/>
              </a:rPr>
              <a:t> ΠΡΟΣΔΙΟΡΙΖΕΤΑΙ ΩΣ ΓΙΝΟΜΕΝΟ ΤΗΣ ΘΕΩΡΗΤΙΚΗΣ ΙΣΧΥΟΣ ΕΠΙ ΤΟΝ ΕΣΩΤΕΡΙΚΟ ΒΑΘΜΟ ΑΠΟΔΟΣΕΩΣ η</a:t>
            </a:r>
            <a:r>
              <a:rPr b="1" lang="el-GR" sz="2000" spc="-1" strike="noStrike" baseline="-25000">
                <a:solidFill>
                  <a:srgbClr val="ffffff"/>
                </a:solidFill>
                <a:uFill>
                  <a:solidFill>
                    <a:srgbClr val="ffffff"/>
                  </a:solidFill>
                </a:uFill>
                <a:latin typeface="Arial"/>
              </a:rPr>
              <a:t>ε</a:t>
            </a:r>
            <a:r>
              <a:rPr b="1" lang="el-GR" sz="2000" spc="-1" strike="noStrike">
                <a:solidFill>
                  <a:srgbClr val="ffffff"/>
                </a:solidFill>
                <a:uFill>
                  <a:solidFill>
                    <a:srgbClr val="ffffff"/>
                  </a:solidFill>
                </a:uFill>
                <a:latin typeface="Arial"/>
              </a:rPr>
              <a:t> ΜΕ ΤΟΝ ΤΥΠΟ:</a:t>
            </a:r>
            <a:r>
              <a:rPr b="1" lang="el-GR" sz="2000" spc="-1" strike="noStrike" baseline="30000">
                <a:solidFill>
                  <a:srgbClr val="ffffff"/>
                </a:solidFill>
                <a:uFill>
                  <a:solidFill>
                    <a:srgbClr val="ffffff"/>
                  </a:solidFill>
                </a:uFill>
                <a:latin typeface="Arial"/>
              </a:rPr>
              <a:t>             </a:t>
            </a:r>
            <a:endParaRPr b="0" lang="el-GR" sz="2000" spc="-1" strike="noStrike">
              <a:solidFill>
                <a:srgbClr val="000000"/>
              </a:solidFill>
              <a:uFill>
                <a:solidFill>
                  <a:srgbClr val="ffffff"/>
                </a:solidFill>
              </a:uFill>
              <a:latin typeface="Arial"/>
            </a:endParaRPr>
          </a:p>
          <a:p>
            <a:pPr algn="ctr">
              <a:lnSpc>
                <a:spcPct val="100000"/>
              </a:lnSpc>
              <a:spcBef>
                <a:spcPts val="479"/>
              </a:spcBef>
            </a:pPr>
            <a:r>
              <a:rPr b="1" lang="el-GR" sz="2000" spc="-1" strike="noStrike" baseline="30000">
                <a:solidFill>
                  <a:srgbClr val="ffffff"/>
                </a:solidFill>
                <a:uFill>
                  <a:solidFill>
                    <a:srgbClr val="ffffff"/>
                  </a:solidFill>
                </a:uFill>
                <a:latin typeface="Arial"/>
              </a:rPr>
              <a:t> </a:t>
            </a:r>
            <a:r>
              <a:rPr b="1" lang="el-GR" sz="2400" spc="-1" strike="noStrike">
                <a:solidFill>
                  <a:srgbClr val="ff0000"/>
                </a:solidFill>
                <a:uFill>
                  <a:solidFill>
                    <a:srgbClr val="ffffff"/>
                  </a:solidFill>
                </a:uFill>
                <a:latin typeface="Arial"/>
              </a:rPr>
              <a:t>Ρ</a:t>
            </a:r>
            <a:r>
              <a:rPr b="1" lang="el-GR" sz="2400" spc="-1" strike="noStrike" baseline="-25000">
                <a:solidFill>
                  <a:srgbClr val="ff0000"/>
                </a:solidFill>
                <a:uFill>
                  <a:solidFill>
                    <a:srgbClr val="ffffff"/>
                  </a:solidFill>
                </a:uFill>
                <a:latin typeface="Arial"/>
              </a:rPr>
              <a:t>ε</a:t>
            </a:r>
            <a:r>
              <a:rPr b="1" lang="el-GR" sz="2400" spc="-1" strike="noStrike">
                <a:solidFill>
                  <a:srgbClr val="ff0000"/>
                </a:solidFill>
                <a:uFill>
                  <a:solidFill>
                    <a:srgbClr val="ffffff"/>
                  </a:solidFill>
                </a:uFill>
                <a:latin typeface="Arial"/>
              </a:rPr>
              <a:t> = Ρ</a:t>
            </a:r>
            <a:r>
              <a:rPr b="1" lang="el-GR" sz="2400" spc="-1" strike="noStrike" baseline="-25000">
                <a:solidFill>
                  <a:srgbClr val="ff0000"/>
                </a:solidFill>
                <a:uFill>
                  <a:solidFill>
                    <a:srgbClr val="ffffff"/>
                  </a:solidFill>
                </a:uFill>
                <a:latin typeface="Arial"/>
              </a:rPr>
              <a:t>θ</a:t>
            </a:r>
            <a:r>
              <a:rPr b="1" lang="el-GR" sz="2400" spc="-1" strike="noStrike">
                <a:solidFill>
                  <a:srgbClr val="ff0000"/>
                </a:solidFill>
                <a:uFill>
                  <a:solidFill>
                    <a:srgbClr val="ffffff"/>
                  </a:solidFill>
                </a:uFill>
                <a:latin typeface="Arial"/>
              </a:rPr>
              <a:t> · η</a:t>
            </a:r>
            <a:r>
              <a:rPr b="1" lang="el-GR" sz="2400" spc="-1" strike="noStrike" baseline="-25000">
                <a:solidFill>
                  <a:srgbClr val="ff0000"/>
                </a:solidFill>
                <a:uFill>
                  <a:solidFill>
                    <a:srgbClr val="ffffff"/>
                  </a:solidFill>
                </a:uFill>
                <a:latin typeface="Arial"/>
              </a:rPr>
              <a:t>ε</a:t>
            </a:r>
            <a:endParaRPr b="0" lang="el-GR" sz="2400" spc="-1" strike="noStrike">
              <a:solidFill>
                <a:srgbClr val="000000"/>
              </a:solidFill>
              <a:uFill>
                <a:solidFill>
                  <a:srgbClr val="ffffff"/>
                </a:solidFill>
              </a:uFill>
              <a:latin typeface="Arial"/>
            </a:endParaRPr>
          </a:p>
          <a:p>
            <a:pPr algn="ctr">
              <a:lnSpc>
                <a:spcPct val="100000"/>
              </a:lnSpc>
              <a:spcBef>
                <a:spcPts val="479"/>
              </a:spcBef>
            </a:pPr>
            <a:br/>
            <a:br/>
            <a:r>
              <a:rPr b="0" lang="el-GR" sz="1400" spc="-1" strike="noStrike">
                <a:solidFill>
                  <a:srgbClr val="ffffff"/>
                </a:solidFill>
                <a:uFill>
                  <a:solidFill>
                    <a:srgbClr val="ffffff"/>
                  </a:solidFill>
                </a:uFill>
                <a:latin typeface="Book Antiqua"/>
              </a:rPr>
              <a:t> </a:t>
            </a:r>
            <a:br/>
            <a:endParaRPr b="0" lang="el-GR" sz="1400" spc="-1" strike="noStrike">
              <a:solidFill>
                <a:srgbClr val="000000"/>
              </a:solidFill>
              <a:uFill>
                <a:solidFill>
                  <a:srgbClr val="ffffff"/>
                </a:solidFill>
              </a:uFill>
              <a:latin typeface="Arial"/>
            </a:endParaRPr>
          </a:p>
        </p:txBody>
      </p:sp>
    </p:spTree>
  </p:cSld>
</p:sld>
</file>

<file path=ppt/slides/slide18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97"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3200" spc="-1" strike="noStrike" u="sng" cap="all">
                <a:solidFill>
                  <a:srgbClr val="ffff00"/>
                </a:solidFill>
                <a:uFill>
                  <a:solidFill>
                    <a:srgbClr val="ffffff"/>
                  </a:solidFill>
                </a:uFill>
                <a:latin typeface="Arial"/>
              </a:rPr>
              <a:t>ΠΡΑΓΜΑΤΙΚΗ ΙΣΧΥΣ</a:t>
            </a:r>
            <a:br/>
            <a:endParaRPr b="0" lang="el-GR" sz="3200" spc="-1" strike="noStrike">
              <a:solidFill>
                <a:srgbClr val="ffffff"/>
              </a:solidFill>
              <a:uFill>
                <a:solidFill>
                  <a:srgbClr val="ffffff"/>
                </a:solidFill>
              </a:uFill>
              <a:latin typeface="Book Antiqua"/>
            </a:endParaRPr>
          </a:p>
        </p:txBody>
      </p:sp>
      <p:sp>
        <p:nvSpPr>
          <p:cNvPr id="798" name="TextShape 2"/>
          <p:cNvSpPr txBox="1"/>
          <p:nvPr/>
        </p:nvSpPr>
        <p:spPr>
          <a:xfrm>
            <a:off x="179640" y="1071720"/>
            <a:ext cx="8784720" cy="5525280"/>
          </a:xfrm>
          <a:prstGeom prst="rect">
            <a:avLst/>
          </a:prstGeom>
          <a:solidFill>
            <a:srgbClr val="000000"/>
          </a:solidFill>
          <a:ln>
            <a:noFill/>
          </a:ln>
        </p:spPr>
        <p:txBody>
          <a:bodyPr lIns="90000" rIns="90000" tIns="45000" bIns="45000"/>
          <a:p>
            <a:pPr>
              <a:lnSpc>
                <a:spcPct val="100000"/>
              </a:lnSpc>
              <a:spcBef>
                <a:spcPts val="561"/>
              </a:spcBef>
            </a:pPr>
            <a:r>
              <a:rPr b="1" lang="el-GR" sz="2800" spc="-1" strike="noStrike" u="sng">
                <a:solidFill>
                  <a:srgbClr val="ff0000"/>
                </a:solidFill>
                <a:uFill>
                  <a:solidFill>
                    <a:srgbClr val="ffffff"/>
                  </a:solidFill>
                </a:uFill>
                <a:latin typeface="Arial"/>
              </a:rPr>
              <a:t>ΠΡΑΓΜΑΤΙΚΗ ΙΣΧΥΣ Ρ</a:t>
            </a:r>
            <a:r>
              <a:rPr b="1" lang="el-GR" sz="1800" spc="-1" strike="noStrike" u="sng">
                <a:solidFill>
                  <a:srgbClr val="ff0000"/>
                </a:solidFill>
                <a:uFill>
                  <a:solidFill>
                    <a:srgbClr val="ffffff"/>
                  </a:solidFill>
                </a:uFill>
                <a:latin typeface="Arial"/>
              </a:rPr>
              <a:t>π</a:t>
            </a:r>
            <a:r>
              <a:rPr b="1" lang="el-GR" sz="2000" spc="-1" strike="noStrike" u="sng">
                <a:solidFill>
                  <a:srgbClr val="ff0000"/>
                </a:solidFill>
                <a:uFill>
                  <a:solidFill>
                    <a:srgbClr val="ffffff"/>
                  </a:solidFill>
                </a:uFill>
                <a:latin typeface="Arial"/>
              </a:rPr>
              <a:t>:</a:t>
            </a:r>
            <a:endParaRPr b="0" lang="el-GR" sz="2000" spc="-1" strike="noStrike">
              <a:solidFill>
                <a:srgbClr val="000000"/>
              </a:solidFill>
              <a:uFill>
                <a:solidFill>
                  <a:srgbClr val="ffffff"/>
                </a:solidFill>
              </a:uFill>
              <a:latin typeface="Arial"/>
            </a:endParaRPr>
          </a:p>
          <a:p>
            <a:pPr>
              <a:lnSpc>
                <a:spcPct val="100000"/>
              </a:lnSpc>
              <a:spcBef>
                <a:spcPts val="519"/>
              </a:spcBef>
            </a:pPr>
            <a:r>
              <a:rPr b="1" lang="el-GR" sz="2600" spc="-1" strike="noStrike">
                <a:solidFill>
                  <a:srgbClr val="ffffff"/>
                </a:solidFill>
                <a:uFill>
                  <a:solidFill>
                    <a:srgbClr val="ffffff"/>
                  </a:solidFill>
                </a:uFill>
                <a:latin typeface="Arial"/>
              </a:rPr>
              <a:t>ΚΑΛΕΙΤΑΙ ΚΑΙ </a:t>
            </a:r>
            <a:r>
              <a:rPr b="1" lang="el-GR" sz="2600" spc="-1" strike="noStrike">
                <a:solidFill>
                  <a:srgbClr val="ff0000"/>
                </a:solidFill>
                <a:uFill>
                  <a:solidFill>
                    <a:srgbClr val="ffffff"/>
                  </a:solidFill>
                </a:uFill>
                <a:latin typeface="Arial"/>
              </a:rPr>
              <a:t>ΩΦΕΛΙΜΗ ΙΣΧΥΣ</a:t>
            </a:r>
            <a:r>
              <a:rPr b="1" lang="el-GR" sz="2600" spc="-1" strike="noStrike">
                <a:solidFill>
                  <a:srgbClr val="ffffff"/>
                </a:solidFill>
                <a:uFill>
                  <a:solidFill>
                    <a:srgbClr val="ffffff"/>
                  </a:solidFill>
                </a:uFill>
                <a:latin typeface="Arial"/>
              </a:rPr>
              <a:t>, ΑΝΤΙΣΤΟΙΧΕΙ ΣΤΟ </a:t>
            </a:r>
            <a:r>
              <a:rPr b="1" lang="el-GR" sz="2600" spc="-1" strike="noStrike">
                <a:solidFill>
                  <a:srgbClr val="ff0000"/>
                </a:solidFill>
                <a:uFill>
                  <a:solidFill>
                    <a:srgbClr val="ffffff"/>
                  </a:solidFill>
                </a:uFill>
                <a:latin typeface="Arial"/>
              </a:rPr>
              <a:t>ΠΡΑΓΜΑΤΙΚΟ ΕΡΓΟ </a:t>
            </a:r>
            <a:r>
              <a:rPr b="1" lang="el-GR" sz="2600" spc="-1" strike="noStrike">
                <a:solidFill>
                  <a:srgbClr val="ffffff"/>
                </a:solidFill>
                <a:uFill>
                  <a:solidFill>
                    <a:srgbClr val="ffffff"/>
                  </a:solidFill>
                </a:uFill>
                <a:latin typeface="Arial"/>
              </a:rPr>
              <a:t>ΚΑΙ ΠΡΟΚΥΠΤΕΙ ΑΠΟ ΤΗ </a:t>
            </a:r>
            <a:r>
              <a:rPr b="1" lang="el-GR" sz="2600" spc="-1" strike="noStrike" u="sng">
                <a:solidFill>
                  <a:srgbClr val="7030a0"/>
                </a:solidFill>
                <a:uFill>
                  <a:solidFill>
                    <a:srgbClr val="ffffff"/>
                  </a:solidFill>
                </a:uFill>
                <a:latin typeface="Arial"/>
              </a:rPr>
              <a:t>ΘΕΩΡΗΤΙΚΗ</a:t>
            </a:r>
            <a:r>
              <a:rPr b="1" lang="el-GR" sz="2600" spc="-1" strike="noStrike" u="sng">
                <a:solidFill>
                  <a:srgbClr val="ffffff"/>
                </a:solidFill>
                <a:uFill>
                  <a:solidFill>
                    <a:srgbClr val="ffffff"/>
                  </a:solidFill>
                </a:uFill>
                <a:latin typeface="Arial"/>
              </a:rPr>
              <a:t>, </a:t>
            </a:r>
            <a:r>
              <a:rPr b="1" lang="el-GR" sz="2600" spc="-1" strike="noStrike" u="sng">
                <a:solidFill>
                  <a:srgbClr val="7030a0"/>
                </a:solidFill>
                <a:uFill>
                  <a:solidFill>
                    <a:srgbClr val="ffffff"/>
                  </a:solidFill>
                </a:uFill>
                <a:latin typeface="Arial"/>
              </a:rPr>
              <a:t>ΑΦΟΥ ΑΦΑΙΡΕΘΟΥΝ ΑΠ' ΑΥΤΗΝ ΟΛΕΣ ΓΕΝΙΚΑ ΟΙ ΑΠΩΛΕΙΕΣ ΙΣΧΥΟΣ</a:t>
            </a:r>
            <a:r>
              <a:rPr b="1" lang="el-GR" sz="2600" spc="-1" strike="noStrike">
                <a:solidFill>
                  <a:srgbClr val="ffffff"/>
                </a:solidFill>
                <a:uFill>
                  <a:solidFill>
                    <a:srgbClr val="ffffff"/>
                  </a:solidFill>
                </a:uFill>
                <a:latin typeface="Arial"/>
              </a:rPr>
              <a:t>. ΠΡΟΚΥΠΤΕΙ ΕΠΙΣΗΣ ΑΠΟ ΤΗΝ ΕΣΩΤΕΡΙΚΗ, ΑΦΟΥ ΑΦΑΙΡΕΘΕΙ ΑΠΟ ΑΥΤΗΝ Η ΙΣΧΥΣ ΠΟΥ ΑΝΤΙΣΤΟΙΧΕΙ ΣΤΙΣ ΜΗΧΑΝΙΚΕΣ ΑΠΩΛΕΙΕΣ, ΤΙΣ ΑΠΩΛΕΙΕΣ ΤΩΝ ΕΞΩΤΕΡΙΚΩΝ ΣΥΣΚΕΥΩΝ ΣΤΕΓΑΝΟΤΗΤΑΣ ΚΑΙ ΤΙΣ ΑΠΩΛΕΙΕΣ ΑΚΤΙΝΟΒΟΛΙΑΣ. ΓΙΑ ΤΗΝ ΠΡΑΓΜΑΤΙΚΗ ΙΣΧΥ ΕΦΑΡΜΟΖΕΤΑΙ Ο ΤΥΠΟΣ:</a:t>
            </a:r>
            <a:endParaRPr b="0" lang="el-GR" sz="2600" spc="-1" strike="noStrike">
              <a:solidFill>
                <a:srgbClr val="000000"/>
              </a:solidFill>
              <a:uFill>
                <a:solidFill>
                  <a:srgbClr val="ffffff"/>
                </a:solidFill>
              </a:uFill>
              <a:latin typeface="Arial"/>
            </a:endParaRPr>
          </a:p>
          <a:p>
            <a:pPr algn="ctr">
              <a:lnSpc>
                <a:spcPct val="100000"/>
              </a:lnSpc>
              <a:spcBef>
                <a:spcPts val="561"/>
              </a:spcBef>
            </a:pPr>
            <a:r>
              <a:rPr b="1" lang="el-GR" sz="2800" spc="-1" strike="noStrike">
                <a:solidFill>
                  <a:srgbClr val="ff0000"/>
                </a:solidFill>
                <a:uFill>
                  <a:solidFill>
                    <a:srgbClr val="ffffff"/>
                  </a:solidFill>
                </a:uFill>
                <a:latin typeface="Arial"/>
              </a:rPr>
              <a:t>Ρ</a:t>
            </a:r>
            <a:r>
              <a:rPr b="1" lang="el-GR" sz="2800" spc="-1" strike="noStrike" baseline="-25000">
                <a:solidFill>
                  <a:srgbClr val="ff0000"/>
                </a:solidFill>
                <a:uFill>
                  <a:solidFill>
                    <a:srgbClr val="ffffff"/>
                  </a:solidFill>
                </a:uFill>
                <a:latin typeface="Arial"/>
              </a:rPr>
              <a:t>π</a:t>
            </a:r>
            <a:r>
              <a:rPr b="1" lang="el-GR" sz="2800" spc="-1" strike="noStrike">
                <a:solidFill>
                  <a:srgbClr val="ff0000"/>
                </a:solidFill>
                <a:uFill>
                  <a:solidFill>
                    <a:srgbClr val="ffffff"/>
                  </a:solidFill>
                </a:uFill>
                <a:latin typeface="Arial"/>
              </a:rPr>
              <a:t> = Ρ</a:t>
            </a:r>
            <a:r>
              <a:rPr b="1" lang="el-GR" sz="2800" spc="-1" strike="noStrike" baseline="-25000">
                <a:solidFill>
                  <a:srgbClr val="ff0000"/>
                </a:solidFill>
                <a:uFill>
                  <a:solidFill>
                    <a:srgbClr val="ffffff"/>
                  </a:solidFill>
                </a:uFill>
                <a:latin typeface="Arial"/>
              </a:rPr>
              <a:t>ε</a:t>
            </a:r>
            <a:r>
              <a:rPr b="1" lang="el-GR" sz="2800" spc="-1" strike="noStrike">
                <a:solidFill>
                  <a:srgbClr val="ff0000"/>
                </a:solidFill>
                <a:uFill>
                  <a:solidFill>
                    <a:srgbClr val="ffffff"/>
                  </a:solidFill>
                </a:uFill>
                <a:latin typeface="Arial"/>
              </a:rPr>
              <a:t> · η</a:t>
            </a:r>
            <a:r>
              <a:rPr b="1" lang="el-GR" sz="2800" spc="-1" strike="noStrike" baseline="-25000">
                <a:solidFill>
                  <a:srgbClr val="ff0000"/>
                </a:solidFill>
                <a:uFill>
                  <a:solidFill>
                    <a:srgbClr val="ffffff"/>
                  </a:solidFill>
                </a:uFill>
                <a:latin typeface="Arial"/>
              </a:rPr>
              <a:t>μ</a:t>
            </a:r>
            <a:endParaRPr b="0" lang="el-GR" sz="2800" spc="-1" strike="noStrike">
              <a:solidFill>
                <a:srgbClr val="000000"/>
              </a:solidFill>
              <a:uFill>
                <a:solidFill>
                  <a:srgbClr val="ffffff"/>
                </a:solidFill>
              </a:uFill>
              <a:latin typeface="Arial"/>
            </a:endParaRPr>
          </a:p>
          <a:p>
            <a:pPr algn="ctr">
              <a:lnSpc>
                <a:spcPct val="100000"/>
              </a:lnSpc>
              <a:spcBef>
                <a:spcPts val="479"/>
              </a:spcBef>
            </a:pPr>
            <a:br/>
            <a:br/>
            <a:r>
              <a:rPr b="0" lang="el-GR" sz="1400" spc="-1" strike="noStrike">
                <a:solidFill>
                  <a:srgbClr val="ffffff"/>
                </a:solidFill>
                <a:uFill>
                  <a:solidFill>
                    <a:srgbClr val="ffffff"/>
                  </a:solidFill>
                </a:uFill>
                <a:latin typeface="Book Antiqua"/>
              </a:rPr>
              <a:t> </a:t>
            </a:r>
            <a:br/>
            <a:endParaRPr b="0" lang="el-GR" sz="1400" spc="-1" strike="noStrike">
              <a:solidFill>
                <a:srgbClr val="000000"/>
              </a:solidFill>
              <a:uFill>
                <a:solidFill>
                  <a:srgbClr val="ffffff"/>
                </a:solidFill>
              </a:uFill>
              <a:latin typeface="Arial"/>
            </a:endParaRPr>
          </a:p>
        </p:txBody>
      </p:sp>
    </p:spTree>
  </p:cSld>
</p:sld>
</file>

<file path=ppt/slides/slide18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99"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3200" spc="-1" strike="noStrike" u="sng" cap="all">
                <a:solidFill>
                  <a:srgbClr val="000000"/>
                </a:solidFill>
                <a:uFill>
                  <a:solidFill>
                    <a:srgbClr val="ffffff"/>
                  </a:solidFill>
                </a:uFill>
                <a:latin typeface="Arial"/>
              </a:rPr>
              <a:t>ΠΡΑΓΜΑΤΙΚΗ ΙΣΧΥΣ</a:t>
            </a:r>
            <a:br/>
            <a:endParaRPr b="0" lang="el-GR" sz="3200" spc="-1" strike="noStrike">
              <a:solidFill>
                <a:srgbClr val="ffffff"/>
              </a:solidFill>
              <a:uFill>
                <a:solidFill>
                  <a:srgbClr val="ffffff"/>
                </a:solidFill>
              </a:uFill>
              <a:latin typeface="Book Antiqua"/>
            </a:endParaRPr>
          </a:p>
        </p:txBody>
      </p:sp>
      <p:sp>
        <p:nvSpPr>
          <p:cNvPr id="800" name="TextShape 2"/>
          <p:cNvSpPr txBox="1"/>
          <p:nvPr/>
        </p:nvSpPr>
        <p:spPr>
          <a:xfrm>
            <a:off x="179640" y="1071720"/>
            <a:ext cx="8784720" cy="5525280"/>
          </a:xfrm>
          <a:prstGeom prst="rect">
            <a:avLst/>
          </a:prstGeom>
          <a:solidFill>
            <a:srgbClr val="000000"/>
          </a:solidFill>
          <a:ln>
            <a:noFill/>
          </a:ln>
        </p:spPr>
        <p:txBody>
          <a:bodyPr lIns="90000" rIns="90000" tIns="45000" bIns="45000"/>
          <a:p>
            <a:pPr>
              <a:lnSpc>
                <a:spcPct val="100000"/>
              </a:lnSpc>
              <a:spcBef>
                <a:spcPts val="561"/>
              </a:spcBef>
            </a:pPr>
            <a:r>
              <a:rPr b="1" lang="el-GR" sz="2800" spc="-1" strike="noStrike" u="sng">
                <a:solidFill>
                  <a:srgbClr val="ff0000"/>
                </a:solidFill>
                <a:uFill>
                  <a:solidFill>
                    <a:srgbClr val="ffffff"/>
                  </a:solidFill>
                </a:uFill>
                <a:latin typeface="Arial"/>
              </a:rPr>
              <a:t>ΠΡΑΓΜΑΤΙΚΗ ΙΣΧΥΣ Ρ</a:t>
            </a:r>
            <a:r>
              <a:rPr b="1" lang="el-GR" sz="1800" spc="-1" strike="noStrike" u="sng">
                <a:solidFill>
                  <a:srgbClr val="ff0000"/>
                </a:solidFill>
                <a:uFill>
                  <a:solidFill>
                    <a:srgbClr val="ffffff"/>
                  </a:solidFill>
                </a:uFill>
                <a:latin typeface="Arial"/>
              </a:rPr>
              <a:t>π</a:t>
            </a:r>
            <a:r>
              <a:rPr b="1" lang="el-GR" sz="2000" spc="-1" strike="noStrike" u="sng">
                <a:solidFill>
                  <a:srgbClr val="ff0000"/>
                </a:solidFill>
                <a:uFill>
                  <a:solidFill>
                    <a:srgbClr val="ffffff"/>
                  </a:solidFill>
                </a:uFill>
                <a:latin typeface="Arial"/>
              </a:rPr>
              <a:t>:</a:t>
            </a:r>
            <a:endParaRPr b="0" lang="el-GR" sz="2000" spc="-1" strike="noStrike">
              <a:solidFill>
                <a:srgbClr val="000000"/>
              </a:solidFill>
              <a:uFill>
                <a:solidFill>
                  <a:srgbClr val="ffffff"/>
                </a:solidFill>
              </a:uFill>
              <a:latin typeface="Arial"/>
            </a:endParaRPr>
          </a:p>
          <a:p>
            <a:pPr>
              <a:lnSpc>
                <a:spcPct val="100000"/>
              </a:lnSpc>
              <a:spcBef>
                <a:spcPts val="400"/>
              </a:spcBef>
            </a:pPr>
            <a:endParaRPr b="0" lang="el-GR" sz="2000" spc="-1" strike="noStrike">
              <a:solidFill>
                <a:srgbClr val="000000"/>
              </a:solidFill>
              <a:uFill>
                <a:solidFill>
                  <a:srgbClr val="ffffff"/>
                </a:solidFill>
              </a:uFill>
              <a:latin typeface="Arial"/>
            </a:endParaRPr>
          </a:p>
          <a:p>
            <a:pPr>
              <a:lnSpc>
                <a:spcPct val="100000"/>
              </a:lnSpc>
              <a:spcBef>
                <a:spcPts val="519"/>
              </a:spcBef>
            </a:pPr>
            <a:r>
              <a:rPr b="1" lang="el-GR" sz="2600" spc="-1" strike="noStrike">
                <a:solidFill>
                  <a:srgbClr val="ffffff"/>
                </a:solidFill>
                <a:uFill>
                  <a:solidFill>
                    <a:srgbClr val="ffffff"/>
                  </a:solidFill>
                </a:uFill>
                <a:latin typeface="Arial"/>
              </a:rPr>
              <a:t>ΓΙΑ ΤΗΝ ΠΡΑΓΜΑΤΙΚΗ ΙΣΧΥ ΕΦΑΡΜΟΖΕΤΑΙ Ο ΤΥΠΟΣ:</a:t>
            </a:r>
            <a:endParaRPr b="0" lang="el-GR" sz="2600" spc="-1" strike="noStrike">
              <a:solidFill>
                <a:srgbClr val="000000"/>
              </a:solidFill>
              <a:uFill>
                <a:solidFill>
                  <a:srgbClr val="ffffff"/>
                </a:solidFill>
              </a:uFill>
              <a:latin typeface="Arial"/>
            </a:endParaRPr>
          </a:p>
          <a:p>
            <a:pPr algn="ctr">
              <a:lnSpc>
                <a:spcPct val="100000"/>
              </a:lnSpc>
              <a:spcBef>
                <a:spcPts val="561"/>
              </a:spcBef>
            </a:pPr>
            <a:r>
              <a:rPr b="1" lang="el-GR" sz="2800" spc="-1" strike="noStrike">
                <a:solidFill>
                  <a:srgbClr val="ff0000"/>
                </a:solidFill>
                <a:uFill>
                  <a:solidFill>
                    <a:srgbClr val="ffffff"/>
                  </a:solidFill>
                </a:uFill>
                <a:latin typeface="Arial"/>
              </a:rPr>
              <a:t>Ρ</a:t>
            </a:r>
            <a:r>
              <a:rPr b="1" lang="el-GR" sz="2800" spc="-1" strike="noStrike" baseline="-25000">
                <a:solidFill>
                  <a:srgbClr val="ff0000"/>
                </a:solidFill>
                <a:uFill>
                  <a:solidFill>
                    <a:srgbClr val="ffffff"/>
                  </a:solidFill>
                </a:uFill>
                <a:latin typeface="Arial"/>
              </a:rPr>
              <a:t>π</a:t>
            </a:r>
            <a:r>
              <a:rPr b="1" lang="el-GR" sz="2800" spc="-1" strike="noStrike">
                <a:solidFill>
                  <a:srgbClr val="ff0000"/>
                </a:solidFill>
                <a:uFill>
                  <a:solidFill>
                    <a:srgbClr val="ffffff"/>
                  </a:solidFill>
                </a:uFill>
                <a:latin typeface="Arial"/>
              </a:rPr>
              <a:t> = Ρ</a:t>
            </a:r>
            <a:r>
              <a:rPr b="1" lang="el-GR" sz="2800" spc="-1" strike="noStrike" baseline="-25000">
                <a:solidFill>
                  <a:srgbClr val="ff0000"/>
                </a:solidFill>
                <a:uFill>
                  <a:solidFill>
                    <a:srgbClr val="ffffff"/>
                  </a:solidFill>
                </a:uFill>
                <a:latin typeface="Arial"/>
              </a:rPr>
              <a:t>ε</a:t>
            </a:r>
            <a:r>
              <a:rPr b="1" lang="el-GR" sz="2800" spc="-1" strike="noStrike">
                <a:solidFill>
                  <a:srgbClr val="ff0000"/>
                </a:solidFill>
                <a:uFill>
                  <a:solidFill>
                    <a:srgbClr val="ffffff"/>
                  </a:solidFill>
                </a:uFill>
                <a:latin typeface="Arial"/>
              </a:rPr>
              <a:t> · η</a:t>
            </a:r>
            <a:r>
              <a:rPr b="1" lang="el-GR" sz="2800" spc="-1" strike="noStrike" baseline="-25000">
                <a:solidFill>
                  <a:srgbClr val="ff0000"/>
                </a:solidFill>
                <a:uFill>
                  <a:solidFill>
                    <a:srgbClr val="ffffff"/>
                  </a:solidFill>
                </a:uFill>
                <a:latin typeface="Arial"/>
              </a:rPr>
              <a:t>μ</a:t>
            </a:r>
            <a:endParaRPr b="0" lang="el-GR" sz="2800" spc="-1" strike="noStrike">
              <a:solidFill>
                <a:srgbClr val="000000"/>
              </a:solidFill>
              <a:uFill>
                <a:solidFill>
                  <a:srgbClr val="ffffff"/>
                </a:solidFill>
              </a:uFill>
              <a:latin typeface="Arial"/>
            </a:endParaRPr>
          </a:p>
          <a:p>
            <a:pPr>
              <a:lnSpc>
                <a:spcPct val="100000"/>
              </a:lnSpc>
              <a:spcBef>
                <a:spcPts val="479"/>
              </a:spcBef>
            </a:pPr>
            <a:br/>
            <a:endParaRPr b="0" lang="el-GR" sz="2800" spc="-1" strike="noStrike">
              <a:solidFill>
                <a:srgbClr val="000000"/>
              </a:solidFill>
              <a:uFill>
                <a:solidFill>
                  <a:srgbClr val="ffffff"/>
                </a:solidFill>
              </a:uFill>
              <a:latin typeface="Arial"/>
            </a:endParaRPr>
          </a:p>
          <a:p>
            <a:pPr>
              <a:lnSpc>
                <a:spcPct val="100000"/>
              </a:lnSpc>
              <a:spcBef>
                <a:spcPts val="519"/>
              </a:spcBef>
            </a:pPr>
            <a:r>
              <a:rPr b="1" lang="el-GR" sz="2600" spc="-1" strike="noStrike">
                <a:solidFill>
                  <a:srgbClr val="ffffff"/>
                </a:solidFill>
                <a:uFill>
                  <a:solidFill>
                    <a:srgbClr val="ffffff"/>
                  </a:solidFill>
                </a:uFill>
                <a:latin typeface="Arial"/>
              </a:rPr>
              <a:t>ΟΠΟΥ η</a:t>
            </a:r>
            <a:r>
              <a:rPr b="1" lang="el-GR" sz="2600" spc="-1" strike="noStrike" baseline="-25000">
                <a:solidFill>
                  <a:srgbClr val="ffffff"/>
                </a:solidFill>
                <a:uFill>
                  <a:solidFill>
                    <a:srgbClr val="ffffff"/>
                  </a:solidFill>
                </a:uFill>
                <a:latin typeface="Arial"/>
              </a:rPr>
              <a:t>μ</a:t>
            </a:r>
            <a:r>
              <a:rPr b="1" lang="el-GR" sz="2600" spc="-1" strike="noStrike">
                <a:solidFill>
                  <a:srgbClr val="ffffff"/>
                </a:solidFill>
                <a:uFill>
                  <a:solidFill>
                    <a:srgbClr val="ffffff"/>
                  </a:solidFill>
                </a:uFill>
                <a:latin typeface="Arial"/>
              </a:rPr>
              <a:t> ΕΙΝΑΙ Ο ΜΗΧΑΝΙΚΟΣ ΒΑΘΜΟΣ ΑΠΟΔΟΣΕΩΣ. ΣΤΗ ΣΥΝΕΧΕΙΑ ΘΑ ΕΙΝΑΙ:</a:t>
            </a:r>
            <a:endParaRPr b="0" lang="el-GR" sz="2600" spc="-1" strike="noStrike">
              <a:solidFill>
                <a:srgbClr val="000000"/>
              </a:solidFill>
              <a:uFill>
                <a:solidFill>
                  <a:srgbClr val="ffffff"/>
                </a:solidFill>
              </a:uFill>
              <a:latin typeface="Arial"/>
            </a:endParaRPr>
          </a:p>
          <a:p>
            <a:pPr>
              <a:lnSpc>
                <a:spcPct val="100000"/>
              </a:lnSpc>
              <a:spcBef>
                <a:spcPts val="519"/>
              </a:spcBef>
            </a:pPr>
            <a:endParaRPr b="0" lang="el-GR" sz="2600" spc="-1" strike="noStrike">
              <a:solidFill>
                <a:srgbClr val="000000"/>
              </a:solidFill>
              <a:uFill>
                <a:solidFill>
                  <a:srgbClr val="ffffff"/>
                </a:solidFill>
              </a:uFill>
              <a:latin typeface="Arial"/>
            </a:endParaRPr>
          </a:p>
          <a:p>
            <a:pPr algn="ctr">
              <a:lnSpc>
                <a:spcPct val="100000"/>
              </a:lnSpc>
              <a:spcBef>
                <a:spcPts val="561"/>
              </a:spcBef>
            </a:pPr>
            <a:r>
              <a:rPr b="1" lang="el-GR" sz="2800" spc="-1" strike="noStrike">
                <a:solidFill>
                  <a:srgbClr val="ff0000"/>
                </a:solidFill>
                <a:uFill>
                  <a:solidFill>
                    <a:srgbClr val="ffffff"/>
                  </a:solidFill>
                </a:uFill>
                <a:latin typeface="Arial"/>
              </a:rPr>
              <a:t>Ρ</a:t>
            </a:r>
            <a:r>
              <a:rPr b="1" lang="el-GR" sz="2800" spc="-1" strike="noStrike" baseline="-25000">
                <a:solidFill>
                  <a:srgbClr val="ff0000"/>
                </a:solidFill>
                <a:uFill>
                  <a:solidFill>
                    <a:srgbClr val="ffffff"/>
                  </a:solidFill>
                </a:uFill>
                <a:latin typeface="Arial"/>
              </a:rPr>
              <a:t>π</a:t>
            </a:r>
            <a:r>
              <a:rPr b="1" lang="el-GR" sz="2800" spc="-1" strike="noStrike">
                <a:solidFill>
                  <a:srgbClr val="ff0000"/>
                </a:solidFill>
                <a:uFill>
                  <a:solidFill>
                    <a:srgbClr val="ffffff"/>
                  </a:solidFill>
                </a:uFill>
                <a:latin typeface="Arial"/>
              </a:rPr>
              <a:t> = Ρ</a:t>
            </a:r>
            <a:r>
              <a:rPr b="1" lang="el-GR" sz="2800" spc="-1" strike="noStrike" baseline="-25000">
                <a:solidFill>
                  <a:srgbClr val="ff0000"/>
                </a:solidFill>
                <a:uFill>
                  <a:solidFill>
                    <a:srgbClr val="ffffff"/>
                  </a:solidFill>
                </a:uFill>
                <a:latin typeface="Arial"/>
              </a:rPr>
              <a:t>θ</a:t>
            </a:r>
            <a:r>
              <a:rPr b="1" lang="el-GR" sz="2800" spc="-1" strike="noStrike">
                <a:solidFill>
                  <a:srgbClr val="ff0000"/>
                </a:solidFill>
                <a:uFill>
                  <a:solidFill>
                    <a:srgbClr val="ffffff"/>
                  </a:solidFill>
                </a:uFill>
                <a:latin typeface="Arial"/>
              </a:rPr>
              <a:t> · η</a:t>
            </a:r>
            <a:r>
              <a:rPr b="1" lang="el-GR" sz="2800" spc="-1" strike="noStrike" baseline="-25000">
                <a:solidFill>
                  <a:srgbClr val="ff0000"/>
                </a:solidFill>
                <a:uFill>
                  <a:solidFill>
                    <a:srgbClr val="ffffff"/>
                  </a:solidFill>
                </a:uFill>
                <a:latin typeface="Arial"/>
              </a:rPr>
              <a:t>ε</a:t>
            </a:r>
            <a:r>
              <a:rPr b="1" lang="el-GR" sz="2800" spc="-1" strike="noStrike">
                <a:solidFill>
                  <a:srgbClr val="ff0000"/>
                </a:solidFill>
                <a:uFill>
                  <a:solidFill>
                    <a:srgbClr val="ffffff"/>
                  </a:solidFill>
                </a:uFill>
                <a:latin typeface="Arial"/>
              </a:rPr>
              <a:t> · η</a:t>
            </a:r>
            <a:r>
              <a:rPr b="1" lang="el-GR" sz="2800" spc="-1" strike="noStrike" baseline="-25000">
                <a:solidFill>
                  <a:srgbClr val="ff0000"/>
                </a:solidFill>
                <a:uFill>
                  <a:solidFill>
                    <a:srgbClr val="ffffff"/>
                  </a:solidFill>
                </a:uFill>
                <a:latin typeface="Arial"/>
              </a:rPr>
              <a:t>μ</a:t>
            </a:r>
            <a:endParaRPr b="0" lang="el-GR" sz="2800" spc="-1" strike="noStrike">
              <a:solidFill>
                <a:srgbClr val="000000"/>
              </a:solidFill>
              <a:uFill>
                <a:solidFill>
                  <a:srgbClr val="ffffff"/>
                </a:solidFill>
              </a:uFill>
              <a:latin typeface="Arial"/>
            </a:endParaRPr>
          </a:p>
          <a:p>
            <a:pPr algn="ctr">
              <a:lnSpc>
                <a:spcPct val="100000"/>
              </a:lnSpc>
              <a:spcBef>
                <a:spcPts val="360"/>
              </a:spcBef>
            </a:pPr>
            <a:br/>
            <a:r>
              <a:rPr b="0" lang="el-GR" sz="1400" spc="-1" strike="noStrike">
                <a:solidFill>
                  <a:srgbClr val="ffffff"/>
                </a:solidFill>
                <a:uFill>
                  <a:solidFill>
                    <a:srgbClr val="ffffff"/>
                  </a:solidFill>
                </a:uFill>
                <a:latin typeface="Book Antiqua"/>
              </a:rPr>
              <a:t> </a:t>
            </a:r>
            <a:br/>
            <a:endParaRPr b="0" lang="el-GR" sz="1400" spc="-1" strike="noStrike">
              <a:solidFill>
                <a:srgbClr val="000000"/>
              </a:solidFill>
              <a:uFill>
                <a:solidFill>
                  <a:srgbClr val="ffffff"/>
                </a:solidFill>
              </a:uFill>
              <a:latin typeface="Arial"/>
            </a:endParaRPr>
          </a:p>
        </p:txBody>
      </p:sp>
    </p:spTree>
  </p:cSld>
</p:sld>
</file>

<file path=ppt/slides/slide18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01"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3200" spc="-1" strike="noStrike" u="sng" cap="all">
                <a:solidFill>
                  <a:srgbClr val="000000"/>
                </a:solidFill>
                <a:uFill>
                  <a:solidFill>
                    <a:srgbClr val="ffffff"/>
                  </a:solidFill>
                </a:uFill>
                <a:latin typeface="Arial"/>
              </a:rPr>
              <a:t>ΠΡΑΓΜΑΤΙΚΗ ΙΣΧΥΣ</a:t>
            </a:r>
            <a:br/>
            <a:endParaRPr b="0" lang="el-GR" sz="3200" spc="-1" strike="noStrike">
              <a:solidFill>
                <a:srgbClr val="ffffff"/>
              </a:solidFill>
              <a:uFill>
                <a:solidFill>
                  <a:srgbClr val="ffffff"/>
                </a:solidFill>
              </a:uFill>
              <a:latin typeface="Book Antiqua"/>
            </a:endParaRPr>
          </a:p>
        </p:txBody>
      </p:sp>
      <p:sp>
        <p:nvSpPr>
          <p:cNvPr id="802" name="TextShape 2"/>
          <p:cNvSpPr txBox="1"/>
          <p:nvPr/>
        </p:nvSpPr>
        <p:spPr>
          <a:xfrm>
            <a:off x="179640" y="1071720"/>
            <a:ext cx="8784720" cy="5525280"/>
          </a:xfrm>
          <a:prstGeom prst="rect">
            <a:avLst/>
          </a:prstGeom>
          <a:solidFill>
            <a:srgbClr val="000000"/>
          </a:solidFill>
          <a:ln>
            <a:noFill/>
          </a:ln>
        </p:spPr>
        <p:txBody>
          <a:bodyPr lIns="90000" rIns="90000" tIns="45000" bIns="45000"/>
          <a:p>
            <a:pPr>
              <a:lnSpc>
                <a:spcPct val="100000"/>
              </a:lnSpc>
              <a:spcBef>
                <a:spcPts val="561"/>
              </a:spcBef>
            </a:pPr>
            <a:r>
              <a:rPr b="1" lang="el-GR" sz="2800" spc="-1" strike="noStrike" u="sng">
                <a:solidFill>
                  <a:srgbClr val="ff0000"/>
                </a:solidFill>
                <a:uFill>
                  <a:solidFill>
                    <a:srgbClr val="ffffff"/>
                  </a:solidFill>
                </a:uFill>
                <a:latin typeface="Arial"/>
              </a:rPr>
              <a:t>ΠΡΑΓΜΑΤΙΚΗ ΙΣΧΥΣ Ρ</a:t>
            </a:r>
            <a:r>
              <a:rPr b="1" lang="el-GR" sz="1800" spc="-1" strike="noStrike" u="sng">
                <a:solidFill>
                  <a:srgbClr val="ff0000"/>
                </a:solidFill>
                <a:uFill>
                  <a:solidFill>
                    <a:srgbClr val="ffffff"/>
                  </a:solidFill>
                </a:uFill>
                <a:latin typeface="Arial"/>
              </a:rPr>
              <a:t>π</a:t>
            </a:r>
            <a:r>
              <a:rPr b="1" lang="el-GR" sz="2000" spc="-1" strike="noStrike" u="sng">
                <a:solidFill>
                  <a:srgbClr val="ff0000"/>
                </a:solidFill>
                <a:uFill>
                  <a:solidFill>
                    <a:srgbClr val="ffffff"/>
                  </a:solidFill>
                </a:uFill>
                <a:latin typeface="Arial"/>
              </a:rPr>
              <a:t>:</a:t>
            </a:r>
            <a:endParaRPr b="0" lang="el-GR" sz="2000" spc="-1" strike="noStrike">
              <a:solidFill>
                <a:srgbClr val="000000"/>
              </a:solidFill>
              <a:uFill>
                <a:solidFill>
                  <a:srgbClr val="ffffff"/>
                </a:solidFill>
              </a:uFill>
              <a:latin typeface="Arial"/>
            </a:endParaRPr>
          </a:p>
          <a:p>
            <a:pPr>
              <a:lnSpc>
                <a:spcPct val="100000"/>
              </a:lnSpc>
              <a:spcBef>
                <a:spcPts val="400"/>
              </a:spcBef>
            </a:pPr>
            <a:endParaRPr b="0" lang="el-GR" sz="2000" spc="-1" strike="noStrike">
              <a:solidFill>
                <a:srgbClr val="000000"/>
              </a:solidFill>
              <a:uFill>
                <a:solidFill>
                  <a:srgbClr val="ffffff"/>
                </a:solidFill>
              </a:uFill>
              <a:latin typeface="Arial"/>
            </a:endParaRPr>
          </a:p>
          <a:p>
            <a:pPr>
              <a:lnSpc>
                <a:spcPct val="100000"/>
              </a:lnSpc>
              <a:spcBef>
                <a:spcPts val="561"/>
              </a:spcBef>
            </a:pPr>
            <a:r>
              <a:rPr b="1" lang="el-GR" sz="2800" spc="-1" strike="noStrike">
                <a:solidFill>
                  <a:srgbClr val="ffffff"/>
                </a:solidFill>
                <a:uFill>
                  <a:solidFill>
                    <a:srgbClr val="ffffff"/>
                  </a:solidFill>
                </a:uFill>
                <a:latin typeface="Arial"/>
              </a:rPr>
              <a:t>Η ΠΡΑΓΜΑΤΙΚΗ ΙΣΧΥΣ ΜΕΤΡΕΙΤΑΙ ΣΤΗΝ ΑΤΡΑΚΤΟ ΚΑΙ ΥΠΟΛΟΓΙΖΕΤΑΙ ΣΕ ΑΤΡΑΚΤΟΙΠΠΟΥΣ </a:t>
            </a:r>
            <a:r>
              <a:rPr b="1" lang="el-GR" sz="2800" spc="-1" strike="noStrike">
                <a:solidFill>
                  <a:srgbClr val="ff0000"/>
                </a:solidFill>
                <a:uFill>
                  <a:solidFill>
                    <a:srgbClr val="ffffff"/>
                  </a:solidFill>
                </a:uFill>
                <a:latin typeface="Arial"/>
              </a:rPr>
              <a:t>SΗΡ </a:t>
            </a:r>
            <a:r>
              <a:rPr b="1" lang="el-GR" sz="2800" spc="-1" strike="noStrike">
                <a:solidFill>
                  <a:srgbClr val="ffffff"/>
                </a:solidFill>
                <a:uFill>
                  <a:solidFill>
                    <a:srgbClr val="ffffff"/>
                  </a:solidFill>
                </a:uFill>
                <a:latin typeface="Arial"/>
              </a:rPr>
              <a:t>(</a:t>
            </a:r>
            <a:r>
              <a:rPr b="1" lang="el-GR" sz="2800" spc="-1" strike="noStrike">
                <a:solidFill>
                  <a:srgbClr val="ff0000"/>
                </a:solidFill>
                <a:uFill>
                  <a:solidFill>
                    <a:srgbClr val="ffffff"/>
                  </a:solidFill>
                </a:uFill>
                <a:latin typeface="Arial"/>
              </a:rPr>
              <a:t>Shaft Horse Power</a:t>
            </a:r>
            <a:r>
              <a:rPr b="1" lang="el-GR" sz="2800" spc="-1" strike="noStrike">
                <a:solidFill>
                  <a:srgbClr val="ffffff"/>
                </a:solidFill>
                <a:uFill>
                  <a:solidFill>
                    <a:srgbClr val="ffffff"/>
                  </a:solidFill>
                </a:uFill>
                <a:latin typeface="Arial"/>
              </a:rPr>
              <a:t>) ή </a:t>
            </a:r>
            <a:r>
              <a:rPr b="1" lang="el-GR" sz="2800" spc="-1" strike="noStrike">
                <a:solidFill>
                  <a:srgbClr val="ff0000"/>
                </a:solidFill>
                <a:uFill>
                  <a:solidFill>
                    <a:srgbClr val="ffffff"/>
                  </a:solidFill>
                </a:uFill>
                <a:latin typeface="Arial"/>
              </a:rPr>
              <a:t>kW</a:t>
            </a:r>
            <a:r>
              <a:rPr b="1" lang="el-GR" sz="2800" spc="-1" strike="noStrike">
                <a:solidFill>
                  <a:srgbClr val="ffffff"/>
                </a:solidFill>
                <a:uFill>
                  <a:solidFill>
                    <a:srgbClr val="ffffff"/>
                  </a:solidFill>
                </a:uFill>
                <a:latin typeface="Arial"/>
              </a:rPr>
              <a:t> ΑΞΟΝΑ.</a:t>
            </a:r>
            <a:endParaRPr b="0" lang="el-GR" sz="2800" spc="-1" strike="noStrike">
              <a:solidFill>
                <a:srgbClr val="000000"/>
              </a:solidFill>
              <a:uFill>
                <a:solidFill>
                  <a:srgbClr val="ffffff"/>
                </a:solidFill>
              </a:uFill>
              <a:latin typeface="Arial"/>
            </a:endParaRPr>
          </a:p>
          <a:p>
            <a:pPr>
              <a:lnSpc>
                <a:spcPct val="100000"/>
              </a:lnSpc>
              <a:spcBef>
                <a:spcPts val="561"/>
              </a:spcBef>
            </a:pPr>
            <a:r>
              <a:rPr b="1" lang="el-GR" sz="2800" spc="-1" strike="noStrike">
                <a:solidFill>
                  <a:srgbClr val="ffffff"/>
                </a:solidFill>
                <a:uFill>
                  <a:solidFill>
                    <a:srgbClr val="ffffff"/>
                  </a:solidFill>
                </a:uFill>
                <a:latin typeface="Arial"/>
              </a:rPr>
              <a:t>Η ΜΕΤΡΗΣΗ ΓΙΝΕΤΑΙ ΕΙΤΕ ΜΕ </a:t>
            </a:r>
            <a:r>
              <a:rPr b="1" lang="el-GR" sz="2800" spc="-1" strike="noStrike" u="sng">
                <a:solidFill>
                  <a:srgbClr val="ffffff"/>
                </a:solidFill>
                <a:uFill>
                  <a:solidFill>
                    <a:srgbClr val="ffffff"/>
                  </a:solidFill>
                </a:uFill>
                <a:latin typeface="Arial"/>
              </a:rPr>
              <a:t>ΣΤΡΕΨΙΜΕΤΡΟ</a:t>
            </a:r>
            <a:r>
              <a:rPr b="1" lang="el-GR" sz="2800" spc="-1" strike="noStrike" cap="small">
                <a:solidFill>
                  <a:srgbClr val="ffffff"/>
                </a:solidFill>
                <a:uFill>
                  <a:solidFill>
                    <a:srgbClr val="ffffff"/>
                  </a:solidFill>
                </a:uFill>
                <a:latin typeface="Arial"/>
              </a:rPr>
              <a:t> (</a:t>
            </a:r>
            <a:r>
              <a:rPr b="1" lang="el-GR" sz="2800" spc="-1" strike="noStrike" cap="small">
                <a:solidFill>
                  <a:srgbClr val="ff0000"/>
                </a:solidFill>
                <a:uFill>
                  <a:solidFill>
                    <a:srgbClr val="ffffff"/>
                  </a:solidFill>
                </a:uFill>
                <a:latin typeface="Arial"/>
              </a:rPr>
              <a:t>T</a:t>
            </a:r>
            <a:r>
              <a:rPr b="1" lang="el-GR" sz="2800" spc="-1" strike="noStrike">
                <a:solidFill>
                  <a:srgbClr val="ff0000"/>
                </a:solidFill>
                <a:uFill>
                  <a:solidFill>
                    <a:srgbClr val="ffffff"/>
                  </a:solidFill>
                </a:uFill>
                <a:latin typeface="Arial"/>
              </a:rPr>
              <a:t>orsion-meter</a:t>
            </a:r>
            <a:r>
              <a:rPr b="1" lang="el-GR" sz="2800" spc="-1" strike="noStrike">
                <a:solidFill>
                  <a:srgbClr val="ffffff"/>
                </a:solidFill>
                <a:uFill>
                  <a:solidFill>
                    <a:srgbClr val="ffffff"/>
                  </a:solidFill>
                </a:uFill>
                <a:latin typeface="Arial"/>
              </a:rPr>
              <a:t>) ΕΙΤΕ ΜΕ </a:t>
            </a:r>
            <a:r>
              <a:rPr b="1" lang="el-GR" sz="2800" spc="-1" strike="noStrike" u="sng">
                <a:solidFill>
                  <a:srgbClr val="ffffff"/>
                </a:solidFill>
                <a:uFill>
                  <a:solidFill>
                    <a:srgbClr val="ffffff"/>
                  </a:solidFill>
                </a:uFill>
                <a:latin typeface="Arial"/>
              </a:rPr>
              <a:t>ΚΟΙΝΗ </a:t>
            </a:r>
            <a:r>
              <a:rPr b="1" lang="el-GR" sz="2800" spc="-1" strike="noStrike">
                <a:solidFill>
                  <a:srgbClr val="ffffff"/>
                </a:solidFill>
                <a:uFill>
                  <a:solidFill>
                    <a:srgbClr val="ffffff"/>
                  </a:solidFill>
                </a:uFill>
                <a:latin typeface="Arial"/>
              </a:rPr>
              <a:t>(</a:t>
            </a:r>
            <a:r>
              <a:rPr b="1" lang="el-GR" sz="2800" spc="-1" strike="noStrike">
                <a:solidFill>
                  <a:srgbClr val="ff0000"/>
                </a:solidFill>
                <a:uFill>
                  <a:solidFill>
                    <a:srgbClr val="ffffff"/>
                  </a:solidFill>
                </a:uFill>
                <a:latin typeface="Arial"/>
              </a:rPr>
              <a:t>ΦΡΕΝΟ</a:t>
            </a:r>
            <a:r>
              <a:rPr b="1" lang="el-GR" sz="2800" spc="-1" strike="noStrike">
                <a:solidFill>
                  <a:srgbClr val="ffffff"/>
                </a:solidFill>
                <a:uFill>
                  <a:solidFill>
                    <a:srgbClr val="ffffff"/>
                  </a:solidFill>
                </a:uFill>
                <a:latin typeface="Arial"/>
              </a:rPr>
              <a:t>) </a:t>
            </a:r>
            <a:r>
              <a:rPr b="1" lang="el-GR" sz="2800" spc="-1" strike="noStrike" u="sng">
                <a:solidFill>
                  <a:srgbClr val="ffffff"/>
                </a:solidFill>
                <a:uFill>
                  <a:solidFill>
                    <a:srgbClr val="ffffff"/>
                  </a:solidFill>
                </a:uFill>
                <a:latin typeface="Arial"/>
              </a:rPr>
              <a:t>ΠΕΔΗ</a:t>
            </a:r>
            <a:r>
              <a:rPr b="1" lang="el-GR" sz="2800" spc="-1" strike="noStrike">
                <a:solidFill>
                  <a:srgbClr val="ffffff"/>
                </a:solidFill>
                <a:uFill>
                  <a:solidFill>
                    <a:srgbClr val="ffffff"/>
                  </a:solidFill>
                </a:uFill>
                <a:latin typeface="Arial"/>
              </a:rPr>
              <a:t> ή </a:t>
            </a:r>
            <a:r>
              <a:rPr b="1" lang="el-GR" sz="2800" spc="-1" strike="noStrike" u="sng">
                <a:solidFill>
                  <a:srgbClr val="ffffff"/>
                </a:solidFill>
                <a:uFill>
                  <a:solidFill>
                    <a:srgbClr val="ffffff"/>
                  </a:solidFill>
                </a:uFill>
                <a:latin typeface="Arial"/>
              </a:rPr>
              <a:t>ΧΑΛΙΝΩΤΗΡΙΟ</a:t>
            </a:r>
            <a:r>
              <a:rPr b="1" lang="el-GR" sz="2800" spc="-1" strike="noStrike">
                <a:solidFill>
                  <a:srgbClr val="ffffff"/>
                </a:solidFill>
                <a:uFill>
                  <a:solidFill>
                    <a:srgbClr val="ffffff"/>
                  </a:solidFill>
                </a:uFill>
                <a:latin typeface="Arial"/>
              </a:rPr>
              <a:t> ΤΟΥ Prony, </a:t>
            </a:r>
            <a:r>
              <a:rPr b="1" lang="el-GR" sz="2800" spc="-1" strike="noStrike" u="sng">
                <a:solidFill>
                  <a:srgbClr val="ffffff"/>
                </a:solidFill>
                <a:uFill>
                  <a:solidFill>
                    <a:srgbClr val="ffffff"/>
                  </a:solidFill>
                </a:uFill>
                <a:latin typeface="Arial"/>
              </a:rPr>
              <a:t>ΥΔΡΑΥΛΙΚΗ</a:t>
            </a:r>
            <a:r>
              <a:rPr b="1" lang="el-GR" sz="2800" spc="-1" strike="noStrike">
                <a:solidFill>
                  <a:srgbClr val="ffffff"/>
                </a:solidFill>
                <a:uFill>
                  <a:solidFill>
                    <a:srgbClr val="ffffff"/>
                  </a:solidFill>
                </a:uFill>
                <a:latin typeface="Arial"/>
              </a:rPr>
              <a:t> ΤΟΥ Fottinger ή ΚΑΙ ΜΕ </a:t>
            </a:r>
            <a:r>
              <a:rPr b="1" lang="el-GR" sz="2800" spc="-1" strike="noStrike" u="sng">
                <a:solidFill>
                  <a:srgbClr val="ffffff"/>
                </a:solidFill>
                <a:uFill>
                  <a:solidFill>
                    <a:srgbClr val="ffffff"/>
                  </a:solidFill>
                </a:uFill>
                <a:latin typeface="Arial"/>
              </a:rPr>
              <a:t>ΗΛΕΚΤΡΙΚΗ ΔΥΝΑΜΟΠΕΔΗ</a:t>
            </a:r>
            <a:r>
              <a:rPr b="1" lang="el-GR" sz="2800" spc="-1" strike="noStrike">
                <a:solidFill>
                  <a:srgbClr val="ffffff"/>
                </a:solidFill>
                <a:uFill>
                  <a:solidFill>
                    <a:srgbClr val="ffffff"/>
                  </a:solidFill>
                </a:uFill>
                <a:latin typeface="Arial"/>
              </a:rPr>
              <a:t>.  Μετριέται επίσης και υπολογιστικά.</a:t>
            </a:r>
            <a:endParaRPr b="0" lang="el-GR" sz="2800" spc="-1" strike="noStrike">
              <a:solidFill>
                <a:srgbClr val="000000"/>
              </a:solidFill>
              <a:uFill>
                <a:solidFill>
                  <a:srgbClr val="ffffff"/>
                </a:solidFill>
              </a:uFill>
              <a:latin typeface="Arial"/>
            </a:endParaRPr>
          </a:p>
          <a:p>
            <a:pPr algn="ctr">
              <a:lnSpc>
                <a:spcPct val="100000"/>
              </a:lnSpc>
              <a:spcBef>
                <a:spcPts val="360"/>
              </a:spcBef>
            </a:pPr>
            <a:br/>
            <a:r>
              <a:rPr b="0" lang="el-GR" sz="1400" spc="-1" strike="noStrike">
                <a:solidFill>
                  <a:srgbClr val="ffffff"/>
                </a:solidFill>
                <a:uFill>
                  <a:solidFill>
                    <a:srgbClr val="ffffff"/>
                  </a:solidFill>
                </a:uFill>
                <a:latin typeface="Book Antiqua"/>
              </a:rPr>
              <a:t> </a:t>
            </a:r>
            <a:br/>
            <a:endParaRPr b="0" lang="el-GR" sz="1400" spc="-1" strike="noStrike">
              <a:solidFill>
                <a:srgbClr val="000000"/>
              </a:solidFill>
              <a:uFill>
                <a:solidFill>
                  <a:srgbClr val="ffffff"/>
                </a:solidFill>
              </a:uFill>
              <a:latin typeface="Arial"/>
            </a:endParaRPr>
          </a:p>
        </p:txBody>
      </p:sp>
    </p:spTree>
  </p:cSld>
</p:sld>
</file>

<file path=ppt/slides/slide18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03"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3200" spc="-1" strike="noStrike" u="sng" cap="all">
                <a:solidFill>
                  <a:srgbClr val="000000"/>
                </a:solidFill>
                <a:uFill>
                  <a:solidFill>
                    <a:srgbClr val="ffffff"/>
                  </a:solidFill>
                </a:uFill>
                <a:latin typeface="Arial"/>
              </a:rPr>
              <a:t>ΠΡΑΓΜΑΤΙΚΗ ΙΣΧΥΣ</a:t>
            </a:r>
            <a:br/>
            <a:endParaRPr b="0" lang="el-GR" sz="3200" spc="-1" strike="noStrike">
              <a:solidFill>
                <a:srgbClr val="ffffff"/>
              </a:solidFill>
              <a:uFill>
                <a:solidFill>
                  <a:srgbClr val="ffffff"/>
                </a:solidFill>
              </a:uFill>
              <a:latin typeface="Book Antiqua"/>
            </a:endParaRPr>
          </a:p>
        </p:txBody>
      </p:sp>
      <p:sp>
        <p:nvSpPr>
          <p:cNvPr id="804" name="TextShape 2"/>
          <p:cNvSpPr txBox="1"/>
          <p:nvPr/>
        </p:nvSpPr>
        <p:spPr>
          <a:xfrm>
            <a:off x="179640" y="1071720"/>
            <a:ext cx="8784720" cy="5785920"/>
          </a:xfrm>
          <a:prstGeom prst="rect">
            <a:avLst/>
          </a:prstGeom>
          <a:solidFill>
            <a:srgbClr val="000000"/>
          </a:solidFill>
          <a:ln>
            <a:noFill/>
          </a:ln>
        </p:spPr>
        <p:txBody>
          <a:bodyPr lIns="90000" rIns="90000" tIns="45000" bIns="45000"/>
          <a:p>
            <a:pPr>
              <a:lnSpc>
                <a:spcPct val="100000"/>
              </a:lnSpc>
              <a:spcBef>
                <a:spcPts val="320"/>
              </a:spcBef>
            </a:pPr>
            <a:r>
              <a:rPr b="1" lang="el-GR" sz="1600" spc="-1" strike="noStrike" u="sng">
                <a:solidFill>
                  <a:srgbClr val="ff0000"/>
                </a:solidFill>
                <a:uFill>
                  <a:solidFill>
                    <a:srgbClr val="ffffff"/>
                  </a:solidFill>
                </a:uFill>
                <a:latin typeface="Arial"/>
              </a:rPr>
              <a:t>a) ΜΕΤΡΗΣΗ ΜΕ ΣΤΡΕΨΙΜΕΤΡΟ</a:t>
            </a:r>
            <a:r>
              <a:rPr b="1" lang="el-GR" sz="1600" spc="-1" strike="noStrike">
                <a:solidFill>
                  <a:srgbClr val="ffffff"/>
                </a:solidFill>
                <a:uFill>
                  <a:solidFill>
                    <a:srgbClr val="ffffff"/>
                  </a:solidFill>
                </a:uFill>
                <a:latin typeface="Arial"/>
              </a:rPr>
              <a:t>. ΤΟ ΣΤΡΕΨΙΜΕΤΡΟ ΕΙΝΑΙ ΟΡΓΑΝΟ ΠΟΥ ΠΡΟΣΑΡΜΟΖΕΤΑΙ ΣΤΟΝ ΑΞΟΝΑ ΚΑΙ ΜΕΤΡΑ ΤΗ ΣΤΡΕΨΗ ΠΟΥ ΥΦΙΣΤΑΤΑΙ ΑΥΤΟΣ ΣΕ ΟΡΙΣΜΕΝΟ ΜΗΚΟΣ ΤΟΥ, ΟΤΑΝ ΜΕΤΑΦΕΡΕΙ ΟΡΙΣΜΕΝΗ ΙΣΧΥ. ΚΑΤΑ ΤΗ ΔΟΚΙΜΗ ΠΡΟΣΔΙΟΡΙΖΕΤΑΙ Η ΓΩΝΙΑ ΣΤΡΕΨΕΩΣ ΤΟΥ ΑΞΟΝΑ ΜΕ ΟΠΤΙΚΗ Η ΗΛΕΚΤΡΙΚΗ ΜΕΘΟΔΟ. ΑΠΟ ΤΗ ΓΩΝΙΑ ΑΥΤΗ ΥΠΟΛΟΓΙΖΕΤΑΙ Η ΡΟΠΗ ΣΤΡΕΨΕΩΣ </a:t>
            </a:r>
            <a:r>
              <a:rPr b="1" lang="el-GR" sz="1600" spc="-1" strike="noStrike">
                <a:solidFill>
                  <a:srgbClr val="ff0000"/>
                </a:solidFill>
                <a:uFill>
                  <a:solidFill>
                    <a:srgbClr val="ffffff"/>
                  </a:solidFill>
                </a:uFill>
                <a:latin typeface="Arial"/>
              </a:rPr>
              <a:t>Μ</a:t>
            </a:r>
            <a:r>
              <a:rPr b="1" lang="el-GR" sz="1600" spc="-1" strike="noStrike" baseline="-25000">
                <a:solidFill>
                  <a:srgbClr val="ff0000"/>
                </a:solidFill>
                <a:uFill>
                  <a:solidFill>
                    <a:srgbClr val="ffffff"/>
                  </a:solidFill>
                </a:uFill>
                <a:latin typeface="Arial"/>
              </a:rPr>
              <a:t>σ</a:t>
            </a:r>
            <a:r>
              <a:rPr b="1" lang="el-GR" sz="1600" spc="-1" strike="noStrike">
                <a:solidFill>
                  <a:srgbClr val="ffffff"/>
                </a:solidFill>
                <a:uFill>
                  <a:solidFill>
                    <a:srgbClr val="ffffff"/>
                  </a:solidFill>
                </a:uFill>
                <a:latin typeface="Arial"/>
              </a:rPr>
              <a:t> ΣΕ </a:t>
            </a:r>
            <a:r>
              <a:rPr b="1" lang="el-GR" sz="1600" spc="-1" strike="noStrike" u="sng">
                <a:solidFill>
                  <a:srgbClr val="ff0000"/>
                </a:solidFill>
                <a:uFill>
                  <a:solidFill>
                    <a:srgbClr val="ffffff"/>
                  </a:solidFill>
                </a:uFill>
                <a:latin typeface="Arial"/>
              </a:rPr>
              <a:t>kpm</a:t>
            </a:r>
            <a:r>
              <a:rPr b="1" lang="el-GR" sz="1600" spc="-1" strike="noStrike">
                <a:solidFill>
                  <a:srgbClr val="ffffff"/>
                </a:solidFill>
                <a:uFill>
                  <a:solidFill>
                    <a:srgbClr val="ffffff"/>
                  </a:solidFill>
                </a:uFill>
                <a:latin typeface="Arial"/>
              </a:rPr>
              <a:t> ΚΑΙ ΑΠΟ ΑΥΤΗΝ Η </a:t>
            </a:r>
            <a:r>
              <a:rPr b="1" lang="el-GR" sz="1600" spc="-1" strike="noStrike">
                <a:solidFill>
                  <a:srgbClr val="ff0000"/>
                </a:solidFill>
                <a:uFill>
                  <a:solidFill>
                    <a:srgbClr val="ffffff"/>
                  </a:solidFill>
                </a:uFill>
                <a:latin typeface="Arial"/>
              </a:rPr>
              <a:t>Ρπ</a:t>
            </a:r>
            <a:r>
              <a:rPr b="1" lang="el-GR" sz="1600" spc="-1" strike="noStrike">
                <a:solidFill>
                  <a:srgbClr val="ffffff"/>
                </a:solidFill>
                <a:uFill>
                  <a:solidFill>
                    <a:srgbClr val="ffffff"/>
                  </a:solidFill>
                </a:uFill>
                <a:latin typeface="Arial"/>
              </a:rPr>
              <a:t> ΩΣ ΓΙΝΟΜΕΝΟ ΤΗΣ ΡΟΠΗΣ ΣΤΡΕΨΕΩΣ </a:t>
            </a:r>
            <a:r>
              <a:rPr b="1" lang="el-GR" sz="1600" spc="-1" strike="noStrike">
                <a:solidFill>
                  <a:srgbClr val="ff0000"/>
                </a:solidFill>
                <a:uFill>
                  <a:solidFill>
                    <a:srgbClr val="ffffff"/>
                  </a:solidFill>
                </a:uFill>
                <a:latin typeface="Arial"/>
              </a:rPr>
              <a:t>Μ</a:t>
            </a:r>
            <a:r>
              <a:rPr b="1" lang="el-GR" sz="1600" spc="-1" strike="noStrike" baseline="-25000">
                <a:solidFill>
                  <a:srgbClr val="ff0000"/>
                </a:solidFill>
                <a:uFill>
                  <a:solidFill>
                    <a:srgbClr val="ffffff"/>
                  </a:solidFill>
                </a:uFill>
                <a:latin typeface="Arial"/>
              </a:rPr>
              <a:t>σ</a:t>
            </a:r>
            <a:r>
              <a:rPr b="1" lang="el-GR" sz="1600" spc="-1" strike="noStrike">
                <a:solidFill>
                  <a:srgbClr val="ffffff"/>
                </a:solidFill>
                <a:uFill>
                  <a:solidFill>
                    <a:srgbClr val="ffffff"/>
                  </a:solidFill>
                </a:uFill>
                <a:latin typeface="Arial"/>
              </a:rPr>
              <a:t> ΕΠΙ ΤΗ ΓΩΝΙΑΚΗ ΤΑΧΥΤΗΤΑ </a:t>
            </a:r>
            <a:r>
              <a:rPr b="1" lang="el-GR" sz="1600" spc="-1" strike="noStrike">
                <a:solidFill>
                  <a:srgbClr val="ff0000"/>
                </a:solidFill>
                <a:uFill>
                  <a:solidFill>
                    <a:srgbClr val="ffffff"/>
                  </a:solidFill>
                </a:uFill>
                <a:latin typeface="Arial"/>
              </a:rPr>
              <a:t>2π.n /60</a:t>
            </a:r>
            <a:r>
              <a:rPr b="1" lang="el-GR" sz="1600" spc="-1" strike="noStrike">
                <a:solidFill>
                  <a:srgbClr val="ffffff"/>
                </a:solidFill>
                <a:uFill>
                  <a:solidFill>
                    <a:srgbClr val="ffffff"/>
                  </a:solidFill>
                </a:uFill>
                <a:latin typeface="Arial"/>
              </a:rPr>
              <a:t>, ΟΠΟΥ </a:t>
            </a:r>
            <a:r>
              <a:rPr b="1" lang="el-GR" sz="1600" spc="-1" strike="noStrike">
                <a:solidFill>
                  <a:srgbClr val="ff0000"/>
                </a:solidFill>
                <a:uFill>
                  <a:solidFill>
                    <a:srgbClr val="ffffff"/>
                  </a:solidFill>
                </a:uFill>
                <a:latin typeface="Arial"/>
              </a:rPr>
              <a:t>n</a:t>
            </a:r>
            <a:r>
              <a:rPr b="1" lang="el-GR" sz="1600" spc="-1" strike="noStrike">
                <a:solidFill>
                  <a:srgbClr val="ffffff"/>
                </a:solidFill>
                <a:uFill>
                  <a:solidFill>
                    <a:srgbClr val="ffffff"/>
                  </a:solidFill>
                </a:uFill>
                <a:latin typeface="Arial"/>
              </a:rPr>
              <a:t> Ο ΑΡΙΘΜΟΣ ΣΤΡΟΦΩΝ ΑΝΑ ΛΕΠΤΟ (</a:t>
            </a:r>
            <a:r>
              <a:rPr b="1" lang="el-GR" sz="1600" spc="-1" strike="noStrike">
                <a:solidFill>
                  <a:srgbClr val="ff0000"/>
                </a:solidFill>
                <a:uFill>
                  <a:solidFill>
                    <a:srgbClr val="ffffff"/>
                  </a:solidFill>
                </a:uFill>
                <a:latin typeface="Arial"/>
              </a:rPr>
              <a:t>rpm</a:t>
            </a:r>
            <a:r>
              <a:rPr b="1" lang="el-GR" sz="1600" spc="-1" strike="noStrike">
                <a:solidFill>
                  <a:srgbClr val="ffffff"/>
                </a:solidFill>
                <a:uFill>
                  <a:solidFill>
                    <a:srgbClr val="ffffff"/>
                  </a:solidFill>
                </a:uFill>
                <a:latin typeface="Arial"/>
              </a:rPr>
              <a:t>). ΜΕ ΤΟΝ ΤΥΠΟ:</a:t>
            </a:r>
            <a:endParaRPr b="0" lang="el-GR" sz="1600" spc="-1" strike="noStrike">
              <a:solidFill>
                <a:srgbClr val="000000"/>
              </a:solidFill>
              <a:uFill>
                <a:solidFill>
                  <a:srgbClr val="ffffff"/>
                </a:solidFill>
              </a:uFill>
              <a:latin typeface="Arial"/>
            </a:endParaRPr>
          </a:p>
          <a:p>
            <a:pPr>
              <a:lnSpc>
                <a:spcPct val="100000"/>
              </a:lnSpc>
            </a:pPr>
            <a:r>
              <a:rPr b="1" lang="el-GR" sz="1400" spc="-1" strike="noStrike">
                <a:solidFill>
                  <a:srgbClr val="ff0000"/>
                </a:solidFill>
                <a:uFill>
                  <a:solidFill>
                    <a:srgbClr val="ffffff"/>
                  </a:solidFill>
                </a:uFill>
                <a:latin typeface="Arial"/>
              </a:rPr>
              <a:t>                                 </a:t>
            </a:r>
            <a:r>
              <a:rPr b="1" lang="el-GR" sz="1400" spc="-1" strike="noStrike">
                <a:solidFill>
                  <a:srgbClr val="ff0000"/>
                </a:solidFill>
                <a:uFill>
                  <a:solidFill>
                    <a:srgbClr val="ffffff"/>
                  </a:solidFill>
                </a:uFill>
                <a:latin typeface="Arial"/>
              </a:rPr>
              <a:t>2π. n . Μσ</a:t>
            </a:r>
            <a:r>
              <a:rPr b="1" lang="el-GR" sz="1400" spc="-1" strike="noStrike">
                <a:solidFill>
                  <a:srgbClr val="ff0000"/>
                </a:solidFill>
                <a:uFill>
                  <a:solidFill>
                    <a:srgbClr val="ffffff"/>
                  </a:solidFill>
                </a:uFill>
                <a:latin typeface="Arial"/>
              </a:rPr>
              <a:t>	</a:t>
            </a:r>
            <a:r>
              <a:rPr b="1" lang="el-GR" sz="1400" spc="-1" strike="noStrike">
                <a:solidFill>
                  <a:srgbClr val="ff0000"/>
                </a:solidFill>
                <a:uFill>
                  <a:solidFill>
                    <a:srgbClr val="ffffff"/>
                  </a:solidFill>
                </a:uFill>
                <a:latin typeface="Arial"/>
              </a:rPr>
              <a:t>                                                  2π. n . Μ</a:t>
            </a:r>
            <a:r>
              <a:rPr b="1" lang="el-GR" sz="1400" spc="-1" strike="noStrike" baseline="-25000">
                <a:solidFill>
                  <a:srgbClr val="ff0000"/>
                </a:solidFill>
                <a:uFill>
                  <a:solidFill>
                    <a:srgbClr val="ffffff"/>
                  </a:solidFill>
                </a:uFill>
                <a:latin typeface="Arial"/>
              </a:rPr>
              <a:t>σ</a:t>
            </a:r>
            <a:endParaRPr b="0" lang="el-GR" sz="1400" spc="-1" strike="noStrike">
              <a:solidFill>
                <a:srgbClr val="000000"/>
              </a:solidFill>
              <a:uFill>
                <a:solidFill>
                  <a:srgbClr val="ffffff"/>
                </a:solidFill>
              </a:uFill>
              <a:latin typeface="Arial"/>
            </a:endParaRPr>
          </a:p>
          <a:p>
            <a:pPr>
              <a:lnSpc>
                <a:spcPct val="100000"/>
              </a:lnSpc>
            </a:pPr>
            <a:r>
              <a:rPr b="1" lang="el-GR" sz="1400" spc="-1" strike="noStrike">
                <a:solidFill>
                  <a:srgbClr val="ff0000"/>
                </a:solidFill>
                <a:uFill>
                  <a:solidFill>
                    <a:srgbClr val="ffffff"/>
                  </a:solidFill>
                </a:uFill>
                <a:latin typeface="Arial"/>
              </a:rPr>
              <a:t>                      </a:t>
            </a:r>
            <a:r>
              <a:rPr b="1" lang="el-GR" sz="1800" spc="-1" strike="noStrike">
                <a:solidFill>
                  <a:srgbClr val="ff0000"/>
                </a:solidFill>
                <a:uFill>
                  <a:solidFill>
                    <a:srgbClr val="ffffff"/>
                  </a:solidFill>
                </a:uFill>
                <a:latin typeface="Arial"/>
              </a:rPr>
              <a:t>Ρ</a:t>
            </a:r>
            <a:r>
              <a:rPr b="1" lang="el-GR" sz="1400" spc="-1" strike="noStrike">
                <a:solidFill>
                  <a:srgbClr val="ff0000"/>
                </a:solidFill>
                <a:uFill>
                  <a:solidFill>
                    <a:srgbClr val="ffffff"/>
                  </a:solidFill>
                </a:uFill>
                <a:latin typeface="Arial"/>
              </a:rPr>
              <a:t>π = -----------------</a:t>
            </a:r>
            <a:r>
              <a:rPr b="1" lang="el-GR" sz="1400" spc="-1" strike="noStrike">
                <a:solidFill>
                  <a:srgbClr val="ff0000"/>
                </a:solidFill>
                <a:uFill>
                  <a:solidFill>
                    <a:srgbClr val="ffffff"/>
                  </a:solidFill>
                </a:uFill>
                <a:latin typeface="Arial"/>
              </a:rPr>
              <a:t>	</a:t>
            </a:r>
            <a:r>
              <a:rPr b="1" lang="el-GR" sz="1400" spc="-1" strike="noStrike">
                <a:solidFill>
                  <a:srgbClr val="ff0000"/>
                </a:solidFill>
                <a:uFill>
                  <a:solidFill>
                    <a:srgbClr val="ffffff"/>
                  </a:solidFill>
                </a:uFill>
                <a:latin typeface="Arial"/>
              </a:rPr>
              <a:t>     σε  kpm/s      ή</a:t>
            </a:r>
            <a:r>
              <a:rPr b="1" lang="el-GR" sz="1400" spc="-1" strike="noStrike">
                <a:solidFill>
                  <a:srgbClr val="ff0000"/>
                </a:solidFill>
                <a:uFill>
                  <a:solidFill>
                    <a:srgbClr val="ffffff"/>
                  </a:solidFill>
                </a:uFill>
                <a:latin typeface="Arial"/>
              </a:rPr>
              <a:t>	</a:t>
            </a:r>
            <a:r>
              <a:rPr b="1" lang="el-GR" sz="1400" spc="-1" strike="noStrike">
                <a:solidFill>
                  <a:srgbClr val="ff0000"/>
                </a:solidFill>
                <a:uFill>
                  <a:solidFill>
                    <a:srgbClr val="ffffff"/>
                  </a:solidFill>
                </a:uFill>
                <a:latin typeface="Arial"/>
              </a:rPr>
              <a:t> </a:t>
            </a:r>
            <a:r>
              <a:rPr b="1" lang="el-GR" sz="1800" spc="-1" strike="noStrike">
                <a:solidFill>
                  <a:srgbClr val="ff0000"/>
                </a:solidFill>
                <a:uFill>
                  <a:solidFill>
                    <a:srgbClr val="ffffff"/>
                  </a:solidFill>
                </a:uFill>
                <a:latin typeface="Arial"/>
              </a:rPr>
              <a:t>Ρπ</a:t>
            </a:r>
            <a:r>
              <a:rPr b="1" lang="el-GR" sz="1100" spc="-1" strike="noStrike">
                <a:solidFill>
                  <a:srgbClr val="ff0000"/>
                </a:solidFill>
                <a:uFill>
                  <a:solidFill>
                    <a:srgbClr val="ffffff"/>
                  </a:solidFill>
                </a:uFill>
                <a:latin typeface="Arial"/>
              </a:rPr>
              <a:t> </a:t>
            </a:r>
            <a:r>
              <a:rPr b="1" lang="el-GR" sz="1400" spc="-1" strike="noStrike">
                <a:solidFill>
                  <a:srgbClr val="ff0000"/>
                </a:solidFill>
                <a:uFill>
                  <a:solidFill>
                    <a:srgbClr val="ffffff"/>
                  </a:solidFill>
                </a:uFill>
                <a:latin typeface="Arial"/>
              </a:rPr>
              <a:t>= ----------------     σε ΡS</a:t>
            </a:r>
            <a:endParaRPr b="0" lang="el-GR" sz="1400" spc="-1" strike="noStrike">
              <a:solidFill>
                <a:srgbClr val="000000"/>
              </a:solidFill>
              <a:uFill>
                <a:solidFill>
                  <a:srgbClr val="ffffff"/>
                </a:solidFill>
              </a:uFill>
              <a:latin typeface="Arial"/>
            </a:endParaRPr>
          </a:p>
          <a:p>
            <a:pPr>
              <a:lnSpc>
                <a:spcPct val="100000"/>
              </a:lnSpc>
            </a:pPr>
            <a:r>
              <a:rPr b="1" lang="el-GR" sz="1400" spc="-1" strike="noStrike">
                <a:solidFill>
                  <a:srgbClr val="ff0000"/>
                </a:solidFill>
                <a:uFill>
                  <a:solidFill>
                    <a:srgbClr val="ffffff"/>
                  </a:solidFill>
                </a:uFill>
                <a:latin typeface="Arial"/>
              </a:rPr>
              <a:t>                                       </a:t>
            </a:r>
            <a:r>
              <a:rPr b="1" lang="el-GR" sz="1400" spc="-1" strike="noStrike">
                <a:solidFill>
                  <a:srgbClr val="ff0000"/>
                </a:solidFill>
                <a:uFill>
                  <a:solidFill>
                    <a:srgbClr val="ffffff"/>
                  </a:solidFill>
                </a:uFill>
                <a:latin typeface="Arial"/>
              </a:rPr>
              <a:t>60</a:t>
            </a:r>
            <a:r>
              <a:rPr b="1" lang="el-GR" sz="1400" spc="-1" strike="noStrike">
                <a:solidFill>
                  <a:srgbClr val="ff0000"/>
                </a:solidFill>
                <a:uFill>
                  <a:solidFill>
                    <a:srgbClr val="ffffff"/>
                  </a:solidFill>
                </a:uFill>
                <a:latin typeface="Arial"/>
              </a:rPr>
              <a:t>	</a:t>
            </a:r>
            <a:r>
              <a:rPr b="1" lang="el-GR" sz="1400" spc="-1" strike="noStrike">
                <a:solidFill>
                  <a:srgbClr val="ff0000"/>
                </a:solidFill>
                <a:uFill>
                  <a:solidFill>
                    <a:srgbClr val="ffffff"/>
                  </a:solidFill>
                </a:uFill>
                <a:latin typeface="Arial"/>
              </a:rPr>
              <a:t>                                                   60 Χ 75</a:t>
            </a:r>
            <a:endParaRPr b="0" lang="el-GR" sz="1400" spc="-1" strike="noStrike">
              <a:solidFill>
                <a:srgbClr val="000000"/>
              </a:solidFill>
              <a:uFill>
                <a:solidFill>
                  <a:srgbClr val="ffffff"/>
                </a:solidFill>
              </a:uFill>
              <a:latin typeface="Arial"/>
            </a:endParaRPr>
          </a:p>
          <a:p>
            <a:pPr>
              <a:lnSpc>
                <a:spcPct val="100000"/>
              </a:lnSpc>
              <a:spcBef>
                <a:spcPts val="281"/>
              </a:spcBef>
            </a:pPr>
            <a:r>
              <a:rPr b="1" lang="el-GR" sz="1400" spc="-1" strike="noStrike">
                <a:solidFill>
                  <a:srgbClr val="ff0000"/>
                </a:solidFill>
                <a:uFill>
                  <a:solidFill>
                    <a:srgbClr val="ffffff"/>
                  </a:solidFill>
                </a:uFill>
                <a:latin typeface="Arial"/>
              </a:rPr>
              <a:t>                                                                 </a:t>
            </a:r>
            <a:r>
              <a:rPr b="1" lang="el-GR" sz="1400" spc="-1" strike="noStrike">
                <a:solidFill>
                  <a:srgbClr val="ff0000"/>
                </a:solidFill>
                <a:uFill>
                  <a:solidFill>
                    <a:srgbClr val="ffffff"/>
                  </a:solidFill>
                </a:uFill>
                <a:latin typeface="Arial"/>
              </a:rPr>
              <a:t>2π. n . Μσ</a:t>
            </a:r>
            <a:endParaRPr b="0" lang="el-GR" sz="1400" spc="-1" strike="noStrike">
              <a:solidFill>
                <a:srgbClr val="000000"/>
              </a:solidFill>
              <a:uFill>
                <a:solidFill>
                  <a:srgbClr val="ffffff"/>
                </a:solidFill>
              </a:uFill>
              <a:latin typeface="Arial"/>
            </a:endParaRPr>
          </a:p>
          <a:p>
            <a:pPr>
              <a:lnSpc>
                <a:spcPct val="100000"/>
              </a:lnSpc>
              <a:spcBef>
                <a:spcPts val="360"/>
              </a:spcBef>
            </a:pPr>
            <a:r>
              <a:rPr b="1" lang="el-GR" sz="1400" spc="-1" strike="noStrike">
                <a:solidFill>
                  <a:srgbClr val="ff0000"/>
                </a:solidFill>
                <a:uFill>
                  <a:solidFill>
                    <a:srgbClr val="ffffff"/>
                  </a:solidFill>
                </a:uFill>
                <a:latin typeface="Arial"/>
              </a:rPr>
              <a:t>                                       </a:t>
            </a:r>
            <a:r>
              <a:rPr b="1" lang="el-GR" sz="1400" spc="-1" strike="noStrike">
                <a:solidFill>
                  <a:srgbClr val="ff0000"/>
                </a:solidFill>
                <a:uFill>
                  <a:solidFill>
                    <a:srgbClr val="ffffff"/>
                  </a:solidFill>
                </a:uFill>
                <a:latin typeface="Arial"/>
              </a:rPr>
              <a:t>ή           </a:t>
            </a:r>
            <a:r>
              <a:rPr b="1" lang="el-GR" sz="1800" spc="-1" strike="noStrike">
                <a:solidFill>
                  <a:srgbClr val="ff0000"/>
                </a:solidFill>
                <a:uFill>
                  <a:solidFill>
                    <a:srgbClr val="ffffff"/>
                  </a:solidFill>
                </a:uFill>
                <a:latin typeface="Arial"/>
              </a:rPr>
              <a:t>Ρ</a:t>
            </a:r>
            <a:r>
              <a:rPr b="1" lang="el-GR" sz="1600" spc="-1" strike="noStrike">
                <a:solidFill>
                  <a:srgbClr val="ff0000"/>
                </a:solidFill>
                <a:uFill>
                  <a:solidFill>
                    <a:srgbClr val="ffffff"/>
                  </a:solidFill>
                </a:uFill>
                <a:latin typeface="Arial"/>
              </a:rPr>
              <a:t>π</a:t>
            </a:r>
            <a:r>
              <a:rPr b="1" lang="el-GR" sz="1400" spc="-1" strike="noStrike">
                <a:solidFill>
                  <a:srgbClr val="ff0000"/>
                </a:solidFill>
                <a:uFill>
                  <a:solidFill>
                    <a:srgbClr val="ffffff"/>
                  </a:solidFill>
                </a:uFill>
                <a:latin typeface="Arial"/>
              </a:rPr>
              <a:t> = --------------------</a:t>
            </a:r>
            <a:r>
              <a:rPr b="1" lang="el-GR" sz="1400" spc="-1" strike="noStrike">
                <a:solidFill>
                  <a:srgbClr val="ff0000"/>
                </a:solidFill>
                <a:uFill>
                  <a:solidFill>
                    <a:srgbClr val="ffffff"/>
                  </a:solidFill>
                </a:uFill>
                <a:latin typeface="Arial"/>
              </a:rPr>
              <a:t>	</a:t>
            </a:r>
            <a:r>
              <a:rPr b="1" lang="el-GR" sz="1400" spc="-1" strike="noStrike">
                <a:solidFill>
                  <a:srgbClr val="ff0000"/>
                </a:solidFill>
                <a:uFill>
                  <a:solidFill>
                    <a:srgbClr val="ffffff"/>
                  </a:solidFill>
                </a:uFill>
                <a:latin typeface="Arial"/>
              </a:rPr>
              <a:t> σε ΡS</a:t>
            </a:r>
            <a:endParaRPr b="0" lang="el-GR" sz="1400" spc="-1" strike="noStrike">
              <a:solidFill>
                <a:srgbClr val="000000"/>
              </a:solidFill>
              <a:uFill>
                <a:solidFill>
                  <a:srgbClr val="ffffff"/>
                </a:solidFill>
              </a:uFill>
              <a:latin typeface="Arial"/>
            </a:endParaRPr>
          </a:p>
          <a:p>
            <a:pPr>
              <a:lnSpc>
                <a:spcPct val="100000"/>
              </a:lnSpc>
              <a:spcBef>
                <a:spcPts val="281"/>
              </a:spcBef>
            </a:pPr>
            <a:r>
              <a:rPr b="1" lang="el-GR" sz="1400" spc="-1" strike="noStrike">
                <a:solidFill>
                  <a:srgbClr val="ff0000"/>
                </a:solidFill>
                <a:uFill>
                  <a:solidFill>
                    <a:srgbClr val="ffffff"/>
                  </a:solidFill>
                </a:uFill>
                <a:latin typeface="Arial"/>
              </a:rPr>
              <a:t>                                                                    </a:t>
            </a:r>
            <a:r>
              <a:rPr b="1" lang="el-GR" sz="1400" spc="-1" strike="noStrike">
                <a:solidFill>
                  <a:srgbClr val="ff0000"/>
                </a:solidFill>
                <a:uFill>
                  <a:solidFill>
                    <a:srgbClr val="ffffff"/>
                  </a:solidFill>
                </a:uFill>
                <a:latin typeface="Arial"/>
              </a:rPr>
              <a:t>4500</a:t>
            </a:r>
            <a:endParaRPr b="0" lang="el-GR" sz="1400" spc="-1" strike="noStrike">
              <a:solidFill>
                <a:srgbClr val="000000"/>
              </a:solidFill>
              <a:uFill>
                <a:solidFill>
                  <a:srgbClr val="ffffff"/>
                </a:solidFill>
              </a:uFill>
              <a:latin typeface="Arial"/>
            </a:endParaRPr>
          </a:p>
          <a:p>
            <a:pPr>
              <a:lnSpc>
                <a:spcPct val="100000"/>
              </a:lnSpc>
              <a:spcBef>
                <a:spcPts val="281"/>
              </a:spcBef>
            </a:pPr>
            <a:r>
              <a:rPr b="1" lang="el-GR" sz="1400" spc="-1" strike="noStrike">
                <a:solidFill>
                  <a:srgbClr val="ffffff"/>
                </a:solidFill>
                <a:uFill>
                  <a:solidFill>
                    <a:srgbClr val="ffffff"/>
                  </a:solidFill>
                </a:uFill>
                <a:latin typeface="Arial"/>
              </a:rPr>
              <a:t>ΣΤΟ ΔΙΕΘΝΕΣ ΣΥΣΤΗΜΑ Η ΡΟΠΗ ΣΤΡΕΨΕΩΣ </a:t>
            </a:r>
            <a:r>
              <a:rPr b="1" lang="el-GR" sz="1400" spc="-1" strike="noStrike">
                <a:solidFill>
                  <a:srgbClr val="ff0000"/>
                </a:solidFill>
                <a:uFill>
                  <a:solidFill>
                    <a:srgbClr val="ffffff"/>
                  </a:solidFill>
                </a:uFill>
                <a:latin typeface="Arial"/>
              </a:rPr>
              <a:t>Μσ</a:t>
            </a:r>
            <a:r>
              <a:rPr b="1" lang="el-GR" sz="1400" spc="-1" strike="noStrike">
                <a:solidFill>
                  <a:srgbClr val="ffffff"/>
                </a:solidFill>
                <a:uFill>
                  <a:solidFill>
                    <a:srgbClr val="ffffff"/>
                  </a:solidFill>
                </a:uFill>
                <a:latin typeface="Arial"/>
              </a:rPr>
              <a:t> ΜΕΤΡΕΙΤΑΙ ΣΕ </a:t>
            </a:r>
            <a:r>
              <a:rPr b="1" lang="el-GR" sz="1400" spc="-1" strike="noStrike" u="sng">
                <a:solidFill>
                  <a:srgbClr val="ff0000"/>
                </a:solidFill>
                <a:uFill>
                  <a:solidFill>
                    <a:srgbClr val="ffffff"/>
                  </a:solidFill>
                </a:uFill>
                <a:latin typeface="Arial"/>
              </a:rPr>
              <a:t>Ν . m</a:t>
            </a:r>
            <a:r>
              <a:rPr b="1" lang="el-GR" sz="1400" spc="-1" strike="noStrike">
                <a:solidFill>
                  <a:srgbClr val="ffffff"/>
                </a:solidFill>
                <a:uFill>
                  <a:solidFill>
                    <a:srgbClr val="ffffff"/>
                  </a:solidFill>
                </a:uFill>
                <a:latin typeface="Arial"/>
              </a:rPr>
              <a:t>, </a:t>
            </a:r>
            <a:r>
              <a:rPr b="1" lang="el-GR" sz="1400" spc="-1" strike="noStrike" u="sng">
                <a:solidFill>
                  <a:srgbClr val="ffffff"/>
                </a:solidFill>
                <a:uFill>
                  <a:solidFill>
                    <a:srgbClr val="ffffff"/>
                  </a:solidFill>
                </a:uFill>
                <a:latin typeface="Arial"/>
              </a:rPr>
              <a:t>ΔΗΛΑΔΗ ΣΕ (</a:t>
            </a:r>
            <a:r>
              <a:rPr b="1" lang="el-GR" sz="1400" spc="-1" strike="noStrike" u="sng">
                <a:solidFill>
                  <a:srgbClr val="ff0000"/>
                </a:solidFill>
                <a:uFill>
                  <a:solidFill>
                    <a:srgbClr val="ffffff"/>
                  </a:solidFill>
                </a:uFill>
                <a:latin typeface="Arial"/>
              </a:rPr>
              <a:t>J</a:t>
            </a:r>
            <a:r>
              <a:rPr b="1" lang="el-GR" sz="1400" spc="-1" strike="noStrike" u="sng">
                <a:solidFill>
                  <a:srgbClr val="ffffff"/>
                </a:solidFill>
                <a:uFill>
                  <a:solidFill>
                    <a:srgbClr val="ffffff"/>
                  </a:solidFill>
                </a:uFill>
                <a:latin typeface="Arial"/>
              </a:rPr>
              <a:t>)</a:t>
            </a:r>
            <a:r>
              <a:rPr b="1" lang="el-GR" sz="1400" spc="-1" strike="noStrike">
                <a:solidFill>
                  <a:srgbClr val="ffffff"/>
                </a:solidFill>
                <a:uFill>
                  <a:solidFill>
                    <a:srgbClr val="ffffff"/>
                  </a:solidFill>
                </a:uFill>
                <a:latin typeface="Arial"/>
              </a:rPr>
              <a:t>, ΟΠΟΤΕ Ο ΤΥΠΟΣ ΤΗΣ </a:t>
            </a:r>
            <a:r>
              <a:rPr b="1" lang="el-GR" sz="1400" spc="-1" strike="noStrike">
                <a:solidFill>
                  <a:srgbClr val="ff0000"/>
                </a:solidFill>
                <a:uFill>
                  <a:solidFill>
                    <a:srgbClr val="ffffff"/>
                  </a:solidFill>
                </a:uFill>
                <a:latin typeface="Arial"/>
              </a:rPr>
              <a:t>Ρπ</a:t>
            </a:r>
            <a:r>
              <a:rPr b="1" lang="el-GR" sz="1400" spc="-1" strike="noStrike">
                <a:solidFill>
                  <a:srgbClr val="ffffff"/>
                </a:solidFill>
                <a:uFill>
                  <a:solidFill>
                    <a:srgbClr val="ffffff"/>
                  </a:solidFill>
                </a:uFill>
                <a:latin typeface="Arial"/>
              </a:rPr>
              <a:t> ΘΑ ΕΙΝΑΙ ΑΝΤΙΣΤΟΙΧΑ:</a:t>
            </a:r>
            <a:endParaRPr b="0" lang="el-GR" sz="1400" spc="-1" strike="noStrike">
              <a:solidFill>
                <a:srgbClr val="000000"/>
              </a:solidFill>
              <a:uFill>
                <a:solidFill>
                  <a:srgbClr val="ffffff"/>
                </a:solidFill>
              </a:uFill>
              <a:latin typeface="Arial"/>
            </a:endParaRPr>
          </a:p>
          <a:p>
            <a:pPr>
              <a:lnSpc>
                <a:spcPct val="100000"/>
              </a:lnSpc>
            </a:pPr>
            <a:r>
              <a:rPr b="1" lang="el-GR" sz="1400" spc="-1" strike="noStrike">
                <a:solidFill>
                  <a:srgbClr val="ff0000"/>
                </a:solidFill>
                <a:uFill>
                  <a:solidFill>
                    <a:srgbClr val="ffffff"/>
                  </a:solidFill>
                </a:uFill>
                <a:latin typeface="Arial"/>
              </a:rPr>
              <a:t>                                 </a:t>
            </a:r>
            <a:r>
              <a:rPr b="1" lang="el-GR" sz="1400" spc="-1" strike="noStrike">
                <a:solidFill>
                  <a:srgbClr val="ff0000"/>
                </a:solidFill>
                <a:uFill>
                  <a:solidFill>
                    <a:srgbClr val="ffffff"/>
                  </a:solidFill>
                </a:uFill>
                <a:latin typeface="Arial"/>
              </a:rPr>
              <a:t>2π. n . Μσ</a:t>
            </a:r>
            <a:r>
              <a:rPr b="1" lang="el-GR" sz="1400" spc="-1" strike="noStrike">
                <a:solidFill>
                  <a:srgbClr val="ff0000"/>
                </a:solidFill>
                <a:uFill>
                  <a:solidFill>
                    <a:srgbClr val="ffffff"/>
                  </a:solidFill>
                </a:uFill>
                <a:latin typeface="Arial"/>
              </a:rPr>
              <a:t>	</a:t>
            </a:r>
            <a:r>
              <a:rPr b="1" lang="el-GR" sz="1400" spc="-1" strike="noStrike">
                <a:solidFill>
                  <a:srgbClr val="ff0000"/>
                </a:solidFill>
                <a:uFill>
                  <a:solidFill>
                    <a:srgbClr val="ffffff"/>
                  </a:solidFill>
                </a:uFill>
                <a:latin typeface="Arial"/>
              </a:rPr>
              <a:t>                                                  2π. n . Μ</a:t>
            </a:r>
            <a:r>
              <a:rPr b="1" lang="el-GR" sz="1400" spc="-1" strike="noStrike" baseline="-25000">
                <a:solidFill>
                  <a:srgbClr val="ff0000"/>
                </a:solidFill>
                <a:uFill>
                  <a:solidFill>
                    <a:srgbClr val="ffffff"/>
                  </a:solidFill>
                </a:uFill>
                <a:latin typeface="Arial"/>
              </a:rPr>
              <a:t>σ</a:t>
            </a:r>
            <a:endParaRPr b="0" lang="el-GR" sz="1400" spc="-1" strike="noStrike">
              <a:solidFill>
                <a:srgbClr val="000000"/>
              </a:solidFill>
              <a:uFill>
                <a:solidFill>
                  <a:srgbClr val="ffffff"/>
                </a:solidFill>
              </a:uFill>
              <a:latin typeface="Arial"/>
            </a:endParaRPr>
          </a:p>
          <a:p>
            <a:pPr>
              <a:lnSpc>
                <a:spcPct val="100000"/>
              </a:lnSpc>
            </a:pPr>
            <a:r>
              <a:rPr b="1" lang="el-GR" sz="1400" spc="-1" strike="noStrike">
                <a:solidFill>
                  <a:srgbClr val="ff0000"/>
                </a:solidFill>
                <a:uFill>
                  <a:solidFill>
                    <a:srgbClr val="ffffff"/>
                  </a:solidFill>
                </a:uFill>
                <a:latin typeface="Arial"/>
              </a:rPr>
              <a:t>                      </a:t>
            </a:r>
            <a:r>
              <a:rPr b="1" lang="el-GR" sz="1800" spc="-1" strike="noStrike">
                <a:solidFill>
                  <a:srgbClr val="ff0000"/>
                </a:solidFill>
                <a:uFill>
                  <a:solidFill>
                    <a:srgbClr val="ffffff"/>
                  </a:solidFill>
                </a:uFill>
                <a:latin typeface="Arial"/>
              </a:rPr>
              <a:t>Ρ</a:t>
            </a:r>
            <a:r>
              <a:rPr b="1" lang="el-GR" sz="1400" spc="-1" strike="noStrike">
                <a:solidFill>
                  <a:srgbClr val="ff0000"/>
                </a:solidFill>
                <a:uFill>
                  <a:solidFill>
                    <a:srgbClr val="ffffff"/>
                  </a:solidFill>
                </a:uFill>
                <a:latin typeface="Arial"/>
              </a:rPr>
              <a:t>π = -----------------</a:t>
            </a:r>
            <a:r>
              <a:rPr b="1" lang="el-GR" sz="1400" spc="-1" strike="noStrike">
                <a:solidFill>
                  <a:srgbClr val="ff0000"/>
                </a:solidFill>
                <a:uFill>
                  <a:solidFill>
                    <a:srgbClr val="ffffff"/>
                  </a:solidFill>
                </a:uFill>
                <a:latin typeface="Arial"/>
              </a:rPr>
              <a:t>	</a:t>
            </a:r>
            <a:r>
              <a:rPr b="1" lang="el-GR" sz="1400" spc="-1" strike="noStrike">
                <a:solidFill>
                  <a:srgbClr val="ff0000"/>
                </a:solidFill>
                <a:uFill>
                  <a:solidFill>
                    <a:srgbClr val="ffffff"/>
                  </a:solidFill>
                </a:uFill>
                <a:latin typeface="Arial"/>
              </a:rPr>
              <a:t>σε  J/s  η Watt     ή</a:t>
            </a:r>
            <a:r>
              <a:rPr b="1" lang="el-GR" sz="1400" spc="-1" strike="noStrike">
                <a:solidFill>
                  <a:srgbClr val="ff0000"/>
                </a:solidFill>
                <a:uFill>
                  <a:solidFill>
                    <a:srgbClr val="ffffff"/>
                  </a:solidFill>
                </a:uFill>
                <a:latin typeface="Arial"/>
              </a:rPr>
              <a:t>	</a:t>
            </a:r>
            <a:r>
              <a:rPr b="1" lang="el-GR" sz="1400" spc="-1" strike="noStrike">
                <a:solidFill>
                  <a:srgbClr val="ff0000"/>
                </a:solidFill>
                <a:uFill>
                  <a:solidFill>
                    <a:srgbClr val="ffffff"/>
                  </a:solidFill>
                </a:uFill>
                <a:latin typeface="Arial"/>
              </a:rPr>
              <a:t> </a:t>
            </a:r>
            <a:r>
              <a:rPr b="1" lang="el-GR" sz="1800" spc="-1" strike="noStrike">
                <a:solidFill>
                  <a:srgbClr val="ff0000"/>
                </a:solidFill>
                <a:uFill>
                  <a:solidFill>
                    <a:srgbClr val="ffffff"/>
                  </a:solidFill>
                </a:uFill>
                <a:latin typeface="Arial"/>
              </a:rPr>
              <a:t>Ρ</a:t>
            </a:r>
            <a:r>
              <a:rPr b="1" lang="el-GR" sz="1600" spc="-1" strike="noStrike">
                <a:solidFill>
                  <a:srgbClr val="ff0000"/>
                </a:solidFill>
                <a:uFill>
                  <a:solidFill>
                    <a:srgbClr val="ffffff"/>
                  </a:solidFill>
                </a:uFill>
                <a:latin typeface="Arial"/>
              </a:rPr>
              <a:t>π</a:t>
            </a:r>
            <a:r>
              <a:rPr b="1" lang="el-GR" sz="1100" spc="-1" strike="noStrike">
                <a:solidFill>
                  <a:srgbClr val="ff0000"/>
                </a:solidFill>
                <a:uFill>
                  <a:solidFill>
                    <a:srgbClr val="ffffff"/>
                  </a:solidFill>
                </a:uFill>
                <a:latin typeface="Arial"/>
              </a:rPr>
              <a:t> </a:t>
            </a:r>
            <a:r>
              <a:rPr b="1" lang="el-GR" sz="1400" spc="-1" strike="noStrike">
                <a:solidFill>
                  <a:srgbClr val="ff0000"/>
                </a:solidFill>
                <a:uFill>
                  <a:solidFill>
                    <a:srgbClr val="ffffff"/>
                  </a:solidFill>
                </a:uFill>
                <a:latin typeface="Arial"/>
              </a:rPr>
              <a:t>= ------------------     σε kW</a:t>
            </a:r>
            <a:endParaRPr b="0" lang="el-GR" sz="1400" spc="-1" strike="noStrike">
              <a:solidFill>
                <a:srgbClr val="000000"/>
              </a:solidFill>
              <a:uFill>
                <a:solidFill>
                  <a:srgbClr val="ffffff"/>
                </a:solidFill>
              </a:uFill>
              <a:latin typeface="Arial"/>
            </a:endParaRPr>
          </a:p>
          <a:p>
            <a:pPr>
              <a:lnSpc>
                <a:spcPct val="100000"/>
              </a:lnSpc>
            </a:pPr>
            <a:r>
              <a:rPr b="1" lang="el-GR" sz="1400" spc="-1" strike="noStrike">
                <a:solidFill>
                  <a:srgbClr val="ff0000"/>
                </a:solidFill>
                <a:uFill>
                  <a:solidFill>
                    <a:srgbClr val="ffffff"/>
                  </a:solidFill>
                </a:uFill>
                <a:latin typeface="Arial"/>
              </a:rPr>
              <a:t>                                       </a:t>
            </a:r>
            <a:r>
              <a:rPr b="1" lang="el-GR" sz="1400" spc="-1" strike="noStrike">
                <a:solidFill>
                  <a:srgbClr val="ff0000"/>
                </a:solidFill>
                <a:uFill>
                  <a:solidFill>
                    <a:srgbClr val="ffffff"/>
                  </a:solidFill>
                </a:uFill>
                <a:latin typeface="Arial"/>
              </a:rPr>
              <a:t>60</a:t>
            </a:r>
            <a:r>
              <a:rPr b="1" lang="el-GR" sz="1400" spc="-1" strike="noStrike">
                <a:solidFill>
                  <a:srgbClr val="ff0000"/>
                </a:solidFill>
                <a:uFill>
                  <a:solidFill>
                    <a:srgbClr val="ffffff"/>
                  </a:solidFill>
                </a:uFill>
                <a:latin typeface="Arial"/>
              </a:rPr>
              <a:t>	</a:t>
            </a:r>
            <a:r>
              <a:rPr b="1" lang="el-GR" sz="1400" spc="-1" strike="noStrike">
                <a:solidFill>
                  <a:srgbClr val="ff0000"/>
                </a:solidFill>
                <a:uFill>
                  <a:solidFill>
                    <a:srgbClr val="ffffff"/>
                  </a:solidFill>
                </a:uFill>
                <a:latin typeface="Arial"/>
              </a:rPr>
              <a:t>                                                  60 Χ 1000</a:t>
            </a:r>
            <a:endParaRPr b="0" lang="el-GR" sz="1400" spc="-1" strike="noStrike">
              <a:solidFill>
                <a:srgbClr val="000000"/>
              </a:solidFill>
              <a:uFill>
                <a:solidFill>
                  <a:srgbClr val="ffffff"/>
                </a:solidFill>
              </a:uFill>
              <a:latin typeface="Arial"/>
            </a:endParaRPr>
          </a:p>
          <a:p>
            <a:pPr>
              <a:lnSpc>
                <a:spcPct val="100000"/>
              </a:lnSpc>
              <a:spcBef>
                <a:spcPts val="281"/>
              </a:spcBef>
            </a:pPr>
            <a:r>
              <a:rPr b="1" lang="el-GR" sz="1400" spc="-1" strike="noStrike">
                <a:solidFill>
                  <a:srgbClr val="ff0000"/>
                </a:solidFill>
                <a:uFill>
                  <a:solidFill>
                    <a:srgbClr val="ffffff"/>
                  </a:solidFill>
                </a:uFill>
                <a:latin typeface="Arial"/>
              </a:rPr>
              <a:t>                                                                 </a:t>
            </a:r>
            <a:r>
              <a:rPr b="1" lang="el-GR" sz="1400" spc="-1" strike="noStrike">
                <a:solidFill>
                  <a:srgbClr val="ff0000"/>
                </a:solidFill>
                <a:uFill>
                  <a:solidFill>
                    <a:srgbClr val="ffffff"/>
                  </a:solidFill>
                </a:uFill>
                <a:latin typeface="Arial"/>
              </a:rPr>
              <a:t>2π. n . Μσ</a:t>
            </a:r>
            <a:endParaRPr b="0" lang="el-GR" sz="1400" spc="-1" strike="noStrike">
              <a:solidFill>
                <a:srgbClr val="000000"/>
              </a:solidFill>
              <a:uFill>
                <a:solidFill>
                  <a:srgbClr val="ffffff"/>
                </a:solidFill>
              </a:uFill>
              <a:latin typeface="Arial"/>
            </a:endParaRPr>
          </a:p>
          <a:p>
            <a:pPr>
              <a:lnSpc>
                <a:spcPct val="100000"/>
              </a:lnSpc>
              <a:spcBef>
                <a:spcPts val="360"/>
              </a:spcBef>
            </a:pPr>
            <a:r>
              <a:rPr b="1" lang="el-GR" sz="1400" spc="-1" strike="noStrike">
                <a:solidFill>
                  <a:srgbClr val="ff0000"/>
                </a:solidFill>
                <a:uFill>
                  <a:solidFill>
                    <a:srgbClr val="ffffff"/>
                  </a:solidFill>
                </a:uFill>
                <a:latin typeface="Arial"/>
              </a:rPr>
              <a:t>                           </a:t>
            </a:r>
            <a:r>
              <a:rPr b="1" lang="el-GR" sz="1400" spc="-1" strike="noStrike">
                <a:solidFill>
                  <a:srgbClr val="ff0000"/>
                </a:solidFill>
                <a:uFill>
                  <a:solidFill>
                    <a:srgbClr val="ffffff"/>
                  </a:solidFill>
                </a:uFill>
                <a:latin typeface="Arial"/>
              </a:rPr>
              <a:t>ή                      </a:t>
            </a:r>
            <a:r>
              <a:rPr b="1" lang="el-GR" sz="1800" spc="-1" strike="noStrike">
                <a:solidFill>
                  <a:srgbClr val="ff0000"/>
                </a:solidFill>
                <a:uFill>
                  <a:solidFill>
                    <a:srgbClr val="ffffff"/>
                  </a:solidFill>
                </a:uFill>
                <a:latin typeface="Arial"/>
              </a:rPr>
              <a:t>Ρ</a:t>
            </a:r>
            <a:r>
              <a:rPr b="1" lang="el-GR" sz="1600" spc="-1" strike="noStrike">
                <a:solidFill>
                  <a:srgbClr val="ff0000"/>
                </a:solidFill>
                <a:uFill>
                  <a:solidFill>
                    <a:srgbClr val="ffffff"/>
                  </a:solidFill>
                </a:uFill>
                <a:latin typeface="Arial"/>
              </a:rPr>
              <a:t>π</a:t>
            </a:r>
            <a:r>
              <a:rPr b="1" lang="el-GR" sz="1400" spc="-1" strike="noStrike">
                <a:solidFill>
                  <a:srgbClr val="ff0000"/>
                </a:solidFill>
                <a:uFill>
                  <a:solidFill>
                    <a:srgbClr val="ffffff"/>
                  </a:solidFill>
                </a:uFill>
                <a:latin typeface="Arial"/>
              </a:rPr>
              <a:t> = --------------------</a:t>
            </a:r>
            <a:r>
              <a:rPr b="1" lang="el-GR" sz="1400" spc="-1" strike="noStrike">
                <a:solidFill>
                  <a:srgbClr val="ff0000"/>
                </a:solidFill>
                <a:uFill>
                  <a:solidFill>
                    <a:srgbClr val="ffffff"/>
                  </a:solidFill>
                </a:uFill>
                <a:latin typeface="Arial"/>
              </a:rPr>
              <a:t>	</a:t>
            </a:r>
            <a:r>
              <a:rPr b="1" lang="el-GR" sz="1400" spc="-1" strike="noStrike">
                <a:solidFill>
                  <a:srgbClr val="ff0000"/>
                </a:solidFill>
                <a:uFill>
                  <a:solidFill>
                    <a:srgbClr val="ffffff"/>
                  </a:solidFill>
                </a:uFill>
                <a:latin typeface="Arial"/>
              </a:rPr>
              <a:t> σε kW</a:t>
            </a:r>
            <a:endParaRPr b="0" lang="el-GR" sz="1400" spc="-1" strike="noStrike">
              <a:solidFill>
                <a:srgbClr val="000000"/>
              </a:solidFill>
              <a:uFill>
                <a:solidFill>
                  <a:srgbClr val="ffffff"/>
                </a:solidFill>
              </a:uFill>
              <a:latin typeface="Arial"/>
            </a:endParaRPr>
          </a:p>
          <a:p>
            <a:pPr>
              <a:lnSpc>
                <a:spcPct val="100000"/>
              </a:lnSpc>
              <a:spcBef>
                <a:spcPts val="360"/>
              </a:spcBef>
            </a:pPr>
            <a:r>
              <a:rPr b="1" lang="el-GR" sz="1400" spc="-1" strike="noStrike">
                <a:solidFill>
                  <a:srgbClr val="ff0000"/>
                </a:solidFill>
                <a:uFill>
                  <a:solidFill>
                    <a:srgbClr val="ffffff"/>
                  </a:solidFill>
                </a:uFill>
                <a:latin typeface="Arial"/>
              </a:rPr>
              <a:t>                                                                    </a:t>
            </a:r>
            <a:r>
              <a:rPr b="1" lang="el-GR" sz="1400" spc="-1" strike="noStrike">
                <a:solidFill>
                  <a:srgbClr val="ff0000"/>
                </a:solidFill>
                <a:uFill>
                  <a:solidFill>
                    <a:srgbClr val="ffffff"/>
                  </a:solidFill>
                </a:uFill>
                <a:latin typeface="Arial"/>
              </a:rPr>
              <a:t>60000</a:t>
            </a:r>
            <a:br/>
            <a:r>
              <a:rPr b="0" lang="el-GR" sz="1400" spc="-1" strike="noStrike">
                <a:solidFill>
                  <a:srgbClr val="ffffff"/>
                </a:solidFill>
                <a:uFill>
                  <a:solidFill>
                    <a:srgbClr val="ffffff"/>
                  </a:solidFill>
                </a:uFill>
                <a:latin typeface="Book Antiqua"/>
              </a:rPr>
              <a:t> </a:t>
            </a:r>
            <a:br/>
            <a:endParaRPr b="0" lang="el-GR" sz="1400" spc="-1" strike="noStrike">
              <a:solidFill>
                <a:srgbClr val="000000"/>
              </a:solidFill>
              <a:uFill>
                <a:solidFill>
                  <a:srgbClr val="ffffff"/>
                </a:solidFill>
              </a:uFill>
              <a:latin typeface="Arial"/>
            </a:endParaRPr>
          </a:p>
        </p:txBody>
      </p:sp>
    </p:spTree>
  </p:cSld>
</p:sld>
</file>

<file path=ppt/slides/slide18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05"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3200" spc="-1" strike="noStrike" u="sng" cap="all">
                <a:solidFill>
                  <a:srgbClr val="000000"/>
                </a:solidFill>
                <a:uFill>
                  <a:solidFill>
                    <a:srgbClr val="ffffff"/>
                  </a:solidFill>
                </a:uFill>
                <a:latin typeface="Arial"/>
              </a:rPr>
              <a:t>ΠΡΑΓΜΑΤΙΚΗ ΙΣΧΥΣ</a:t>
            </a:r>
            <a:br/>
            <a:endParaRPr b="0" lang="el-GR" sz="3200" spc="-1" strike="noStrike">
              <a:solidFill>
                <a:srgbClr val="ffffff"/>
              </a:solidFill>
              <a:uFill>
                <a:solidFill>
                  <a:srgbClr val="ffffff"/>
                </a:solidFill>
              </a:uFill>
              <a:latin typeface="Book Antiqua"/>
            </a:endParaRPr>
          </a:p>
        </p:txBody>
      </p:sp>
      <p:sp>
        <p:nvSpPr>
          <p:cNvPr id="806" name="TextShape 2"/>
          <p:cNvSpPr txBox="1"/>
          <p:nvPr/>
        </p:nvSpPr>
        <p:spPr>
          <a:xfrm>
            <a:off x="179640" y="1071720"/>
            <a:ext cx="8784720" cy="5525280"/>
          </a:xfrm>
          <a:prstGeom prst="rect">
            <a:avLst/>
          </a:prstGeom>
          <a:solidFill>
            <a:srgbClr val="000000"/>
          </a:solidFill>
          <a:ln>
            <a:noFill/>
          </a:ln>
        </p:spPr>
        <p:txBody>
          <a:bodyPr lIns="90000" rIns="90000" tIns="45000" bIns="45000"/>
          <a:p>
            <a:pPr algn="ctr">
              <a:lnSpc>
                <a:spcPct val="100000"/>
              </a:lnSpc>
              <a:spcBef>
                <a:spcPts val="439"/>
              </a:spcBef>
            </a:pPr>
            <a:r>
              <a:rPr b="1" lang="el-GR" sz="2200" spc="-1" strike="noStrike" u="sng">
                <a:solidFill>
                  <a:srgbClr val="ff0000"/>
                </a:solidFill>
                <a:uFill>
                  <a:solidFill>
                    <a:srgbClr val="ffffff"/>
                  </a:solidFill>
                </a:uFill>
                <a:latin typeface="Arial"/>
              </a:rPr>
              <a:t>ΠΑΡΑΔΕΙΓΜΑ</a:t>
            </a:r>
            <a:endParaRPr b="0" lang="el-GR" sz="22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ffff"/>
                </a:solidFill>
                <a:uFill>
                  <a:solidFill>
                    <a:srgbClr val="ffffff"/>
                  </a:solidFill>
                </a:uFill>
                <a:latin typeface="Arial"/>
              </a:rPr>
              <a:t>ΣΕ ΣΤΡΟΒΙΛΟ ΜΕΤΡΗΘΗΚΕ Η ΡΟΠΗ ΣΤΡΕΨΕΩΣ </a:t>
            </a:r>
            <a:r>
              <a:rPr b="1" lang="el-GR" sz="2000" spc="-1" strike="noStrike">
                <a:solidFill>
                  <a:srgbClr val="ff0000"/>
                </a:solidFill>
                <a:uFill>
                  <a:solidFill>
                    <a:srgbClr val="ffffff"/>
                  </a:solidFill>
                </a:uFill>
                <a:latin typeface="Arial"/>
              </a:rPr>
              <a:t>Μσ</a:t>
            </a:r>
            <a:r>
              <a:rPr b="1" lang="el-GR" sz="2000" spc="-1" strike="noStrike">
                <a:solidFill>
                  <a:srgbClr val="ffffff"/>
                </a:solidFill>
                <a:uFill>
                  <a:solidFill>
                    <a:srgbClr val="ffffff"/>
                  </a:solidFill>
                </a:uFill>
                <a:latin typeface="Arial"/>
              </a:rPr>
              <a:t> ΜΕ ΤΟ ΣΤΡΕΨΙΜΕΤΡΟ ΙΣΗ ΜΕ </a:t>
            </a:r>
            <a:r>
              <a:rPr b="1" lang="el-GR" sz="2000" spc="-1" strike="noStrike">
                <a:solidFill>
                  <a:srgbClr val="ff0000"/>
                </a:solidFill>
                <a:uFill>
                  <a:solidFill>
                    <a:srgbClr val="ffffff"/>
                  </a:solidFill>
                </a:uFill>
                <a:latin typeface="Arial"/>
              </a:rPr>
              <a:t>800 kpm</a:t>
            </a:r>
            <a:r>
              <a:rPr b="1" lang="el-GR" sz="2000" spc="-1" strike="noStrike">
                <a:solidFill>
                  <a:srgbClr val="ffffff"/>
                </a:solidFill>
                <a:uFill>
                  <a:solidFill>
                    <a:srgbClr val="ffffff"/>
                  </a:solidFill>
                </a:uFill>
                <a:latin typeface="Arial"/>
              </a:rPr>
              <a:t>  ή  </a:t>
            </a:r>
            <a:r>
              <a:rPr b="1" lang="el-GR" sz="2000" spc="-1" strike="noStrike">
                <a:solidFill>
                  <a:srgbClr val="ff0000"/>
                </a:solidFill>
                <a:uFill>
                  <a:solidFill>
                    <a:srgbClr val="ffffff"/>
                  </a:solidFill>
                </a:uFill>
                <a:latin typeface="Arial"/>
              </a:rPr>
              <a:t>7848 kJ</a:t>
            </a:r>
            <a:r>
              <a:rPr b="1" lang="el-GR" sz="2000" spc="-1" strike="noStrike">
                <a:solidFill>
                  <a:srgbClr val="ffffff"/>
                </a:solidFill>
                <a:uFill>
                  <a:solidFill>
                    <a:srgbClr val="ffffff"/>
                  </a:solidFill>
                </a:uFill>
                <a:latin typeface="Arial"/>
              </a:rPr>
              <a:t>.</a:t>
            </a:r>
            <a:endParaRPr b="0" lang="el-GR" sz="20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ffff"/>
                </a:solidFill>
                <a:uFill>
                  <a:solidFill>
                    <a:srgbClr val="ffffff"/>
                  </a:solidFill>
                </a:uFill>
                <a:latin typeface="Arial"/>
              </a:rPr>
              <a:t>ΝΑ ΒΡΕΘΕΙ Η ΠΡΑΓΜΑΤΙΚΗ ΙΠΠΟΔΥΝΑΜΗ ΤΟΥ ΟΤΑΝ </a:t>
            </a:r>
            <a:r>
              <a:rPr b="1" lang="el-GR" sz="2000" spc="-1" strike="noStrike">
                <a:solidFill>
                  <a:srgbClr val="ff0000"/>
                </a:solidFill>
                <a:uFill>
                  <a:solidFill>
                    <a:srgbClr val="ffffff"/>
                  </a:solidFill>
                </a:uFill>
                <a:latin typeface="Arial"/>
              </a:rPr>
              <a:t>n = 3000 rpm</a:t>
            </a:r>
            <a:r>
              <a:rPr b="1" lang="el-GR" sz="2000" spc="-1" strike="noStrike">
                <a:solidFill>
                  <a:srgbClr val="ffffff"/>
                </a:solidFill>
                <a:uFill>
                  <a:solidFill>
                    <a:srgbClr val="ffffff"/>
                  </a:solidFill>
                </a:uFill>
                <a:latin typeface="Arial"/>
              </a:rPr>
              <a:t>.</a:t>
            </a:r>
            <a:endParaRPr b="0" lang="el-GR" sz="2000" spc="-1" strike="noStrike">
              <a:solidFill>
                <a:srgbClr val="000000"/>
              </a:solidFill>
              <a:uFill>
                <a:solidFill>
                  <a:srgbClr val="ffffff"/>
                </a:solidFill>
              </a:uFill>
              <a:latin typeface="Arial"/>
            </a:endParaRPr>
          </a:p>
          <a:p>
            <a:pPr algn="ctr">
              <a:lnSpc>
                <a:spcPct val="100000"/>
              </a:lnSpc>
              <a:spcBef>
                <a:spcPts val="439"/>
              </a:spcBef>
            </a:pPr>
            <a:r>
              <a:rPr b="1" lang="el-GR" sz="2200" spc="-1" strike="noStrike" u="sng">
                <a:solidFill>
                  <a:srgbClr val="ff0000"/>
                </a:solidFill>
                <a:uFill>
                  <a:solidFill>
                    <a:srgbClr val="ffffff"/>
                  </a:solidFill>
                </a:uFill>
                <a:latin typeface="Arial"/>
              </a:rPr>
              <a:t>ΛΥΣΗ</a:t>
            </a:r>
            <a:endParaRPr b="0" lang="el-GR" sz="2200" spc="-1" strike="noStrike">
              <a:solidFill>
                <a:srgbClr val="000000"/>
              </a:solidFill>
              <a:uFill>
                <a:solidFill>
                  <a:srgbClr val="ffffff"/>
                </a:solidFill>
              </a:uFill>
              <a:latin typeface="Arial"/>
            </a:endParaRPr>
          </a:p>
          <a:p>
            <a:pPr>
              <a:lnSpc>
                <a:spcPct val="100000"/>
              </a:lnSpc>
              <a:spcBef>
                <a:spcPts val="439"/>
              </a:spcBef>
            </a:pPr>
            <a:r>
              <a:rPr b="1" lang="el-GR" sz="2200" spc="-1" strike="noStrike">
                <a:solidFill>
                  <a:srgbClr val="ffffff"/>
                </a:solidFill>
                <a:uFill>
                  <a:solidFill>
                    <a:srgbClr val="ffffff"/>
                  </a:solidFill>
                </a:uFill>
                <a:latin typeface="Arial"/>
              </a:rPr>
              <a:t>Θα είναι κατά το μετρικό σύστημα:</a:t>
            </a:r>
            <a:endParaRPr b="0" lang="el-GR" sz="2200" spc="-1" strike="noStrike">
              <a:solidFill>
                <a:srgbClr val="000000"/>
              </a:solidFill>
              <a:uFill>
                <a:solidFill>
                  <a:srgbClr val="ffffff"/>
                </a:solidFill>
              </a:uFill>
              <a:latin typeface="Arial"/>
            </a:endParaRPr>
          </a:p>
          <a:p>
            <a:pPr>
              <a:lnSpc>
                <a:spcPct val="100000"/>
              </a:lnSpc>
              <a:spcBef>
                <a:spcPts val="479"/>
              </a:spcBef>
            </a:pPr>
            <a:r>
              <a:rPr b="1" lang="el-GR" sz="2200" spc="-1" strike="noStrike">
                <a:solidFill>
                  <a:srgbClr val="ffffff"/>
                </a:solidFill>
                <a:uFill>
                  <a:solidFill>
                    <a:srgbClr val="ffffff"/>
                  </a:solidFill>
                </a:uFill>
                <a:latin typeface="Arial"/>
              </a:rPr>
              <a:t>                               </a:t>
            </a:r>
            <a:r>
              <a:rPr b="1" lang="el-GR" sz="2200" spc="-1" strike="noStrike">
                <a:solidFill>
                  <a:srgbClr val="ffffff"/>
                </a:solidFill>
                <a:uFill>
                  <a:solidFill>
                    <a:srgbClr val="ffffff"/>
                  </a:solidFill>
                </a:uFill>
                <a:latin typeface="Arial"/>
              </a:rPr>
              <a:t>2π.</a:t>
            </a:r>
            <a:r>
              <a:rPr b="1" lang="el-GR" sz="2400" spc="-1" strike="noStrike">
                <a:solidFill>
                  <a:srgbClr val="ffffff"/>
                </a:solidFill>
                <a:uFill>
                  <a:solidFill>
                    <a:srgbClr val="ffffff"/>
                  </a:solidFill>
                </a:uFill>
                <a:latin typeface="Arial"/>
              </a:rPr>
              <a:t> n </a:t>
            </a:r>
            <a:r>
              <a:rPr b="1" lang="el-GR" sz="2200" spc="-1" strike="noStrike">
                <a:solidFill>
                  <a:srgbClr val="ffffff"/>
                </a:solidFill>
                <a:uFill>
                  <a:solidFill>
                    <a:srgbClr val="ffffff"/>
                  </a:solidFill>
                </a:uFill>
                <a:latin typeface="Arial"/>
              </a:rPr>
              <a:t>. Μ</a:t>
            </a:r>
            <a:r>
              <a:rPr b="1" lang="el-GR" sz="2200" spc="-1" strike="noStrike" baseline="-25000">
                <a:solidFill>
                  <a:srgbClr val="ffffff"/>
                </a:solidFill>
                <a:uFill>
                  <a:solidFill>
                    <a:srgbClr val="ffffff"/>
                  </a:solidFill>
                </a:uFill>
                <a:latin typeface="Arial"/>
              </a:rPr>
              <a:t>σ</a:t>
            </a:r>
            <a:r>
              <a:rPr b="1" lang="el-GR" sz="2200" spc="-1" strike="noStrike">
                <a:solidFill>
                  <a:srgbClr val="ffffff"/>
                </a:solidFill>
                <a:uFill>
                  <a:solidFill>
                    <a:srgbClr val="ffffff"/>
                  </a:solidFill>
                </a:uFill>
                <a:latin typeface="Arial"/>
              </a:rPr>
              <a:t>        2 x 3,14 x 3000 x 800</a:t>
            </a:r>
            <a:endParaRPr b="0" lang="el-GR" sz="2200" spc="-1" strike="noStrike">
              <a:solidFill>
                <a:srgbClr val="000000"/>
              </a:solidFill>
              <a:uFill>
                <a:solidFill>
                  <a:srgbClr val="ffffff"/>
                </a:solidFill>
              </a:uFill>
              <a:latin typeface="Arial"/>
            </a:endParaRPr>
          </a:p>
          <a:p>
            <a:pPr>
              <a:lnSpc>
                <a:spcPct val="100000"/>
              </a:lnSpc>
              <a:spcBef>
                <a:spcPts val="439"/>
              </a:spcBef>
            </a:pPr>
            <a:r>
              <a:rPr b="1" lang="el-GR" sz="2200" spc="-1" strike="noStrike">
                <a:solidFill>
                  <a:srgbClr val="ffffff"/>
                </a:solidFill>
                <a:uFill>
                  <a:solidFill>
                    <a:srgbClr val="ffffff"/>
                  </a:solidFill>
                </a:uFill>
                <a:latin typeface="Arial"/>
              </a:rPr>
              <a:t>                      </a:t>
            </a:r>
            <a:r>
              <a:rPr b="1" lang="el-GR" sz="2200" spc="-1" strike="noStrike">
                <a:solidFill>
                  <a:srgbClr val="ffffff"/>
                </a:solidFill>
                <a:uFill>
                  <a:solidFill>
                    <a:srgbClr val="ffffff"/>
                  </a:solidFill>
                </a:uFill>
                <a:latin typeface="Arial"/>
              </a:rPr>
              <a:t>Ρ</a:t>
            </a:r>
            <a:r>
              <a:rPr b="1" lang="el-GR" sz="1600" spc="-1" strike="noStrike">
                <a:solidFill>
                  <a:srgbClr val="ffffff"/>
                </a:solidFill>
                <a:uFill>
                  <a:solidFill>
                    <a:srgbClr val="ffffff"/>
                  </a:solidFill>
                </a:uFill>
                <a:latin typeface="Arial"/>
              </a:rPr>
              <a:t>π</a:t>
            </a:r>
            <a:r>
              <a:rPr b="1" lang="el-GR" sz="2200" spc="-1" strike="noStrike">
                <a:solidFill>
                  <a:srgbClr val="ffffff"/>
                </a:solidFill>
                <a:uFill>
                  <a:solidFill>
                    <a:srgbClr val="ffffff"/>
                  </a:solidFill>
                </a:uFill>
                <a:latin typeface="Arial"/>
              </a:rPr>
              <a:t> = ---------------  = ------------------------------- = 3350 ΡS</a:t>
            </a:r>
            <a:endParaRPr b="0" lang="el-GR" sz="2200" spc="-1" strike="noStrike">
              <a:solidFill>
                <a:srgbClr val="000000"/>
              </a:solidFill>
              <a:uFill>
                <a:solidFill>
                  <a:srgbClr val="ffffff"/>
                </a:solidFill>
              </a:uFill>
              <a:latin typeface="Arial"/>
            </a:endParaRPr>
          </a:p>
          <a:p>
            <a:pPr>
              <a:lnSpc>
                <a:spcPct val="100000"/>
              </a:lnSpc>
              <a:spcBef>
                <a:spcPts val="439"/>
              </a:spcBef>
            </a:pPr>
            <a:r>
              <a:rPr b="1" lang="el-GR" sz="2200" spc="-1" strike="noStrike">
                <a:solidFill>
                  <a:srgbClr val="ffffff"/>
                </a:solidFill>
                <a:uFill>
                  <a:solidFill>
                    <a:srgbClr val="ffffff"/>
                  </a:solidFill>
                </a:uFill>
                <a:latin typeface="Arial"/>
              </a:rPr>
              <a:t>                                   </a:t>
            </a:r>
            <a:r>
              <a:rPr b="1" lang="el-GR" sz="2200" spc="-1" strike="noStrike">
                <a:solidFill>
                  <a:srgbClr val="ffffff"/>
                </a:solidFill>
                <a:uFill>
                  <a:solidFill>
                    <a:srgbClr val="ffffff"/>
                  </a:solidFill>
                </a:uFill>
                <a:latin typeface="Arial"/>
              </a:rPr>
              <a:t>4500</a:t>
            </a:r>
            <a:r>
              <a:rPr b="1" lang="el-GR" sz="2200" spc="-1" strike="noStrike">
                <a:solidFill>
                  <a:srgbClr val="ffffff"/>
                </a:solidFill>
                <a:uFill>
                  <a:solidFill>
                    <a:srgbClr val="ffffff"/>
                  </a:solidFill>
                </a:uFill>
                <a:latin typeface="Arial"/>
              </a:rPr>
              <a:t>	</a:t>
            </a:r>
            <a:r>
              <a:rPr b="1" lang="el-GR" sz="2200" spc="-1" strike="noStrike">
                <a:solidFill>
                  <a:srgbClr val="ffffff"/>
                </a:solidFill>
                <a:uFill>
                  <a:solidFill>
                    <a:srgbClr val="ffffff"/>
                  </a:solidFill>
                </a:uFill>
                <a:latin typeface="Arial"/>
              </a:rPr>
              <a:t>                     4500</a:t>
            </a:r>
            <a:endParaRPr b="0" lang="el-GR" sz="2200" spc="-1" strike="noStrike">
              <a:solidFill>
                <a:srgbClr val="000000"/>
              </a:solidFill>
              <a:uFill>
                <a:solidFill>
                  <a:srgbClr val="ffffff"/>
                </a:solidFill>
              </a:uFill>
              <a:latin typeface="Arial"/>
            </a:endParaRPr>
          </a:p>
          <a:p>
            <a:pPr>
              <a:lnSpc>
                <a:spcPct val="100000"/>
              </a:lnSpc>
              <a:spcBef>
                <a:spcPts val="439"/>
              </a:spcBef>
            </a:pPr>
            <a:r>
              <a:rPr b="1" lang="el-GR" sz="2200" spc="-1" strike="noStrike">
                <a:solidFill>
                  <a:srgbClr val="ffffff"/>
                </a:solidFill>
                <a:uFill>
                  <a:solidFill>
                    <a:srgbClr val="ffffff"/>
                  </a:solidFill>
                </a:uFill>
                <a:latin typeface="Arial"/>
              </a:rPr>
              <a:t>ή κατά το σύστημα SI:</a:t>
            </a:r>
            <a:endParaRPr b="0" lang="el-GR" sz="2200" spc="-1" strike="noStrike">
              <a:solidFill>
                <a:srgbClr val="000000"/>
              </a:solidFill>
              <a:uFill>
                <a:solidFill>
                  <a:srgbClr val="ffffff"/>
                </a:solidFill>
              </a:uFill>
              <a:latin typeface="Arial"/>
            </a:endParaRPr>
          </a:p>
          <a:p>
            <a:pPr>
              <a:lnSpc>
                <a:spcPct val="100000"/>
              </a:lnSpc>
              <a:spcBef>
                <a:spcPts val="439"/>
              </a:spcBef>
            </a:pPr>
            <a:r>
              <a:rPr b="1" lang="el-GR" sz="2200" spc="-1" strike="noStrike">
                <a:solidFill>
                  <a:srgbClr val="ffffff"/>
                </a:solidFill>
                <a:uFill>
                  <a:solidFill>
                    <a:srgbClr val="ffffff"/>
                  </a:solidFill>
                </a:uFill>
                <a:latin typeface="Arial"/>
              </a:rPr>
              <a:t>                                </a:t>
            </a:r>
            <a:r>
              <a:rPr b="1" lang="el-GR" sz="2200" spc="-1" strike="noStrike">
                <a:solidFill>
                  <a:srgbClr val="ffffff"/>
                </a:solidFill>
                <a:uFill>
                  <a:solidFill>
                    <a:srgbClr val="ffffff"/>
                  </a:solidFill>
                </a:uFill>
                <a:latin typeface="Arial"/>
              </a:rPr>
              <a:t>2π.</a:t>
            </a:r>
            <a:r>
              <a:rPr b="1" lang="el-GR" sz="2000" spc="-1" strike="noStrike">
                <a:solidFill>
                  <a:srgbClr val="ffffff"/>
                </a:solidFill>
                <a:uFill>
                  <a:solidFill>
                    <a:srgbClr val="ffffff"/>
                  </a:solidFill>
                </a:uFill>
                <a:latin typeface="Arial"/>
              </a:rPr>
              <a:t> n </a:t>
            </a:r>
            <a:r>
              <a:rPr b="1" lang="el-GR" sz="2200" spc="-1" strike="noStrike">
                <a:solidFill>
                  <a:srgbClr val="ffffff"/>
                </a:solidFill>
                <a:uFill>
                  <a:solidFill>
                    <a:srgbClr val="ffffff"/>
                  </a:solidFill>
                </a:uFill>
                <a:latin typeface="Arial"/>
              </a:rPr>
              <a:t>. Μ</a:t>
            </a:r>
            <a:r>
              <a:rPr b="1" lang="el-GR" sz="2200" spc="-1" strike="noStrike" baseline="-25000">
                <a:solidFill>
                  <a:srgbClr val="ffffff"/>
                </a:solidFill>
                <a:uFill>
                  <a:solidFill>
                    <a:srgbClr val="ffffff"/>
                  </a:solidFill>
                </a:uFill>
                <a:latin typeface="Arial"/>
              </a:rPr>
              <a:t>σ</a:t>
            </a:r>
            <a:r>
              <a:rPr b="1" lang="el-GR" sz="2200" spc="-1" strike="noStrike">
                <a:solidFill>
                  <a:srgbClr val="ffffff"/>
                </a:solidFill>
                <a:uFill>
                  <a:solidFill>
                    <a:srgbClr val="ffffff"/>
                  </a:solidFill>
                </a:uFill>
                <a:latin typeface="Arial"/>
              </a:rPr>
              <a:t>       2 x 3,14 x 3000 x 7848</a:t>
            </a:r>
            <a:endParaRPr b="0" lang="el-GR" sz="2200" spc="-1" strike="noStrike">
              <a:solidFill>
                <a:srgbClr val="000000"/>
              </a:solidFill>
              <a:uFill>
                <a:solidFill>
                  <a:srgbClr val="ffffff"/>
                </a:solidFill>
              </a:uFill>
              <a:latin typeface="Arial"/>
            </a:endParaRPr>
          </a:p>
          <a:p>
            <a:pPr>
              <a:lnSpc>
                <a:spcPct val="100000"/>
              </a:lnSpc>
              <a:spcBef>
                <a:spcPts val="439"/>
              </a:spcBef>
            </a:pPr>
            <a:r>
              <a:rPr b="1" lang="el-GR" sz="2200" spc="-1" strike="noStrike">
                <a:solidFill>
                  <a:srgbClr val="ffffff"/>
                </a:solidFill>
                <a:uFill>
                  <a:solidFill>
                    <a:srgbClr val="ffffff"/>
                  </a:solidFill>
                </a:uFill>
                <a:latin typeface="Arial"/>
              </a:rPr>
              <a:t>	</a:t>
            </a:r>
            <a:r>
              <a:rPr b="1" lang="el-GR" sz="2200" spc="-1" strike="noStrike">
                <a:solidFill>
                  <a:srgbClr val="ffffff"/>
                </a:solidFill>
                <a:uFill>
                  <a:solidFill>
                    <a:srgbClr val="ffffff"/>
                  </a:solidFill>
                </a:uFill>
                <a:latin typeface="Arial"/>
              </a:rPr>
              <a:t>           </a:t>
            </a:r>
            <a:r>
              <a:rPr b="1" lang="el-GR" sz="2200" spc="-1" strike="noStrike">
                <a:solidFill>
                  <a:srgbClr val="ffffff"/>
                </a:solidFill>
                <a:uFill>
                  <a:solidFill>
                    <a:srgbClr val="ffffff"/>
                  </a:solidFill>
                </a:uFill>
                <a:latin typeface="Arial"/>
              </a:rPr>
              <a:t>Ρ</a:t>
            </a:r>
            <a:r>
              <a:rPr b="1" lang="el-GR" sz="1600" spc="-1" strike="noStrike">
                <a:solidFill>
                  <a:srgbClr val="ffffff"/>
                </a:solidFill>
                <a:uFill>
                  <a:solidFill>
                    <a:srgbClr val="ffffff"/>
                  </a:solidFill>
                </a:uFill>
                <a:latin typeface="Arial"/>
              </a:rPr>
              <a:t>π </a:t>
            </a:r>
            <a:r>
              <a:rPr b="1" lang="el-GR" sz="2200" spc="-1" strike="noStrike">
                <a:solidFill>
                  <a:srgbClr val="ffffff"/>
                </a:solidFill>
                <a:uFill>
                  <a:solidFill>
                    <a:srgbClr val="ffffff"/>
                  </a:solidFill>
                </a:uFill>
                <a:latin typeface="Arial"/>
              </a:rPr>
              <a:t>= --------------- = -------------------------------- = 2464 kW</a:t>
            </a:r>
            <a:endParaRPr b="0" lang="el-GR" sz="2200" spc="-1" strike="noStrike">
              <a:solidFill>
                <a:srgbClr val="000000"/>
              </a:solidFill>
              <a:uFill>
                <a:solidFill>
                  <a:srgbClr val="ffffff"/>
                </a:solidFill>
              </a:uFill>
              <a:latin typeface="Arial"/>
            </a:endParaRPr>
          </a:p>
          <a:p>
            <a:pPr>
              <a:lnSpc>
                <a:spcPct val="100000"/>
              </a:lnSpc>
              <a:spcBef>
                <a:spcPts val="439"/>
              </a:spcBef>
            </a:pPr>
            <a:r>
              <a:rPr b="1" lang="el-GR" sz="2200" spc="-1" strike="noStrike">
                <a:solidFill>
                  <a:srgbClr val="ffffff"/>
                </a:solidFill>
                <a:uFill>
                  <a:solidFill>
                    <a:srgbClr val="ffffff"/>
                  </a:solidFill>
                </a:uFill>
                <a:latin typeface="Arial"/>
              </a:rPr>
              <a:t>                                  </a:t>
            </a:r>
            <a:r>
              <a:rPr b="1" lang="el-GR" sz="2200" spc="-1" strike="noStrike">
                <a:solidFill>
                  <a:srgbClr val="ffffff"/>
                </a:solidFill>
                <a:uFill>
                  <a:solidFill>
                    <a:srgbClr val="ffffff"/>
                  </a:solidFill>
                </a:uFill>
                <a:latin typeface="Arial"/>
              </a:rPr>
              <a:t>60 000                      60 000</a:t>
            </a:r>
            <a:endParaRPr b="0" lang="el-GR" sz="2200" spc="-1" strike="noStrike">
              <a:solidFill>
                <a:srgbClr val="000000"/>
              </a:solidFill>
              <a:uFill>
                <a:solidFill>
                  <a:srgbClr val="ffffff"/>
                </a:solidFill>
              </a:uFill>
              <a:latin typeface="Arial"/>
            </a:endParaRPr>
          </a:p>
          <a:p>
            <a:pPr>
              <a:lnSpc>
                <a:spcPct val="100000"/>
              </a:lnSpc>
              <a:spcBef>
                <a:spcPts val="439"/>
              </a:spcBef>
            </a:pPr>
            <a:r>
              <a:rPr b="1" lang="el-GR" sz="2200" spc="-1" strike="noStrike">
                <a:solidFill>
                  <a:srgbClr val="ffffff"/>
                </a:solidFill>
                <a:uFill>
                  <a:solidFill>
                    <a:srgbClr val="ffffff"/>
                  </a:solidFill>
                </a:uFill>
                <a:latin typeface="Arial"/>
              </a:rPr>
              <a:t>               </a:t>
            </a:r>
            <a:r>
              <a:rPr b="1" lang="el-GR" sz="2200" spc="-1" strike="noStrike">
                <a:solidFill>
                  <a:srgbClr val="ffffff"/>
                </a:solidFill>
                <a:uFill>
                  <a:solidFill>
                    <a:srgbClr val="ffffff"/>
                  </a:solidFill>
                </a:uFill>
                <a:latin typeface="Arial"/>
              </a:rPr>
              <a:t>Είναι            2464 kW </a:t>
            </a:r>
            <a:r>
              <a:rPr b="1" lang="el-GR" sz="1600" spc="-1" strike="noStrike">
                <a:solidFill>
                  <a:srgbClr val="ffffff"/>
                </a:solidFill>
                <a:uFill>
                  <a:solidFill>
                    <a:srgbClr val="ffffff"/>
                  </a:solidFill>
                </a:uFill>
                <a:latin typeface="Arial"/>
              </a:rPr>
              <a:t>X</a:t>
            </a:r>
            <a:r>
              <a:rPr b="1" lang="el-GR" sz="2200" spc="-1" strike="noStrike">
                <a:solidFill>
                  <a:srgbClr val="ffffff"/>
                </a:solidFill>
                <a:uFill>
                  <a:solidFill>
                    <a:srgbClr val="ffffff"/>
                  </a:solidFill>
                </a:uFill>
                <a:latin typeface="Arial"/>
              </a:rPr>
              <a:t> 1,36 = 3350 ΡS</a:t>
            </a:r>
            <a:endParaRPr b="0" lang="el-GR" sz="2200" spc="-1" strike="noStrike">
              <a:solidFill>
                <a:srgbClr val="000000"/>
              </a:solidFill>
              <a:uFill>
                <a:solidFill>
                  <a:srgbClr val="ffffff"/>
                </a:solidFill>
              </a:uFill>
              <a:latin typeface="Arial"/>
            </a:endParaRPr>
          </a:p>
        </p:txBody>
      </p:sp>
    </p:spTree>
  </p:cSld>
</p:sld>
</file>

<file path=ppt/slides/slide18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07"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3200" spc="-1" strike="noStrike" u="sng" cap="all">
                <a:solidFill>
                  <a:srgbClr val="000000"/>
                </a:solidFill>
                <a:uFill>
                  <a:solidFill>
                    <a:srgbClr val="ffffff"/>
                  </a:solidFill>
                </a:uFill>
                <a:latin typeface="Arial"/>
              </a:rPr>
              <a:t>ΠΡΑΓΜΑΤΙΚΗ ΙΣΧΥΣ</a:t>
            </a:r>
            <a:br/>
            <a:endParaRPr b="0" lang="el-GR" sz="3200" spc="-1" strike="noStrike">
              <a:solidFill>
                <a:srgbClr val="ffffff"/>
              </a:solidFill>
              <a:uFill>
                <a:solidFill>
                  <a:srgbClr val="ffffff"/>
                </a:solidFill>
              </a:uFill>
              <a:latin typeface="Book Antiqua"/>
            </a:endParaRPr>
          </a:p>
        </p:txBody>
      </p:sp>
      <p:sp>
        <p:nvSpPr>
          <p:cNvPr id="808" name="TextShape 2"/>
          <p:cNvSpPr txBox="1"/>
          <p:nvPr/>
        </p:nvSpPr>
        <p:spPr>
          <a:xfrm>
            <a:off x="179640" y="1071720"/>
            <a:ext cx="4392000" cy="5525280"/>
          </a:xfrm>
          <a:prstGeom prst="rect">
            <a:avLst/>
          </a:prstGeom>
          <a:solidFill>
            <a:srgbClr val="000000"/>
          </a:solidFill>
          <a:ln>
            <a:noFill/>
          </a:ln>
        </p:spPr>
        <p:txBody>
          <a:bodyPr lIns="90000" rIns="90000" tIns="45000" bIns="45000"/>
          <a:p>
            <a:pPr algn="ctr">
              <a:lnSpc>
                <a:spcPct val="100000"/>
              </a:lnSpc>
            </a:pPr>
            <a:r>
              <a:rPr b="1" lang="el-GR" sz="1800" spc="-1" strike="noStrike" u="sng">
                <a:solidFill>
                  <a:srgbClr val="ff0000"/>
                </a:solidFill>
                <a:uFill>
                  <a:solidFill>
                    <a:srgbClr val="ffffff"/>
                  </a:solidFill>
                </a:uFill>
                <a:latin typeface="Arial"/>
              </a:rPr>
              <a:t>b) Η ΜΕΤΡΗΣΗ ΜΕ ΤΗΝ ΚΟΙΝΗ ΠΕΔΗ ΤΟΥ Ρrony:</a:t>
            </a:r>
            <a:endParaRPr b="0" lang="el-GR" sz="1800" spc="-1" strike="noStrike">
              <a:solidFill>
                <a:srgbClr val="000000"/>
              </a:solidFill>
              <a:uFill>
                <a:solidFill>
                  <a:srgbClr val="ffffff"/>
                </a:solidFill>
              </a:uFill>
              <a:latin typeface="Arial"/>
            </a:endParaRPr>
          </a:p>
          <a:p>
            <a:pPr algn="ctr">
              <a:lnSpc>
                <a:spcPct val="100000"/>
              </a:lnSpc>
            </a:pPr>
            <a:r>
              <a:rPr b="1" lang="el-GR" sz="1800" spc="-1" strike="noStrike">
                <a:solidFill>
                  <a:srgbClr val="ffffff"/>
                </a:solidFill>
                <a:uFill>
                  <a:solidFill>
                    <a:srgbClr val="ffffff"/>
                  </a:solidFill>
                </a:uFill>
                <a:latin typeface="Arial"/>
              </a:rPr>
              <a:t>ΣΤΗΝ ΑΠΛΗ ΤΗΣ ΔΙΑΤΑΞΗ Η ΠΕΔΗ ΑΥΤΗ ΑΠΟΤΕΛΕΙΤΑΙ ΑΠΟ ΜΙΑ ΤΡΟΧΑΛΙΑ ΠΟΥ ΤΟΠΟΘΕΤΕΙΤΑΙ ΣΤΟΝ ΑΞΟΝΑ ή ΣΕ ΕΝΑ ΣΥΝΔΕΣΜΟ ΤΟΥ. Η ΤΡΟΧΑΛΙΑ ΠΕΡΙΒΑΛΛΕΤΑΙ ΜΕ ΔΙΠΛΟ ΣΧΟΙΝΙ, ΤΟΥ ΟΠΟΙΟΥ ΤΟ ΕΝΑ ΑΚΡΟ ΣΥΝΔΕΕΤΑΙ ΜΕ ΤΟ ΔΥΝΑΜΟΜΕΤΡΟ Δ ΑΠΟ ΤΟ ΑΛΛΟ ΑΝΑΚΡΕΜΑΤΑΙ ΤΟ ΒΑΡΟΣ Β.</a:t>
            </a:r>
            <a:endParaRPr b="0" lang="el-GR" sz="1800" spc="-1" strike="noStrike">
              <a:solidFill>
                <a:srgbClr val="000000"/>
              </a:solidFill>
              <a:uFill>
                <a:solidFill>
                  <a:srgbClr val="ffffff"/>
                </a:solidFill>
              </a:uFill>
              <a:latin typeface="Arial"/>
            </a:endParaRPr>
          </a:p>
          <a:p>
            <a:pPr algn="ctr">
              <a:lnSpc>
                <a:spcPct val="100000"/>
              </a:lnSpc>
            </a:pPr>
            <a:r>
              <a:rPr b="1" lang="el-GR" sz="1800" spc="-1" strike="noStrike">
                <a:solidFill>
                  <a:srgbClr val="ffffff"/>
                </a:solidFill>
                <a:uFill>
                  <a:solidFill>
                    <a:srgbClr val="ffffff"/>
                  </a:solidFill>
                </a:uFill>
                <a:latin typeface="Arial"/>
              </a:rPr>
              <a:t>ΑΝΤΙ ΓΙΑ ΣΧΟΙΝΙ ΜΠΟΡΕΙ ΝΑ ΧΡΗΣΙΜΟΠΟΙΗΘΟΥΝ ΚΑΙ ΚΟΜΜΑΤΙΑ ΑΠΟ ΣΚΛΗΡΟ ΞΥΛΟ Η ΠΕΠΙΕΣΜΕΝΟ ΧΑΡΤΙ ΠΟΥ ΠΕΡΙΒΑΛΛΟΥΝ ΤΗΝ ΑΤΡΑΚΤΟ ΣΑΝ ΕΙΔΟΣ ΗΜΙΤΡΙΒΕΩΝ. Η ΣΥΝΔΕΣΗ ΠΡΟΣ ΤΟ ΔΥΝΑΜΟΜΕΤΡΟ ΚΑΙ ΤΟ ΒΑΡΟΣ ΜΠΟΡΕΙ ΝΑ ΠΡΑΓΜΑΤΟΠΟΙΕΙΤΑΙ ΚΑΙ ΜΕΣΩ ΜΟΧΛΟΥ.</a:t>
            </a:r>
            <a:endParaRPr b="0" lang="el-GR" sz="1800" spc="-1" strike="noStrike">
              <a:solidFill>
                <a:srgbClr val="000000"/>
              </a:solidFill>
              <a:uFill>
                <a:solidFill>
                  <a:srgbClr val="ffffff"/>
                </a:solidFill>
              </a:uFill>
              <a:latin typeface="Arial"/>
            </a:endParaRPr>
          </a:p>
          <a:p>
            <a:pPr>
              <a:lnSpc>
                <a:spcPct val="100000"/>
              </a:lnSpc>
              <a:spcBef>
                <a:spcPts val="360"/>
              </a:spcBef>
            </a:pPr>
            <a:br/>
            <a:r>
              <a:rPr b="0" lang="el-GR" sz="1400" spc="-1" strike="noStrike">
                <a:solidFill>
                  <a:srgbClr val="ffffff"/>
                </a:solidFill>
                <a:uFill>
                  <a:solidFill>
                    <a:srgbClr val="ffffff"/>
                  </a:solidFill>
                </a:uFill>
                <a:latin typeface="Book Antiqua"/>
              </a:rPr>
              <a:t> </a:t>
            </a:r>
            <a:br/>
            <a:endParaRPr b="0" lang="el-GR" sz="1400" spc="-1" strike="noStrike">
              <a:solidFill>
                <a:srgbClr val="000000"/>
              </a:solidFill>
              <a:uFill>
                <a:solidFill>
                  <a:srgbClr val="ffffff"/>
                </a:solidFill>
              </a:uFill>
              <a:latin typeface="Arial"/>
            </a:endParaRPr>
          </a:p>
        </p:txBody>
      </p:sp>
      <p:pic>
        <p:nvPicPr>
          <p:cNvPr id="809" name="Picture 3" descr=""/>
          <p:cNvPicPr/>
          <p:nvPr/>
        </p:nvPicPr>
        <p:blipFill>
          <a:blip r:embed="rId1"/>
          <a:stretch/>
        </p:blipFill>
        <p:spPr>
          <a:xfrm>
            <a:off x="5436000" y="1052640"/>
            <a:ext cx="3190680" cy="5598360"/>
          </a:xfrm>
          <a:prstGeom prst="rect">
            <a:avLst/>
          </a:prstGeom>
          <a:ln>
            <a:noFill/>
          </a:ln>
        </p:spPr>
      </p:pic>
    </p:spTree>
  </p:cSld>
</p:sld>
</file>

<file path=ppt/slides/slide19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10"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3200" spc="-1" strike="noStrike" u="sng" cap="all">
                <a:solidFill>
                  <a:srgbClr val="000000"/>
                </a:solidFill>
                <a:uFill>
                  <a:solidFill>
                    <a:srgbClr val="ffffff"/>
                  </a:solidFill>
                </a:uFill>
                <a:latin typeface="Arial"/>
              </a:rPr>
              <a:t>ΠΡΑΓΜΑΤΙΚΗ ΙΣΧΥΣ</a:t>
            </a:r>
            <a:br/>
            <a:endParaRPr b="0" lang="el-GR" sz="3200" spc="-1" strike="noStrike">
              <a:solidFill>
                <a:srgbClr val="ffffff"/>
              </a:solidFill>
              <a:uFill>
                <a:solidFill>
                  <a:srgbClr val="ffffff"/>
                </a:solidFill>
              </a:uFill>
              <a:latin typeface="Book Antiqua"/>
            </a:endParaRPr>
          </a:p>
        </p:txBody>
      </p:sp>
      <p:sp>
        <p:nvSpPr>
          <p:cNvPr id="811" name="TextShape 2"/>
          <p:cNvSpPr txBox="1"/>
          <p:nvPr/>
        </p:nvSpPr>
        <p:spPr>
          <a:xfrm>
            <a:off x="179640" y="1071720"/>
            <a:ext cx="4392000" cy="5525280"/>
          </a:xfrm>
          <a:prstGeom prst="rect">
            <a:avLst/>
          </a:prstGeom>
          <a:solidFill>
            <a:srgbClr val="000000"/>
          </a:solidFill>
          <a:ln>
            <a:noFill/>
          </a:ln>
        </p:spPr>
        <p:txBody>
          <a:bodyPr lIns="90000" rIns="90000" tIns="45000" bIns="45000"/>
          <a:p>
            <a:pPr algn="ctr">
              <a:lnSpc>
                <a:spcPct val="100000"/>
              </a:lnSpc>
            </a:pPr>
            <a:r>
              <a:rPr b="1" lang="el-GR" sz="1800" spc="-1" strike="noStrike" u="sng">
                <a:solidFill>
                  <a:srgbClr val="ff0000"/>
                </a:solidFill>
                <a:uFill>
                  <a:solidFill>
                    <a:srgbClr val="ffffff"/>
                  </a:solidFill>
                </a:uFill>
                <a:latin typeface="Arial"/>
              </a:rPr>
              <a:t>Η ΜΕΤΡΗΣΗ ΜΕ ΤΗΝ ΚΟΙΝΗ ΠΕΔΗ ΤΟΥ Ρrony</a:t>
            </a:r>
            <a:r>
              <a:rPr b="1" lang="el-GR" sz="1800" spc="-1" strike="noStrike">
                <a:solidFill>
                  <a:srgbClr val="ffffff"/>
                </a:solidFill>
                <a:uFill>
                  <a:solidFill>
                    <a:srgbClr val="ffffff"/>
                  </a:solidFill>
                </a:uFill>
                <a:latin typeface="Arial"/>
              </a:rPr>
              <a:t>. </a:t>
            </a:r>
            <a:endParaRPr b="0" lang="el-GR" sz="1800" spc="-1" strike="noStrike">
              <a:solidFill>
                <a:srgbClr val="000000"/>
              </a:solidFill>
              <a:uFill>
                <a:solidFill>
                  <a:srgbClr val="ffffff"/>
                </a:solidFill>
              </a:uFill>
              <a:latin typeface="Arial"/>
            </a:endParaRPr>
          </a:p>
          <a:p>
            <a:pPr algn="ctr">
              <a:lnSpc>
                <a:spcPct val="100000"/>
              </a:lnSpc>
            </a:pPr>
            <a:endParaRPr b="0" lang="el-GR" sz="1800" spc="-1" strike="noStrike">
              <a:solidFill>
                <a:srgbClr val="000000"/>
              </a:solidFill>
              <a:uFill>
                <a:solidFill>
                  <a:srgbClr val="ffffff"/>
                </a:solidFill>
              </a:uFill>
              <a:latin typeface="Arial"/>
            </a:endParaRPr>
          </a:p>
          <a:p>
            <a:pPr algn="ctr">
              <a:lnSpc>
                <a:spcPct val="100000"/>
              </a:lnSpc>
            </a:pPr>
            <a:r>
              <a:rPr b="1" lang="el-GR" sz="1800" spc="-1" strike="noStrike">
                <a:solidFill>
                  <a:srgbClr val="ffffff"/>
                </a:solidFill>
                <a:uFill>
                  <a:solidFill>
                    <a:srgbClr val="ffffff"/>
                  </a:solidFill>
                </a:uFill>
                <a:latin typeface="Arial"/>
              </a:rPr>
              <a:t>ΣΤΟ ΣΥΣΤΗΜΑ ΑΥΤΟ (ΠΟΥ ΛΙΠΑΙΝΕΤΑΙ ΚΑΙ ΨΥΧΕΤΑΙ ΚΑΝΟΝΙΚΑ ΚΑΤΑ ΤΗ ΜΕΤΡΗΣΗ ΓΙΑ ΝΑ ΜΗΝ ΥΠΕΡΘΕΡΜΑΝΘΕΙ) Η ΑΝΑΠΤΥΣΣΟΜΕΝΗ ΤΡΙΒΗ ΑΠΟΡΡΟΦΑ ΤΟ ΜΗΧΑΝΙΚΟ ΕΡΓΟ ΠΟΥ ΜΕΤΑΒΙΒΑΖΕΤΑΙ ΑΠΟ ΤΗΝ ΑΤΡΑΚΤΟ. ΑΥΤΟ ΕΠΙΤΥΓΧΑΝΕΤΑΙ ΜΕ ΠΡΟΟΔΕΥΤΙΚΗ ΠΡΟΣΘΗΚΗ ΒΑΡΩΝ ΣΤΟ ΕΛΕΥΘΕΡΟ ΑΚΡΟ ΤΗΣ ΠΕΔΗΣ, ΠΟΥ ΕΧΕΙ ΤΑΣΗ ΝΑ ΚΙΝΗΘΕΙ, ΩΣΠΟΥ ΝΑ ΔΗΜΙΟΥΡΓΗΘΕΙ ΚΑΤΑΣΤΑΣΗ ΙΣΟΡΡΟΠΙΑΣ, ΕΝΩ Ο ΣΤΡΟΒΙΛΟΣ ΘΑ ΑΠΟΔΙΔΕΙ ΤΗ ΜΕΓΙΣΤΗ ΙΣΧΥ ΤΟΥ, ΠΟΥ ΥΠΟΛΟΓΙΖΕΤΑΙ ΤΟΤΕ ΜΕ ΕΝΑΝ ΤΥΠΟ.</a:t>
            </a:r>
            <a:endParaRPr b="0" lang="el-GR" sz="1800" spc="-1" strike="noStrike">
              <a:solidFill>
                <a:srgbClr val="000000"/>
              </a:solidFill>
              <a:uFill>
                <a:solidFill>
                  <a:srgbClr val="ffffff"/>
                </a:solidFill>
              </a:uFill>
              <a:latin typeface="Arial"/>
            </a:endParaRPr>
          </a:p>
          <a:p>
            <a:pPr>
              <a:lnSpc>
                <a:spcPct val="100000"/>
              </a:lnSpc>
            </a:pPr>
            <a:endParaRPr b="0" lang="el-GR" sz="1800" spc="-1" strike="noStrike">
              <a:solidFill>
                <a:srgbClr val="000000"/>
              </a:solidFill>
              <a:uFill>
                <a:solidFill>
                  <a:srgbClr val="ffffff"/>
                </a:solidFill>
              </a:uFill>
              <a:latin typeface="Arial"/>
            </a:endParaRPr>
          </a:p>
          <a:p>
            <a:pPr>
              <a:lnSpc>
                <a:spcPct val="100000"/>
              </a:lnSpc>
            </a:pPr>
            <a:br/>
            <a:r>
              <a:rPr b="0" lang="el-GR" sz="1400" spc="-1" strike="noStrike">
                <a:solidFill>
                  <a:srgbClr val="ffffff"/>
                </a:solidFill>
                <a:uFill>
                  <a:solidFill>
                    <a:srgbClr val="ffffff"/>
                  </a:solidFill>
                </a:uFill>
                <a:latin typeface="Book Antiqua"/>
              </a:rPr>
              <a:t> </a:t>
            </a:r>
            <a:br/>
            <a:endParaRPr b="0" lang="el-GR" sz="1400" spc="-1" strike="noStrike">
              <a:solidFill>
                <a:srgbClr val="000000"/>
              </a:solidFill>
              <a:uFill>
                <a:solidFill>
                  <a:srgbClr val="ffffff"/>
                </a:solidFill>
              </a:uFill>
              <a:latin typeface="Arial"/>
            </a:endParaRPr>
          </a:p>
        </p:txBody>
      </p:sp>
      <p:pic>
        <p:nvPicPr>
          <p:cNvPr id="812" name="Picture 3" descr=""/>
          <p:cNvPicPr/>
          <p:nvPr/>
        </p:nvPicPr>
        <p:blipFill>
          <a:blip r:embed="rId1"/>
          <a:stretch/>
        </p:blipFill>
        <p:spPr>
          <a:xfrm>
            <a:off x="5436000" y="1052640"/>
            <a:ext cx="3190680" cy="5598360"/>
          </a:xfrm>
          <a:prstGeom prst="rect">
            <a:avLst/>
          </a:prstGeom>
          <a:ln>
            <a:noFill/>
          </a:ln>
        </p:spPr>
      </p:pic>
    </p:spTree>
  </p:cSld>
</p:sld>
</file>

<file path=ppt/slides/slide19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13"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3200" spc="-1" strike="noStrike" u="sng" cap="all">
                <a:solidFill>
                  <a:srgbClr val="000000"/>
                </a:solidFill>
                <a:uFill>
                  <a:solidFill>
                    <a:srgbClr val="ffffff"/>
                  </a:solidFill>
                </a:uFill>
                <a:latin typeface="Arial"/>
              </a:rPr>
              <a:t>ΠΡΑΓΜΑΤΙΚΗ ΙΣΧΥΣ</a:t>
            </a:r>
            <a:br/>
            <a:endParaRPr b="0" lang="el-GR" sz="3200" spc="-1" strike="noStrike">
              <a:solidFill>
                <a:srgbClr val="ffffff"/>
              </a:solidFill>
              <a:uFill>
                <a:solidFill>
                  <a:srgbClr val="ffffff"/>
                </a:solidFill>
              </a:uFill>
              <a:latin typeface="Book Antiqua"/>
            </a:endParaRPr>
          </a:p>
        </p:txBody>
      </p:sp>
      <p:sp>
        <p:nvSpPr>
          <p:cNvPr id="814" name="TextShape 2"/>
          <p:cNvSpPr txBox="1"/>
          <p:nvPr/>
        </p:nvSpPr>
        <p:spPr>
          <a:xfrm>
            <a:off x="179640" y="1071720"/>
            <a:ext cx="4392000" cy="5525280"/>
          </a:xfrm>
          <a:prstGeom prst="rect">
            <a:avLst/>
          </a:prstGeom>
          <a:solidFill>
            <a:srgbClr val="000000"/>
          </a:solidFill>
          <a:ln>
            <a:noFill/>
          </a:ln>
        </p:spPr>
        <p:txBody>
          <a:bodyPr lIns="90000" rIns="90000" tIns="45000" bIns="45000"/>
          <a:p>
            <a:pPr>
              <a:lnSpc>
                <a:spcPct val="100000"/>
              </a:lnSpc>
            </a:pPr>
            <a:r>
              <a:rPr b="1" lang="el-GR" sz="1800" spc="-1" strike="noStrike" u="sng">
                <a:solidFill>
                  <a:srgbClr val="ff0000"/>
                </a:solidFill>
                <a:uFill>
                  <a:solidFill>
                    <a:srgbClr val="ffffff"/>
                  </a:solidFill>
                </a:uFill>
                <a:latin typeface="Arial"/>
              </a:rPr>
              <a:t>Η ΜΕΤΡΗΣΗ ΜΕ ΤΗΝ ΚΟΙΝΗ ΠΕΔΗ ΤΟΥ Ρrony</a:t>
            </a:r>
            <a:r>
              <a:rPr b="1" lang="el-GR" sz="1800" spc="-1" strike="noStrike">
                <a:solidFill>
                  <a:srgbClr val="ffffff"/>
                </a:solidFill>
                <a:uFill>
                  <a:solidFill>
                    <a:srgbClr val="ffffff"/>
                  </a:solidFill>
                </a:uFill>
                <a:latin typeface="Arial"/>
              </a:rPr>
              <a:t>. </a:t>
            </a:r>
            <a:endParaRPr b="0" lang="el-GR" sz="18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0000"/>
                </a:solidFill>
                <a:uFill>
                  <a:solidFill>
                    <a:srgbClr val="ffffff"/>
                  </a:solidFill>
                </a:uFill>
                <a:latin typeface="Arial"/>
              </a:rPr>
              <a:t>           </a:t>
            </a:r>
            <a:r>
              <a:rPr b="1" lang="el-GR" sz="1600" spc="-1" strike="noStrike">
                <a:solidFill>
                  <a:srgbClr val="ff0000"/>
                </a:solidFill>
                <a:uFill>
                  <a:solidFill>
                    <a:srgbClr val="ffffff"/>
                  </a:solidFill>
                </a:uFill>
                <a:latin typeface="Arial"/>
              </a:rPr>
              <a:t>2π. n (Β - Δ) α</a:t>
            </a:r>
            <a:endParaRPr b="0" lang="el-GR" sz="16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0000"/>
                </a:solidFill>
                <a:uFill>
                  <a:solidFill>
                    <a:srgbClr val="ffffff"/>
                  </a:solidFill>
                </a:uFill>
                <a:latin typeface="Arial"/>
              </a:rPr>
              <a:t>Ρ</a:t>
            </a:r>
            <a:r>
              <a:rPr b="1" lang="el-GR" sz="1600" spc="-1" strike="noStrike" baseline="-25000">
                <a:solidFill>
                  <a:srgbClr val="ff0000"/>
                </a:solidFill>
                <a:uFill>
                  <a:solidFill>
                    <a:srgbClr val="ffffff"/>
                  </a:solidFill>
                </a:uFill>
                <a:latin typeface="Arial"/>
              </a:rPr>
              <a:t>π</a:t>
            </a:r>
            <a:r>
              <a:rPr b="1" lang="el-GR" sz="1600" spc="-1" strike="noStrike">
                <a:solidFill>
                  <a:srgbClr val="ff0000"/>
                </a:solidFill>
                <a:uFill>
                  <a:solidFill>
                    <a:srgbClr val="ffffff"/>
                  </a:solidFill>
                </a:uFill>
                <a:latin typeface="Arial"/>
              </a:rPr>
              <a:t> = --------------------------     σε ΡS</a:t>
            </a:r>
            <a:r>
              <a:rPr b="1" lang="el-GR" sz="1600" spc="-1" strike="noStrike">
                <a:solidFill>
                  <a:srgbClr val="ff0000"/>
                </a:solidFill>
                <a:uFill>
                  <a:solidFill>
                    <a:srgbClr val="ffffff"/>
                  </a:solidFill>
                </a:uFill>
                <a:latin typeface="Arial"/>
              </a:rPr>
              <a:t>	</a:t>
            </a:r>
            <a:endParaRPr b="0" lang="el-GR" sz="16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0000"/>
                </a:solidFill>
                <a:uFill>
                  <a:solidFill>
                    <a:srgbClr val="ffffff"/>
                  </a:solidFill>
                </a:uFill>
                <a:latin typeface="Arial"/>
              </a:rPr>
              <a:t>                   </a:t>
            </a:r>
            <a:r>
              <a:rPr b="1" lang="el-GR" sz="1600" spc="-1" strike="noStrike">
                <a:solidFill>
                  <a:srgbClr val="ff0000"/>
                </a:solidFill>
                <a:uFill>
                  <a:solidFill>
                    <a:srgbClr val="ffffff"/>
                  </a:solidFill>
                </a:uFill>
                <a:latin typeface="Arial"/>
              </a:rPr>
              <a:t>4500</a:t>
            </a:r>
            <a:endParaRPr b="0" lang="el-GR" sz="16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ffff"/>
                </a:solidFill>
                <a:uFill>
                  <a:solidFill>
                    <a:srgbClr val="ffffff"/>
                  </a:solidFill>
                </a:uFill>
                <a:latin typeface="Arial"/>
              </a:rPr>
              <a:t>όπου π = 3,14, n = αριθμός στροφών ανά λεπτό, α = η ακτίνα σε m της τροχαλίας στην περιφέρεια που αναπτύσσεται η τριβή, Β = το βάρος σε kp και Δ = η ένταση του δυναμομέτρου σε kp.</a:t>
            </a:r>
            <a:endParaRPr b="0" lang="el-GR" sz="16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ffff"/>
                </a:solidFill>
                <a:uFill>
                  <a:solidFill>
                    <a:srgbClr val="ffffff"/>
                  </a:solidFill>
                </a:uFill>
                <a:latin typeface="Arial"/>
              </a:rPr>
              <a:t>Στο σύστημα SΙ οι Β και Δ είναι σε Ν, και ο τύπος:</a:t>
            </a:r>
            <a:endParaRPr b="0" lang="el-GR" sz="16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ffff"/>
                </a:solidFill>
                <a:uFill>
                  <a:solidFill>
                    <a:srgbClr val="ffffff"/>
                  </a:solidFill>
                </a:uFill>
                <a:latin typeface="Arial"/>
              </a:rPr>
              <a:t>          </a:t>
            </a:r>
            <a:r>
              <a:rPr b="1" lang="el-GR" sz="1600" spc="-1" strike="noStrike">
                <a:solidFill>
                  <a:srgbClr val="ff0000"/>
                </a:solidFill>
                <a:uFill>
                  <a:solidFill>
                    <a:srgbClr val="ffffff"/>
                  </a:solidFill>
                </a:uFill>
                <a:latin typeface="Arial"/>
              </a:rPr>
              <a:t>2π. n (Β - Δ) α</a:t>
            </a:r>
            <a:endParaRPr b="0" lang="el-GR" sz="16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0000"/>
                </a:solidFill>
                <a:uFill>
                  <a:solidFill>
                    <a:srgbClr val="ffffff"/>
                  </a:solidFill>
                </a:uFill>
                <a:latin typeface="Arial"/>
              </a:rPr>
              <a:t>Ρ</a:t>
            </a:r>
            <a:r>
              <a:rPr b="1" lang="el-GR" sz="1600" spc="-1" strike="noStrike" baseline="-25000">
                <a:solidFill>
                  <a:srgbClr val="ff0000"/>
                </a:solidFill>
                <a:uFill>
                  <a:solidFill>
                    <a:srgbClr val="ffffff"/>
                  </a:solidFill>
                </a:uFill>
                <a:latin typeface="Arial"/>
              </a:rPr>
              <a:t>π</a:t>
            </a:r>
            <a:r>
              <a:rPr b="1" lang="el-GR" sz="1600" spc="-1" strike="noStrike">
                <a:solidFill>
                  <a:srgbClr val="ff0000"/>
                </a:solidFill>
                <a:uFill>
                  <a:solidFill>
                    <a:srgbClr val="ffffff"/>
                  </a:solidFill>
                </a:uFill>
                <a:latin typeface="Arial"/>
              </a:rPr>
              <a:t> = -----------------------   σε J/s ή W    και</a:t>
            </a:r>
            <a:endParaRPr b="0" lang="el-GR" sz="16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0000"/>
                </a:solidFill>
                <a:uFill>
                  <a:solidFill>
                    <a:srgbClr val="ffffff"/>
                  </a:solidFill>
                </a:uFill>
                <a:latin typeface="Arial"/>
              </a:rPr>
              <a:t>                   </a:t>
            </a:r>
            <a:r>
              <a:rPr b="1" lang="el-GR" sz="1600" spc="-1" strike="noStrike">
                <a:solidFill>
                  <a:srgbClr val="ff0000"/>
                </a:solidFill>
                <a:uFill>
                  <a:solidFill>
                    <a:srgbClr val="ffffff"/>
                  </a:solidFill>
                </a:uFill>
                <a:latin typeface="Arial"/>
              </a:rPr>
              <a:t>60</a:t>
            </a:r>
            <a:endParaRPr b="0" lang="el-GR" sz="16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0000"/>
                </a:solidFill>
                <a:uFill>
                  <a:solidFill>
                    <a:srgbClr val="ffffff"/>
                  </a:solidFill>
                </a:uFill>
                <a:latin typeface="Arial"/>
              </a:rPr>
              <a:t>         </a:t>
            </a:r>
            <a:r>
              <a:rPr b="1" lang="el-GR" sz="1600" spc="-1" strike="noStrike">
                <a:solidFill>
                  <a:srgbClr val="ff0000"/>
                </a:solidFill>
                <a:uFill>
                  <a:solidFill>
                    <a:srgbClr val="ffffff"/>
                  </a:solidFill>
                </a:uFill>
                <a:latin typeface="Arial"/>
              </a:rPr>
              <a:t>2π . n (Β - Δ) α</a:t>
            </a:r>
            <a:endParaRPr b="0" lang="el-GR" sz="16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0000"/>
                </a:solidFill>
                <a:uFill>
                  <a:solidFill>
                    <a:srgbClr val="ffffff"/>
                  </a:solidFill>
                </a:uFill>
                <a:latin typeface="Arial"/>
              </a:rPr>
              <a:t>Ρ</a:t>
            </a:r>
            <a:r>
              <a:rPr b="1" lang="el-GR" sz="1600" spc="-1" strike="noStrike" baseline="-25000">
                <a:solidFill>
                  <a:srgbClr val="ff0000"/>
                </a:solidFill>
                <a:uFill>
                  <a:solidFill>
                    <a:srgbClr val="ffffff"/>
                  </a:solidFill>
                </a:uFill>
                <a:latin typeface="Arial"/>
              </a:rPr>
              <a:t>π</a:t>
            </a:r>
            <a:r>
              <a:rPr b="1" lang="el-GR" sz="1600" spc="-1" strike="noStrike">
                <a:solidFill>
                  <a:srgbClr val="ff0000"/>
                </a:solidFill>
                <a:uFill>
                  <a:solidFill>
                    <a:srgbClr val="ffffff"/>
                  </a:solidFill>
                </a:uFill>
                <a:latin typeface="Arial"/>
              </a:rPr>
              <a:t> = -----------------------   σε  kW     </a:t>
            </a:r>
            <a:endParaRPr b="0" lang="el-GR" sz="16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0000"/>
                </a:solidFill>
                <a:uFill>
                  <a:solidFill>
                    <a:srgbClr val="ffffff"/>
                  </a:solidFill>
                </a:uFill>
                <a:latin typeface="Arial"/>
              </a:rPr>
              <a:t>                </a:t>
            </a:r>
            <a:r>
              <a:rPr b="1" lang="el-GR" sz="1600" spc="-1" strike="noStrike">
                <a:solidFill>
                  <a:srgbClr val="ff0000"/>
                </a:solidFill>
                <a:uFill>
                  <a:solidFill>
                    <a:srgbClr val="ffffff"/>
                  </a:solidFill>
                </a:uFill>
                <a:latin typeface="Arial"/>
              </a:rPr>
              <a:t>60000</a:t>
            </a:r>
            <a:endParaRPr b="0" lang="el-GR" sz="1600" spc="-1" strike="noStrike">
              <a:solidFill>
                <a:srgbClr val="000000"/>
              </a:solidFill>
              <a:uFill>
                <a:solidFill>
                  <a:srgbClr val="ffffff"/>
                </a:solidFill>
              </a:uFill>
              <a:latin typeface="Arial"/>
            </a:endParaRPr>
          </a:p>
          <a:p>
            <a:pPr>
              <a:lnSpc>
                <a:spcPct val="100000"/>
              </a:lnSpc>
            </a:pPr>
            <a:endParaRPr b="0" lang="el-GR" sz="1600" spc="-1" strike="noStrike">
              <a:solidFill>
                <a:srgbClr val="000000"/>
              </a:solidFill>
              <a:uFill>
                <a:solidFill>
                  <a:srgbClr val="ffffff"/>
                </a:solidFill>
              </a:uFill>
              <a:latin typeface="Arial"/>
            </a:endParaRPr>
          </a:p>
          <a:p>
            <a:pPr>
              <a:lnSpc>
                <a:spcPct val="100000"/>
              </a:lnSpc>
            </a:pPr>
            <a:br/>
            <a:r>
              <a:rPr b="0" lang="el-GR" sz="1400" spc="-1" strike="noStrike">
                <a:solidFill>
                  <a:srgbClr val="ffffff"/>
                </a:solidFill>
                <a:uFill>
                  <a:solidFill>
                    <a:srgbClr val="ffffff"/>
                  </a:solidFill>
                </a:uFill>
                <a:latin typeface="Book Antiqua"/>
              </a:rPr>
              <a:t> </a:t>
            </a:r>
            <a:br/>
            <a:endParaRPr b="0" lang="el-GR" sz="1400" spc="-1" strike="noStrike">
              <a:solidFill>
                <a:srgbClr val="000000"/>
              </a:solidFill>
              <a:uFill>
                <a:solidFill>
                  <a:srgbClr val="ffffff"/>
                </a:solidFill>
              </a:uFill>
              <a:latin typeface="Arial"/>
            </a:endParaRPr>
          </a:p>
        </p:txBody>
      </p:sp>
      <p:pic>
        <p:nvPicPr>
          <p:cNvPr id="815" name="Picture 3" descr=""/>
          <p:cNvPicPr/>
          <p:nvPr/>
        </p:nvPicPr>
        <p:blipFill>
          <a:blip r:embed="rId1"/>
          <a:stretch/>
        </p:blipFill>
        <p:spPr>
          <a:xfrm>
            <a:off x="5436000" y="1052640"/>
            <a:ext cx="3190680" cy="5598360"/>
          </a:xfrm>
          <a:prstGeom prst="rect">
            <a:avLst/>
          </a:prstGeom>
          <a:ln>
            <a:noFill/>
          </a:ln>
        </p:spPr>
      </p:pic>
    </p:spTree>
  </p:cSld>
</p:sld>
</file>

<file path=ppt/slides/slide19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16"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3200" spc="-1" strike="noStrike" u="sng" cap="all">
                <a:solidFill>
                  <a:srgbClr val="000000"/>
                </a:solidFill>
                <a:uFill>
                  <a:solidFill>
                    <a:srgbClr val="ffffff"/>
                  </a:solidFill>
                </a:uFill>
                <a:latin typeface="Arial"/>
              </a:rPr>
              <a:t>ΠΡΑΓΜΑΤΙΚΗ ΙΣΧΥΣ</a:t>
            </a:r>
            <a:br/>
            <a:endParaRPr b="0" lang="el-GR" sz="3200" spc="-1" strike="noStrike">
              <a:solidFill>
                <a:srgbClr val="ffffff"/>
              </a:solidFill>
              <a:uFill>
                <a:solidFill>
                  <a:srgbClr val="ffffff"/>
                </a:solidFill>
              </a:uFill>
              <a:latin typeface="Book Antiqua"/>
            </a:endParaRPr>
          </a:p>
        </p:txBody>
      </p:sp>
      <p:sp>
        <p:nvSpPr>
          <p:cNvPr id="817" name="TextShape 2"/>
          <p:cNvSpPr txBox="1"/>
          <p:nvPr/>
        </p:nvSpPr>
        <p:spPr>
          <a:xfrm>
            <a:off x="179640" y="1071720"/>
            <a:ext cx="8784720" cy="5453280"/>
          </a:xfrm>
          <a:prstGeom prst="rect">
            <a:avLst/>
          </a:prstGeom>
          <a:solidFill>
            <a:srgbClr val="000000"/>
          </a:solidFill>
          <a:ln>
            <a:noFill/>
          </a:ln>
        </p:spPr>
        <p:txBody>
          <a:bodyPr lIns="90000" rIns="90000" tIns="45000" bIns="45000"/>
          <a:p>
            <a:pPr>
              <a:lnSpc>
                <a:spcPct val="100000"/>
              </a:lnSpc>
            </a:pPr>
            <a:r>
              <a:rPr b="1" lang="el-GR" sz="2400" spc="-1" strike="noStrike" u="sng">
                <a:solidFill>
                  <a:srgbClr val="ff0000"/>
                </a:solidFill>
                <a:uFill>
                  <a:solidFill>
                    <a:srgbClr val="ffffff"/>
                  </a:solidFill>
                </a:uFill>
                <a:latin typeface="Arial"/>
              </a:rPr>
              <a:t>c) Η ΜΕΤΡΗΣΗ ΜΕ ΤΗΝ ΥΔΡΑΥΛΙΚΗ ΠΕΔΗ ΤΟΥ Froude</a:t>
            </a:r>
            <a:r>
              <a:rPr b="1" lang="el-GR" sz="2400" spc="-1" strike="noStrike">
                <a:solidFill>
                  <a:srgbClr val="ffffff"/>
                </a:solidFill>
                <a:uFill>
                  <a:solidFill>
                    <a:srgbClr val="ffffff"/>
                  </a:solidFill>
                </a:uFill>
                <a:latin typeface="Arial"/>
              </a:rPr>
              <a:t>. </a:t>
            </a:r>
            <a:endParaRPr b="0" lang="el-GR" sz="2400" spc="-1" strike="noStrike">
              <a:solidFill>
                <a:srgbClr val="000000"/>
              </a:solidFill>
              <a:uFill>
                <a:solidFill>
                  <a:srgbClr val="ffffff"/>
                </a:solidFill>
              </a:uFill>
              <a:latin typeface="Arial"/>
            </a:endParaRPr>
          </a:p>
          <a:p>
            <a:pPr algn="ctr">
              <a:lnSpc>
                <a:spcPct val="100000"/>
              </a:lnSpc>
            </a:pPr>
            <a:r>
              <a:rPr b="1" lang="el-GR" sz="2200" spc="-1" strike="noStrike">
                <a:solidFill>
                  <a:srgbClr val="ffffff"/>
                </a:solidFill>
                <a:uFill>
                  <a:solidFill>
                    <a:srgbClr val="ffffff"/>
                  </a:solidFill>
                </a:uFill>
                <a:latin typeface="Arial"/>
              </a:rPr>
              <a:t>ΑΥΤΗ ΧΡΗΣΙΜΟΠΟΙΕΙΤΑΙ ΠΕΡΙΣΣΟΤΕΡΟ ΚΑΙ ΜΑΛΙΣΤΑ ΓΙΑ ΤΙΣ ΜΕΓΑΛΥΤΕΡΕΣ ΙΠΠΟΔΥΝΑΜΕΙΣ. ΤΟ ΕΡΓΟ ΠΟΥ ΜΕΤΑΒΙΒΑΖΕΤΑΙ ΑΠΟ ΤΗΝ ΑΤΡΑΚΤΟ ΜΕΤΑΤΡΕΠΕΤΑΙ ΣΕ ΘΕΡΜΟΤΗΤΑ ΜΕΣΑ ΣΤΗ ΣΥΣΚΕΥΗ, ΠΟΥ ΑΠΟΤΕΛΕΙΤΑΙ ΑΠΟ ΕΝΑ ΣΤΡΟΦΕΙΟ ΣΥΝΔΕΜΕΝΟ ΜΕ ΤΟΝ ΑΞΟΝΑ ΚΑΙ ΕΝΑ ΚΕΛΥΦΟΣ ΠΟΥ ΣΤΗΡΙΖΕΤΑΙ ΕΛΕΥΘΕΡΑ. ΣΤΡΟΦΕΙΟ ΚΑΙ ΚΕΛΥΦΟΣ ΦΕΡΟΥΝ ΑΝΤΙΣΤΟΙΧΑ ΠΤΕΡΥΓΙΑ. ΤΟ ΚΕΛΥΦΟΣ ΤΡΟΦΟΔΟΤΕΙΤΑΙ ΣΥΝΕΧΩΣ ΜΕ ΝΕΡΟ ΠΟΥ ΚΥΚΛΟΦΟΡΕΙ ΚΑΙ ΠΟΥ Η ΘΕΡΜΟΚΡΑΣΙΑ ΤΟΥ ΑΝΕΡΧΕΤΑΙ ΑΠΟ ΤΗΝ ΤΡΙΒΗ ΤΟΥ ΜΕ ΤΑ ΠΤΕΡΥΓΙΑ, ΕΝΩ ΤΟ ΚΕΛΥΦΟΣ ΤΕΙΝΕΙ ΝΑ ΠΕΡΙΣΤΡΑΦΕΙ. Η ΙΠΠΟΔΥΝΑΜΗ ΜΕΤΡΕΙΤΑΙ, ΟΠΩΣ ΚΑΙ ΣΤΗΝ ΚΟΙΝΗ ΠΕΔΗ, ΣΤΗ ΘΕΣΗ ΟΠΟΥ ΕΠΙΤΥΓΧΑΝΕΤΑΙ ΙΣΟΡΡΟΠΙΑ ΤΟΥ ΚΕΛΥΦΟΥΣ ΜΕ ΤΗ ΒΟΗΘΕΙΑ ΠΑΛΙ ΜΟΧΛΟΥ, ΖΥΓΟΥ ΚΑΙ ΑΝΤΙΒΑΡΟΥ.</a:t>
            </a:r>
            <a:endParaRPr b="0" lang="el-GR" sz="2200" spc="-1" strike="noStrike">
              <a:solidFill>
                <a:srgbClr val="000000"/>
              </a:solidFill>
              <a:uFill>
                <a:solidFill>
                  <a:srgbClr val="ffffff"/>
                </a:solidFill>
              </a:uFill>
              <a:latin typeface="Arial"/>
            </a:endParaRPr>
          </a:p>
          <a:p>
            <a:pPr>
              <a:lnSpc>
                <a:spcPct val="100000"/>
              </a:lnSpc>
              <a:spcBef>
                <a:spcPts val="360"/>
              </a:spcBef>
            </a:pPr>
            <a:br/>
            <a:r>
              <a:rPr b="0" lang="el-GR" sz="1400" spc="-1" strike="noStrike">
                <a:solidFill>
                  <a:srgbClr val="ffffff"/>
                </a:solidFill>
                <a:uFill>
                  <a:solidFill>
                    <a:srgbClr val="ffffff"/>
                  </a:solidFill>
                </a:uFill>
                <a:latin typeface="Book Antiqua"/>
              </a:rPr>
              <a:t> </a:t>
            </a:r>
            <a:br/>
            <a:endParaRPr b="0" lang="el-GR" sz="1400" spc="-1" strike="noStrike">
              <a:solidFill>
                <a:srgbClr val="000000"/>
              </a:solidFill>
              <a:uFill>
                <a:solidFill>
                  <a:srgbClr val="ffffff"/>
                </a:solidFill>
              </a:uFill>
              <a:latin typeface="Arial"/>
            </a:endParaRPr>
          </a:p>
        </p:txBody>
      </p:sp>
    </p:spTree>
  </p:cSld>
</p:sld>
</file>

<file path=ppt/slides/slide19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18"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3200" spc="-1" strike="noStrike" u="sng" cap="all">
                <a:solidFill>
                  <a:srgbClr val="000000"/>
                </a:solidFill>
                <a:uFill>
                  <a:solidFill>
                    <a:srgbClr val="ffffff"/>
                  </a:solidFill>
                </a:uFill>
                <a:latin typeface="Arial"/>
              </a:rPr>
              <a:t>ΠΡΑΓΜΑΤΙΚΗ ΙΣΧΥΣ</a:t>
            </a:r>
            <a:br/>
            <a:endParaRPr b="0" lang="el-GR" sz="3200" spc="-1" strike="noStrike">
              <a:solidFill>
                <a:srgbClr val="ffffff"/>
              </a:solidFill>
              <a:uFill>
                <a:solidFill>
                  <a:srgbClr val="ffffff"/>
                </a:solidFill>
              </a:uFill>
              <a:latin typeface="Book Antiqua"/>
            </a:endParaRPr>
          </a:p>
        </p:txBody>
      </p:sp>
      <p:sp>
        <p:nvSpPr>
          <p:cNvPr id="819" name="TextShape 2"/>
          <p:cNvSpPr txBox="1"/>
          <p:nvPr/>
        </p:nvSpPr>
        <p:spPr>
          <a:xfrm>
            <a:off x="179640" y="1071720"/>
            <a:ext cx="8784720" cy="5453280"/>
          </a:xfrm>
          <a:prstGeom prst="rect">
            <a:avLst/>
          </a:prstGeom>
          <a:solidFill>
            <a:srgbClr val="000000"/>
          </a:solidFill>
          <a:ln>
            <a:noFill/>
          </a:ln>
        </p:spPr>
        <p:txBody>
          <a:bodyPr lIns="90000" rIns="90000" tIns="45000" bIns="45000"/>
          <a:p>
            <a:pPr marL="72000">
              <a:lnSpc>
                <a:spcPct val="100000"/>
              </a:lnSpc>
            </a:pPr>
            <a:r>
              <a:rPr b="1" lang="el-GR" sz="2000" spc="-1" strike="noStrike" u="sng">
                <a:solidFill>
                  <a:srgbClr val="ff0000"/>
                </a:solidFill>
                <a:uFill>
                  <a:solidFill>
                    <a:srgbClr val="ffffff"/>
                  </a:solidFill>
                </a:uFill>
                <a:latin typeface="Arial"/>
              </a:rPr>
              <a:t>d) Η ΜΕΤΡΗΣΗ ΜΕ ΤΗΝ ΗΛΕΚΤΡΙΚΗ ΠΕΔΗ</a:t>
            </a:r>
            <a:r>
              <a:rPr b="1" lang="el-GR" sz="2000" spc="-1" strike="noStrike">
                <a:solidFill>
                  <a:srgbClr val="ffffff"/>
                </a:solidFill>
                <a:uFill>
                  <a:solidFill>
                    <a:srgbClr val="ffffff"/>
                  </a:solidFill>
                </a:uFill>
                <a:latin typeface="Arial"/>
              </a:rPr>
              <a:t>. </a:t>
            </a:r>
            <a:endParaRPr b="0" lang="el-GR" sz="2000" spc="-1" strike="noStrike">
              <a:solidFill>
                <a:srgbClr val="000000"/>
              </a:solidFill>
              <a:uFill>
                <a:solidFill>
                  <a:srgbClr val="ffffff"/>
                </a:solidFill>
              </a:uFill>
              <a:latin typeface="Arial"/>
            </a:endParaRPr>
          </a:p>
          <a:p>
            <a:pPr marL="72000">
              <a:lnSpc>
                <a:spcPct val="100000"/>
              </a:lnSpc>
            </a:pPr>
            <a:r>
              <a:rPr b="1" lang="el-GR" sz="2000" spc="-1" strike="noStrike">
                <a:solidFill>
                  <a:srgbClr val="ffffff"/>
                </a:solidFill>
                <a:uFill>
                  <a:solidFill>
                    <a:srgbClr val="ffffff"/>
                  </a:solidFill>
                </a:uFill>
                <a:latin typeface="Arial"/>
              </a:rPr>
              <a:t>Ο ΣΤΡΟΒΙΛΟΣ ΣΥΝΔΕΕΤΑΙ ΜΕ ΗΛΕΚΤΡΟΓΕΝΝΗΤΡΙΑ. ΑΠΟ ΤΗΝ ΙΣΧΥ </a:t>
            </a:r>
            <a:r>
              <a:rPr b="1" lang="el-GR" sz="2000" spc="-1" strike="noStrike">
                <a:solidFill>
                  <a:srgbClr val="ff0000"/>
                </a:solidFill>
                <a:uFill>
                  <a:solidFill>
                    <a:srgbClr val="ffffff"/>
                  </a:solidFill>
                </a:uFill>
                <a:latin typeface="Arial"/>
              </a:rPr>
              <a:t>Ρ</a:t>
            </a:r>
            <a:r>
              <a:rPr b="1" lang="el-GR" sz="2000" spc="-1" strike="noStrike" baseline="-25000">
                <a:solidFill>
                  <a:srgbClr val="ff0000"/>
                </a:solidFill>
                <a:uFill>
                  <a:solidFill>
                    <a:srgbClr val="ffffff"/>
                  </a:solidFill>
                </a:uFill>
                <a:latin typeface="Arial"/>
              </a:rPr>
              <a:t>ηλ</a:t>
            </a:r>
            <a:r>
              <a:rPr b="1" lang="el-GR" sz="2000" spc="-1" strike="noStrike">
                <a:solidFill>
                  <a:srgbClr val="ffffff"/>
                </a:solidFill>
                <a:uFill>
                  <a:solidFill>
                    <a:srgbClr val="ffffff"/>
                  </a:solidFill>
                </a:uFill>
                <a:latin typeface="Arial"/>
              </a:rPr>
              <a:t> ΣΕ kW ΠΟΥ ΑΝΑΠΤΥΣΣΕΙ Η ΗΛΕΚΤΡΟΓΕΝΝΗΤΡΙΑ, ΚΑΙ ΠΟΥ ΜΕΤΡΕΙΤΑΙ ΕΥΚΟΛΑ ΜΕ ΤΑ ΗΛΕΚΤΡΙΚΑ ΟΡΓΑΝΑ ΜΕΤΡΗΣΕΩΣ (ΒΟΛΤΟΜΕΤΡΟ-ΑΜΠΕΡΟΜΕΤΡΟ), ΚΑΙ ΜΕ ΓΝΩΣΤΗ ΤΗΝ ΑΠΟΔΟΣΗ ΤΗΣ </a:t>
            </a:r>
            <a:r>
              <a:rPr b="1" lang="el-GR" sz="2000" spc="-1" strike="noStrike">
                <a:solidFill>
                  <a:srgbClr val="ff0000"/>
                </a:solidFill>
                <a:uFill>
                  <a:solidFill>
                    <a:srgbClr val="ffffff"/>
                  </a:solidFill>
                </a:uFill>
                <a:latin typeface="Arial"/>
              </a:rPr>
              <a:t>η</a:t>
            </a:r>
            <a:r>
              <a:rPr b="1" lang="el-GR" sz="2000" spc="-1" strike="noStrike" baseline="-25000">
                <a:solidFill>
                  <a:srgbClr val="ff0000"/>
                </a:solidFill>
                <a:uFill>
                  <a:solidFill>
                    <a:srgbClr val="ffffff"/>
                  </a:solidFill>
                </a:uFill>
                <a:latin typeface="Arial"/>
              </a:rPr>
              <a:t>ηλ</a:t>
            </a:r>
            <a:r>
              <a:rPr b="1" lang="el-GR" sz="2000" spc="-1" strike="noStrike" baseline="-25000">
                <a:solidFill>
                  <a:srgbClr val="ffffff"/>
                </a:solidFill>
                <a:uFill>
                  <a:solidFill>
                    <a:srgbClr val="ffffff"/>
                  </a:solidFill>
                </a:uFill>
                <a:latin typeface="Arial"/>
              </a:rPr>
              <a:t> </a:t>
            </a:r>
            <a:r>
              <a:rPr b="1" lang="el-GR" sz="2000" spc="-1" strike="noStrike">
                <a:solidFill>
                  <a:srgbClr val="ffffff"/>
                </a:solidFill>
                <a:uFill>
                  <a:solidFill>
                    <a:srgbClr val="ffffff"/>
                  </a:solidFill>
                </a:uFill>
                <a:latin typeface="Arial"/>
              </a:rPr>
              <a:t>ΥΠΟΛΟΓΙΖΕΤΑΙ Η </a:t>
            </a:r>
            <a:r>
              <a:rPr b="1" lang="el-GR" sz="2000" spc="-1" strike="noStrike">
                <a:solidFill>
                  <a:srgbClr val="ff0000"/>
                </a:solidFill>
                <a:uFill>
                  <a:solidFill>
                    <a:srgbClr val="ffffff"/>
                  </a:solidFill>
                </a:uFill>
                <a:latin typeface="Arial"/>
              </a:rPr>
              <a:t>Ρ</a:t>
            </a:r>
            <a:r>
              <a:rPr b="1" lang="el-GR" sz="2000" spc="-1" strike="noStrike" baseline="-25000">
                <a:solidFill>
                  <a:srgbClr val="ff0000"/>
                </a:solidFill>
                <a:uFill>
                  <a:solidFill>
                    <a:srgbClr val="ffffff"/>
                  </a:solidFill>
                </a:uFill>
                <a:latin typeface="Arial"/>
              </a:rPr>
              <a:t>Π</a:t>
            </a:r>
            <a:r>
              <a:rPr b="1" lang="el-GR" sz="2000" spc="-1" strike="noStrike">
                <a:solidFill>
                  <a:srgbClr val="ffffff"/>
                </a:solidFill>
                <a:uFill>
                  <a:solidFill>
                    <a:srgbClr val="ffffff"/>
                  </a:solidFill>
                </a:uFill>
                <a:latin typeface="Arial"/>
              </a:rPr>
              <a:t> ΜΕ ΤΟΝ ΤΥΠΟ:</a:t>
            </a:r>
            <a:endParaRPr b="0" lang="el-GR" sz="2000" spc="-1" strike="noStrike">
              <a:solidFill>
                <a:srgbClr val="000000"/>
              </a:solidFill>
              <a:uFill>
                <a:solidFill>
                  <a:srgbClr val="ffffff"/>
                </a:solidFill>
              </a:uFill>
              <a:latin typeface="Arial"/>
            </a:endParaRPr>
          </a:p>
          <a:p>
            <a:pPr marL="72000">
              <a:lnSpc>
                <a:spcPct val="100000"/>
              </a:lnSpc>
            </a:pPr>
            <a:endParaRPr b="0" lang="el-GR" sz="2000" spc="-1" strike="noStrike">
              <a:solidFill>
                <a:srgbClr val="000000"/>
              </a:solidFill>
              <a:uFill>
                <a:solidFill>
                  <a:srgbClr val="ffffff"/>
                </a:solidFill>
              </a:uFill>
              <a:latin typeface="Arial"/>
            </a:endParaRPr>
          </a:p>
          <a:p>
            <a:pPr marL="72000">
              <a:lnSpc>
                <a:spcPct val="100000"/>
              </a:lnSpc>
            </a:pPr>
            <a:r>
              <a:rPr b="1" lang="el-GR" sz="2000" spc="-1" strike="noStrike">
                <a:solidFill>
                  <a:srgbClr val="ff0000"/>
                </a:solidFill>
                <a:uFill>
                  <a:solidFill>
                    <a:srgbClr val="ffffff"/>
                  </a:solidFill>
                </a:uFill>
                <a:latin typeface="Arial"/>
              </a:rPr>
              <a:t>                                                    </a:t>
            </a:r>
            <a:r>
              <a:rPr b="1" lang="el-GR" sz="2400" spc="-1" strike="noStrike">
                <a:solidFill>
                  <a:srgbClr val="ff0000"/>
                </a:solidFill>
                <a:uFill>
                  <a:solidFill>
                    <a:srgbClr val="ffffff"/>
                  </a:solidFill>
                </a:uFill>
                <a:latin typeface="Arial"/>
              </a:rPr>
              <a:t>     </a:t>
            </a:r>
            <a:r>
              <a:rPr b="1" lang="el-GR" sz="2400" spc="-1" strike="noStrike">
                <a:solidFill>
                  <a:srgbClr val="ff0000"/>
                </a:solidFill>
                <a:uFill>
                  <a:solidFill>
                    <a:srgbClr val="ffffff"/>
                  </a:solidFill>
                </a:uFill>
                <a:latin typeface="Arial"/>
              </a:rPr>
              <a:t>Ρ</a:t>
            </a:r>
            <a:r>
              <a:rPr b="1" lang="el-GR" sz="2400" spc="-1" strike="noStrike" baseline="-25000">
                <a:solidFill>
                  <a:srgbClr val="ff0000"/>
                </a:solidFill>
                <a:uFill>
                  <a:solidFill>
                    <a:srgbClr val="ffffff"/>
                  </a:solidFill>
                </a:uFill>
                <a:latin typeface="Arial"/>
              </a:rPr>
              <a:t>ηλ</a:t>
            </a:r>
            <a:endParaRPr b="0" lang="el-GR" sz="2400" spc="-1" strike="noStrike">
              <a:solidFill>
                <a:srgbClr val="000000"/>
              </a:solidFill>
              <a:uFill>
                <a:solidFill>
                  <a:srgbClr val="ffffff"/>
                </a:solidFill>
              </a:uFill>
              <a:latin typeface="Arial"/>
            </a:endParaRPr>
          </a:p>
          <a:p>
            <a:pPr>
              <a:lnSpc>
                <a:spcPct val="100000"/>
              </a:lnSpc>
            </a:pPr>
            <a:r>
              <a:rPr b="1" lang="el-GR" sz="2800" spc="-1" strike="noStrike">
                <a:solidFill>
                  <a:srgbClr val="ff0000"/>
                </a:solidFill>
                <a:uFill>
                  <a:solidFill>
                    <a:srgbClr val="ffffff"/>
                  </a:solidFill>
                </a:uFill>
                <a:latin typeface="Arial"/>
              </a:rPr>
              <a:t>                                </a:t>
            </a:r>
            <a:r>
              <a:rPr b="1" lang="el-GR" sz="2800" spc="-1" strike="noStrike">
                <a:solidFill>
                  <a:srgbClr val="ff0000"/>
                </a:solidFill>
                <a:uFill>
                  <a:solidFill>
                    <a:srgbClr val="ffffff"/>
                  </a:solidFill>
                </a:uFill>
                <a:latin typeface="Arial"/>
              </a:rPr>
              <a:t>Ρ</a:t>
            </a:r>
            <a:r>
              <a:rPr b="1" lang="el-GR" sz="2800" spc="-1" strike="noStrike" baseline="-25000">
                <a:solidFill>
                  <a:srgbClr val="ff0000"/>
                </a:solidFill>
                <a:uFill>
                  <a:solidFill>
                    <a:srgbClr val="ffffff"/>
                  </a:solidFill>
                </a:uFill>
                <a:latin typeface="Arial"/>
              </a:rPr>
              <a:t>π = </a:t>
            </a:r>
            <a:br/>
            <a:r>
              <a:rPr b="0" lang="el-GR" sz="2800" spc="-1" strike="noStrike">
                <a:solidFill>
                  <a:srgbClr val="ffffff"/>
                </a:solidFill>
                <a:uFill>
                  <a:solidFill>
                    <a:srgbClr val="ffffff"/>
                  </a:solidFill>
                </a:uFill>
                <a:latin typeface="Book Antiqua"/>
              </a:rPr>
              <a:t>                                              </a:t>
            </a:r>
            <a:r>
              <a:rPr b="1" lang="el-GR" sz="2800" spc="-1" strike="noStrike">
                <a:solidFill>
                  <a:srgbClr val="ff0000"/>
                </a:solidFill>
                <a:uFill>
                  <a:solidFill>
                    <a:srgbClr val="ffffff"/>
                  </a:solidFill>
                </a:uFill>
                <a:latin typeface="Arial"/>
              </a:rPr>
              <a:t>η</a:t>
            </a:r>
            <a:r>
              <a:rPr b="1" lang="el-GR" sz="2800" spc="-1" strike="noStrike" baseline="-25000">
                <a:solidFill>
                  <a:srgbClr val="ff0000"/>
                </a:solidFill>
                <a:uFill>
                  <a:solidFill>
                    <a:srgbClr val="ffffff"/>
                  </a:solidFill>
                </a:uFill>
                <a:latin typeface="Arial"/>
              </a:rPr>
              <a:t>ηλ</a:t>
            </a:r>
            <a:r>
              <a:rPr b="0" lang="el-GR" sz="2800" spc="-1" strike="noStrike">
                <a:solidFill>
                  <a:srgbClr val="ffffff"/>
                </a:solidFill>
                <a:uFill>
                  <a:solidFill>
                    <a:srgbClr val="ffffff"/>
                  </a:solidFill>
                </a:uFill>
                <a:latin typeface="Book Antiqua"/>
              </a:rPr>
              <a:t> </a:t>
            </a:r>
            <a:endParaRPr b="0" lang="el-GR" sz="2800" spc="-1" strike="noStrike">
              <a:solidFill>
                <a:srgbClr val="000000"/>
              </a:solidFill>
              <a:uFill>
                <a:solidFill>
                  <a:srgbClr val="ffffff"/>
                </a:solidFill>
              </a:uFill>
              <a:latin typeface="Arial"/>
            </a:endParaRPr>
          </a:p>
        </p:txBody>
      </p:sp>
      <p:sp>
        <p:nvSpPr>
          <p:cNvPr id="820" name="Line 3"/>
          <p:cNvSpPr/>
          <p:nvPr/>
        </p:nvSpPr>
        <p:spPr>
          <a:xfrm>
            <a:off x="4211640" y="4005000"/>
            <a:ext cx="864360" cy="360"/>
          </a:xfrm>
          <a:prstGeom prst="line">
            <a:avLst/>
          </a:prstGeom>
          <a:ln w="38160">
            <a:solidFill>
              <a:srgbClr val="ff0000"/>
            </a:solidFill>
            <a:round/>
          </a:ln>
        </p:spPr>
        <p:style>
          <a:lnRef idx="1">
            <a:schemeClr val="accent1"/>
          </a:lnRef>
          <a:fillRef idx="0">
            <a:schemeClr val="accent1"/>
          </a:fillRef>
          <a:effectRef idx="0">
            <a:schemeClr val="accent1"/>
          </a:effectRef>
          <a:fontRef idx="minor"/>
        </p:style>
      </p:sp>
    </p:spTree>
  </p:cSld>
</p:sld>
</file>

<file path=ppt/slides/slide19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21"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3200" spc="-1" strike="noStrike" u="sng" cap="all">
                <a:solidFill>
                  <a:srgbClr val="000000"/>
                </a:solidFill>
                <a:uFill>
                  <a:solidFill>
                    <a:srgbClr val="ffffff"/>
                  </a:solidFill>
                </a:uFill>
                <a:latin typeface="Arial"/>
              </a:rPr>
              <a:t>ΠΡΑΓΜΑΤΙΚΗ ΙΣΧΥΣ</a:t>
            </a:r>
            <a:br/>
            <a:endParaRPr b="0" lang="el-GR" sz="3200" spc="-1" strike="noStrike">
              <a:solidFill>
                <a:srgbClr val="ffffff"/>
              </a:solidFill>
              <a:uFill>
                <a:solidFill>
                  <a:srgbClr val="ffffff"/>
                </a:solidFill>
              </a:uFill>
              <a:latin typeface="Book Antiqua"/>
            </a:endParaRPr>
          </a:p>
        </p:txBody>
      </p:sp>
      <p:sp>
        <p:nvSpPr>
          <p:cNvPr id="822" name="TextShape 2"/>
          <p:cNvSpPr txBox="1"/>
          <p:nvPr/>
        </p:nvSpPr>
        <p:spPr>
          <a:xfrm>
            <a:off x="179640" y="1071720"/>
            <a:ext cx="8784720" cy="5525280"/>
          </a:xfrm>
          <a:prstGeom prst="rect">
            <a:avLst/>
          </a:prstGeom>
          <a:solidFill>
            <a:srgbClr val="000000"/>
          </a:solidFill>
          <a:ln>
            <a:noFill/>
          </a:ln>
        </p:spPr>
        <p:txBody>
          <a:bodyPr lIns="90000" rIns="90000" tIns="45000" bIns="45000"/>
          <a:p>
            <a:pPr algn="ctr">
              <a:lnSpc>
                <a:spcPct val="100000"/>
              </a:lnSpc>
              <a:spcBef>
                <a:spcPts val="439"/>
              </a:spcBef>
            </a:pPr>
            <a:r>
              <a:rPr b="1" lang="el-GR" sz="2200" spc="-1" strike="noStrike" u="sng">
                <a:solidFill>
                  <a:srgbClr val="ff0000"/>
                </a:solidFill>
                <a:uFill>
                  <a:solidFill>
                    <a:srgbClr val="ffffff"/>
                  </a:solidFill>
                </a:uFill>
                <a:latin typeface="Arial"/>
              </a:rPr>
              <a:t>ΠΑΡΑΔΕΙΓΜΑ</a:t>
            </a:r>
            <a:endParaRPr b="0" lang="el-GR" sz="22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ffff"/>
                </a:solidFill>
                <a:uFill>
                  <a:solidFill>
                    <a:srgbClr val="ffffff"/>
                  </a:solidFill>
                </a:uFill>
                <a:latin typeface="Arial"/>
              </a:rPr>
              <a:t>ΣΤΡΟΒΙΛΟΣ ΚΑΤΑΝΑΛΙΣΚΕΙ ΑΝΑ ΩΡΑ 12 640 kg ΑΤΜΟΥ, ΠΟΥ ΚΑΤΑ ΤΗΝ ΕΙΣΟΔΟ ΤΟΥ ΣΤΟ ΣΤΡΟΒΙΛΟ ΕΧΕΙ ΠΙΕΣΗ 17,6</a:t>
            </a:r>
            <a:r>
              <a:rPr b="1" lang="el-GR" sz="1600" spc="-1" strike="noStrike" cap="small">
                <a:solidFill>
                  <a:srgbClr val="ffffff"/>
                </a:solidFill>
                <a:uFill>
                  <a:solidFill>
                    <a:srgbClr val="ffffff"/>
                  </a:solidFill>
                </a:uFill>
                <a:latin typeface="Arial"/>
              </a:rPr>
              <a:t> </a:t>
            </a:r>
            <a:r>
              <a:rPr b="1" lang="el-GR" sz="1600" spc="-1" strike="noStrike">
                <a:solidFill>
                  <a:srgbClr val="ffffff"/>
                </a:solidFill>
                <a:uFill>
                  <a:solidFill>
                    <a:srgbClr val="ffffff"/>
                  </a:solidFill>
                </a:uFill>
                <a:latin typeface="Arial"/>
              </a:rPr>
              <a:t>bar ΚΑΙ ΘΕΡΜΟΚΡΑΣΙΑ t = 250°C. ΣΤΑ ΣΤΟΙΧΕΙΑ ΤΟΥ ΑΥΤΑ ΑΝΤΙΣΤΟΙΧΕΙ ΕΝΘΑΛΠΙΑ 2917 kJ/kg· Ο ΣΤΡΟΒΙΛΟΣ ΕΡΓΑΖΕΤΑΙ ΜΕ ΚΕΝΟ ΨΥΓΕΙΟΥ 90%, ΣΤΟ ΟΠΟΙΟ Η ΕΝΘΑΛΠΙΑ ΤΟΥ ΑΤΜΟΥ, ΟΤΑΝ ΕΙΣΕΡΧΕΤΑΙ ΣΤΟ ΨΥΓΕΙΟ, ΕΙΝΑΙ 2080 kJ/kg· ΠΟΙΑ Η ΕΣΩΤΕΡΙΚΗ ΚΑΙ ΠΟΙΑ Η ΠΡΑΓΜΑΤΙΚΗ ΙΣΧΥΣ ΤΟΥ ΣΤΡΟΒΙΛΟΥ, ΟΤΑΝ ΔΙΝΟΝΤΑΙ Ο ΕΣΩΤΕΡΙΚΟΣ ΒΑΘΜΟΣ ΑΠΟΔΟΣΕΩΣ ΤΟΥ η</a:t>
            </a:r>
            <a:r>
              <a:rPr b="1" lang="el-GR" sz="1600" spc="-1" strike="noStrike" baseline="-25000">
                <a:solidFill>
                  <a:srgbClr val="ffffff"/>
                </a:solidFill>
                <a:uFill>
                  <a:solidFill>
                    <a:srgbClr val="ffffff"/>
                  </a:solidFill>
                </a:uFill>
                <a:latin typeface="Arial"/>
              </a:rPr>
              <a:t>ε</a:t>
            </a:r>
            <a:r>
              <a:rPr b="1" lang="el-GR" sz="1600" spc="-1" strike="noStrike">
                <a:solidFill>
                  <a:srgbClr val="ffffff"/>
                </a:solidFill>
                <a:uFill>
                  <a:solidFill>
                    <a:srgbClr val="ffffff"/>
                  </a:solidFill>
                </a:uFill>
                <a:latin typeface="Arial"/>
              </a:rPr>
              <a:t> = 0,82 ΚΑΙ Ο ΜΗΧΑΝΙΚΟΣ η</a:t>
            </a:r>
            <a:r>
              <a:rPr b="1" lang="el-GR" sz="1600" spc="-1" strike="noStrike" baseline="-25000">
                <a:solidFill>
                  <a:srgbClr val="ffffff"/>
                </a:solidFill>
                <a:uFill>
                  <a:solidFill>
                    <a:srgbClr val="ffffff"/>
                  </a:solidFill>
                </a:uFill>
                <a:latin typeface="Arial"/>
              </a:rPr>
              <a:t>μ</a:t>
            </a:r>
            <a:r>
              <a:rPr b="1" lang="el-GR" sz="1600" spc="-1" strike="noStrike">
                <a:solidFill>
                  <a:srgbClr val="ffffff"/>
                </a:solidFill>
                <a:uFill>
                  <a:solidFill>
                    <a:srgbClr val="ffffff"/>
                  </a:solidFill>
                </a:uFill>
                <a:latin typeface="Arial"/>
              </a:rPr>
              <a:t> = 0,92;</a:t>
            </a:r>
            <a:endParaRPr b="0" lang="el-GR" sz="1600" spc="-1" strike="noStrike">
              <a:solidFill>
                <a:srgbClr val="000000"/>
              </a:solidFill>
              <a:uFill>
                <a:solidFill>
                  <a:srgbClr val="ffffff"/>
                </a:solidFill>
              </a:uFill>
              <a:latin typeface="Arial"/>
            </a:endParaRPr>
          </a:p>
          <a:p>
            <a:pPr algn="ctr">
              <a:lnSpc>
                <a:spcPct val="100000"/>
              </a:lnSpc>
              <a:spcBef>
                <a:spcPts val="439"/>
              </a:spcBef>
            </a:pPr>
            <a:r>
              <a:rPr b="1" lang="el-GR" sz="2200" spc="-1" strike="noStrike" u="sng">
                <a:solidFill>
                  <a:srgbClr val="ff0000"/>
                </a:solidFill>
                <a:uFill>
                  <a:solidFill>
                    <a:srgbClr val="ffffff"/>
                  </a:solidFill>
                </a:uFill>
                <a:latin typeface="Arial"/>
              </a:rPr>
              <a:t>ΛΥΣΗ</a:t>
            </a:r>
            <a:endParaRPr b="0" lang="el-GR" sz="22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ffff"/>
                </a:solidFill>
                <a:uFill>
                  <a:solidFill>
                    <a:srgbClr val="ffffff"/>
                  </a:solidFill>
                </a:uFill>
                <a:latin typeface="Arial"/>
              </a:rPr>
              <a:t>ΥΠΟΛΟΓΙΖΟYΜΕ ΠΡΩΤΑ ΤΗΝ ΕΝΘΑΛΠΙΑΚΗ ΠΤΩΣΗ ΤΟΥ ΑΤΜΟΥ ΩΣ:</a:t>
            </a:r>
            <a:endParaRPr b="0" lang="el-GR" sz="1600" spc="-1" strike="noStrike">
              <a:solidFill>
                <a:srgbClr val="000000"/>
              </a:solidFill>
              <a:uFill>
                <a:solidFill>
                  <a:srgbClr val="ffffff"/>
                </a:solidFill>
              </a:uFill>
              <a:latin typeface="Arial"/>
            </a:endParaRPr>
          </a:p>
          <a:p>
            <a:pPr algn="ctr">
              <a:lnSpc>
                <a:spcPct val="100000"/>
              </a:lnSpc>
              <a:spcBef>
                <a:spcPts val="320"/>
              </a:spcBef>
            </a:pPr>
            <a:r>
              <a:rPr b="1" lang="el-GR" sz="1600" spc="-1" strike="noStrike">
                <a:solidFill>
                  <a:srgbClr val="ff0000"/>
                </a:solidFill>
                <a:uFill>
                  <a:solidFill>
                    <a:srgbClr val="ffffff"/>
                  </a:solidFill>
                </a:uFill>
                <a:latin typeface="Arial"/>
              </a:rPr>
              <a:t>Δh</a:t>
            </a:r>
            <a:r>
              <a:rPr b="1" lang="el-GR" sz="1600" spc="-1" strike="noStrike" baseline="-25000">
                <a:solidFill>
                  <a:srgbClr val="ff0000"/>
                </a:solidFill>
                <a:uFill>
                  <a:solidFill>
                    <a:srgbClr val="ffffff"/>
                  </a:solidFill>
                </a:uFill>
                <a:latin typeface="Arial"/>
              </a:rPr>
              <a:t>Θ</a:t>
            </a:r>
            <a:r>
              <a:rPr b="1" lang="el-GR" sz="1600" spc="-1" strike="noStrike">
                <a:solidFill>
                  <a:srgbClr val="ff0000"/>
                </a:solidFill>
                <a:uFill>
                  <a:solidFill>
                    <a:srgbClr val="ffffff"/>
                  </a:solidFill>
                </a:uFill>
                <a:latin typeface="Arial"/>
              </a:rPr>
              <a:t> = 2917 - 2080 = 837 kJ/kg</a:t>
            </a:r>
            <a:endParaRPr b="0" lang="el-GR" sz="16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0000"/>
                </a:solidFill>
                <a:uFill>
                  <a:solidFill>
                    <a:srgbClr val="ffffff"/>
                  </a:solidFill>
                </a:uFill>
                <a:latin typeface="Arial"/>
              </a:rPr>
              <a:t> </a:t>
            </a:r>
            <a:r>
              <a:rPr b="1" lang="el-GR" sz="1600" spc="-1" strike="noStrike">
                <a:solidFill>
                  <a:srgbClr val="ffffff"/>
                </a:solidFill>
                <a:uFill>
                  <a:solidFill>
                    <a:srgbClr val="ffffff"/>
                  </a:solidFill>
                </a:uFill>
                <a:latin typeface="Arial"/>
              </a:rPr>
              <a:t>ΓΝΩΡΙΖΟΥΜΕ  ΟΤΙ  :           </a:t>
            </a:r>
            <a:r>
              <a:rPr b="1" lang="el-GR" sz="1600" spc="-1" strike="noStrike">
                <a:solidFill>
                  <a:srgbClr val="ff0000"/>
                </a:solidFill>
                <a:uFill>
                  <a:solidFill>
                    <a:srgbClr val="ffffff"/>
                  </a:solidFill>
                </a:uFill>
                <a:latin typeface="Arial"/>
              </a:rPr>
              <a:t>η</a:t>
            </a:r>
            <a:r>
              <a:rPr b="1" lang="el-GR" sz="1600" spc="-1" strike="noStrike" baseline="-25000">
                <a:solidFill>
                  <a:srgbClr val="ff0000"/>
                </a:solidFill>
                <a:uFill>
                  <a:solidFill>
                    <a:srgbClr val="ffffff"/>
                  </a:solidFill>
                </a:uFill>
                <a:latin typeface="Arial"/>
              </a:rPr>
              <a:t>ε = </a:t>
            </a:r>
            <a:r>
              <a:rPr b="1" lang="el-GR" sz="1600" spc="-1" strike="noStrike">
                <a:solidFill>
                  <a:srgbClr val="ffffff"/>
                </a:solidFill>
                <a:uFill>
                  <a:solidFill>
                    <a:srgbClr val="ffffff"/>
                  </a:solidFill>
                </a:uFill>
                <a:latin typeface="Arial"/>
              </a:rPr>
              <a:t> </a:t>
            </a:r>
            <a:r>
              <a:rPr b="1" lang="el-GR" sz="1600" spc="-1" strike="noStrike">
                <a:solidFill>
                  <a:srgbClr val="ff0000"/>
                </a:solidFill>
                <a:uFill>
                  <a:solidFill>
                    <a:srgbClr val="ffffff"/>
                  </a:solidFill>
                </a:uFill>
                <a:latin typeface="Arial"/>
              </a:rPr>
              <a:t>Ρε /</a:t>
            </a:r>
            <a:r>
              <a:rPr b="1" lang="el-GR" sz="1600" spc="-1" strike="noStrike">
                <a:solidFill>
                  <a:srgbClr val="ffffff"/>
                </a:solidFill>
                <a:uFill>
                  <a:solidFill>
                    <a:srgbClr val="ffffff"/>
                  </a:solidFill>
                </a:uFill>
                <a:latin typeface="Arial"/>
              </a:rPr>
              <a:t> </a:t>
            </a:r>
            <a:r>
              <a:rPr b="1" lang="el-GR" sz="1600" spc="-1" strike="noStrike">
                <a:solidFill>
                  <a:srgbClr val="ff0000"/>
                </a:solidFill>
                <a:uFill>
                  <a:solidFill>
                    <a:srgbClr val="ffffff"/>
                  </a:solidFill>
                </a:uFill>
                <a:latin typeface="Arial"/>
              </a:rPr>
              <a:t>Ρ</a:t>
            </a:r>
            <a:r>
              <a:rPr b="1" lang="el-GR" sz="1600" spc="-1" strike="noStrike" baseline="-25000">
                <a:solidFill>
                  <a:srgbClr val="ff0000"/>
                </a:solidFill>
                <a:uFill>
                  <a:solidFill>
                    <a:srgbClr val="ffffff"/>
                  </a:solidFill>
                </a:uFill>
                <a:latin typeface="Arial"/>
              </a:rPr>
              <a:t>Θ</a:t>
            </a:r>
            <a:r>
              <a:rPr b="1" lang="el-GR" sz="1600" spc="-1" strike="noStrike">
                <a:solidFill>
                  <a:srgbClr val="ff0000"/>
                </a:solidFill>
                <a:uFill>
                  <a:solidFill>
                    <a:srgbClr val="ffffff"/>
                  </a:solidFill>
                </a:uFill>
                <a:latin typeface="Arial"/>
              </a:rPr>
              <a:t>    =&gt;   Ρε = Ρ</a:t>
            </a:r>
            <a:r>
              <a:rPr b="1" lang="el-GR" sz="1600" spc="-1" strike="noStrike" baseline="-25000">
                <a:solidFill>
                  <a:srgbClr val="ff0000"/>
                </a:solidFill>
                <a:uFill>
                  <a:solidFill>
                    <a:srgbClr val="ffffff"/>
                  </a:solidFill>
                </a:uFill>
                <a:latin typeface="Arial"/>
              </a:rPr>
              <a:t>Θ .</a:t>
            </a:r>
            <a:r>
              <a:rPr b="1" lang="el-GR" sz="1600" spc="-1" strike="noStrike">
                <a:solidFill>
                  <a:srgbClr val="ff0000"/>
                </a:solidFill>
                <a:uFill>
                  <a:solidFill>
                    <a:srgbClr val="ffffff"/>
                  </a:solidFill>
                </a:uFill>
                <a:latin typeface="Arial"/>
              </a:rPr>
              <a:t> η</a:t>
            </a:r>
            <a:r>
              <a:rPr b="1" lang="el-GR" sz="1600" spc="-1" strike="noStrike" baseline="-25000">
                <a:solidFill>
                  <a:srgbClr val="ff0000"/>
                </a:solidFill>
                <a:uFill>
                  <a:solidFill>
                    <a:srgbClr val="ffffff"/>
                  </a:solidFill>
                </a:uFill>
                <a:latin typeface="Arial"/>
              </a:rPr>
              <a:t>ε  </a:t>
            </a:r>
            <a:endParaRPr b="0" lang="el-GR" sz="16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0000"/>
                </a:solidFill>
                <a:uFill>
                  <a:solidFill>
                    <a:srgbClr val="ffffff"/>
                  </a:solidFill>
                </a:uFill>
                <a:latin typeface="Arial"/>
              </a:rPr>
              <a:t>                                               </a:t>
            </a:r>
            <a:r>
              <a:rPr b="1" lang="el-GR" sz="1600" spc="-1" strike="noStrike">
                <a:solidFill>
                  <a:srgbClr val="ff0000"/>
                </a:solidFill>
                <a:uFill>
                  <a:solidFill>
                    <a:srgbClr val="ffffff"/>
                  </a:solidFill>
                </a:uFill>
                <a:latin typeface="Arial"/>
              </a:rPr>
              <a:t>Ρ</a:t>
            </a:r>
            <a:r>
              <a:rPr b="1" lang="el-GR" sz="1600" spc="-1" strike="noStrike" baseline="-25000">
                <a:solidFill>
                  <a:srgbClr val="ff0000"/>
                </a:solidFill>
                <a:uFill>
                  <a:solidFill>
                    <a:srgbClr val="ffffff"/>
                  </a:solidFill>
                </a:uFill>
                <a:latin typeface="Arial"/>
              </a:rPr>
              <a:t>Θ = </a:t>
            </a:r>
            <a:r>
              <a:rPr b="1" lang="el-GR" sz="1600" spc="-1" strike="noStrike">
                <a:solidFill>
                  <a:srgbClr val="ff0000"/>
                </a:solidFill>
                <a:uFill>
                  <a:solidFill>
                    <a:srgbClr val="ffffff"/>
                  </a:solidFill>
                </a:uFill>
                <a:latin typeface="Arial"/>
              </a:rPr>
              <a:t>G . Δh</a:t>
            </a:r>
            <a:r>
              <a:rPr b="1" lang="el-GR" sz="1600" spc="-1" strike="noStrike" baseline="-25000">
                <a:solidFill>
                  <a:srgbClr val="ff0000"/>
                </a:solidFill>
                <a:uFill>
                  <a:solidFill>
                    <a:srgbClr val="ffffff"/>
                  </a:solidFill>
                </a:uFill>
                <a:latin typeface="Arial"/>
              </a:rPr>
              <a:t>Θ </a:t>
            </a:r>
            <a:r>
              <a:rPr b="1" lang="el-GR" sz="1600" spc="-1" strike="noStrike">
                <a:solidFill>
                  <a:srgbClr val="ff0000"/>
                </a:solidFill>
                <a:uFill>
                  <a:solidFill>
                    <a:srgbClr val="ffffff"/>
                  </a:solidFill>
                </a:uFill>
                <a:latin typeface="Arial"/>
              </a:rPr>
              <a:t> / 3600</a:t>
            </a:r>
            <a:endParaRPr b="0" lang="el-GR" sz="16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0000"/>
                </a:solidFill>
                <a:uFill>
                  <a:solidFill>
                    <a:srgbClr val="ffffff"/>
                  </a:solidFill>
                </a:uFill>
                <a:latin typeface="Arial"/>
              </a:rPr>
              <a:t>                                                               </a:t>
            </a:r>
            <a:r>
              <a:rPr b="1" lang="el-GR" sz="1600" spc="-1" strike="noStrike">
                <a:solidFill>
                  <a:srgbClr val="ff0000"/>
                </a:solidFill>
                <a:uFill>
                  <a:solidFill>
                    <a:srgbClr val="ffffff"/>
                  </a:solidFill>
                </a:uFill>
                <a:latin typeface="Arial"/>
              </a:rPr>
              <a:t>G . Δh</a:t>
            </a:r>
            <a:r>
              <a:rPr b="1" lang="el-GR" sz="1600" spc="-1" strike="noStrike" baseline="-25000">
                <a:solidFill>
                  <a:srgbClr val="ff0000"/>
                </a:solidFill>
                <a:uFill>
                  <a:solidFill>
                    <a:srgbClr val="ffffff"/>
                  </a:solidFill>
                </a:uFill>
                <a:latin typeface="Arial"/>
              </a:rPr>
              <a:t>Θ</a:t>
            </a:r>
            <a:endParaRPr b="0" lang="el-GR" sz="16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ffff"/>
                </a:solidFill>
                <a:uFill>
                  <a:solidFill>
                    <a:srgbClr val="ffffff"/>
                  </a:solidFill>
                </a:uFill>
                <a:latin typeface="Arial"/>
              </a:rPr>
              <a:t>ΕΦΑΡΜΟΖΟΥΜΕ ΤΟΝ ΤΥΠΟ:     </a:t>
            </a:r>
            <a:r>
              <a:rPr b="1" lang="el-GR" sz="1600" spc="-1" strike="noStrike">
                <a:solidFill>
                  <a:srgbClr val="ff0000"/>
                </a:solidFill>
                <a:uFill>
                  <a:solidFill>
                    <a:srgbClr val="ffffff"/>
                  </a:solidFill>
                </a:uFill>
                <a:latin typeface="Arial"/>
              </a:rPr>
              <a:t>Ρε = </a:t>
            </a:r>
            <a:r>
              <a:rPr b="1" lang="el-GR" sz="1600" spc="-1" strike="noStrike">
                <a:solidFill>
                  <a:srgbClr val="ff0000"/>
                </a:solidFill>
                <a:uFill>
                  <a:solidFill>
                    <a:srgbClr val="ffffff"/>
                  </a:solidFill>
                </a:uFill>
                <a:latin typeface="Arial"/>
              </a:rPr>
              <a:t>	</a:t>
            </a:r>
            <a:r>
              <a:rPr b="1" lang="el-GR" sz="1600" spc="-1" strike="noStrike">
                <a:solidFill>
                  <a:srgbClr val="ff0000"/>
                </a:solidFill>
                <a:uFill>
                  <a:solidFill>
                    <a:srgbClr val="ffffff"/>
                  </a:solidFill>
                </a:uFill>
                <a:latin typeface="Arial"/>
              </a:rPr>
              <a:t>             . η</a:t>
            </a:r>
            <a:r>
              <a:rPr b="1" lang="el-GR" sz="1600" spc="-1" strike="noStrike" baseline="-25000">
                <a:solidFill>
                  <a:srgbClr val="ff0000"/>
                </a:solidFill>
                <a:uFill>
                  <a:solidFill>
                    <a:srgbClr val="ffffff"/>
                  </a:solidFill>
                </a:uFill>
                <a:latin typeface="Arial"/>
              </a:rPr>
              <a:t>ε </a:t>
            </a:r>
            <a:r>
              <a:rPr b="1" lang="el-GR" sz="1600" spc="-1" strike="noStrike">
                <a:solidFill>
                  <a:srgbClr val="ff0000"/>
                </a:solidFill>
                <a:uFill>
                  <a:solidFill>
                    <a:srgbClr val="ffffff"/>
                  </a:solidFill>
                </a:uFill>
                <a:latin typeface="Arial"/>
              </a:rPr>
              <a:t>=  12640 Χ  837/ 3600 X0,82 = 2410 kW</a:t>
            </a:r>
            <a:endParaRPr b="0" lang="el-GR" sz="16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0000"/>
                </a:solidFill>
                <a:uFill>
                  <a:solidFill>
                    <a:srgbClr val="ffffff"/>
                  </a:solidFill>
                </a:uFill>
                <a:latin typeface="Arial"/>
              </a:rPr>
              <a:t>                                                                 </a:t>
            </a:r>
            <a:r>
              <a:rPr b="1" lang="el-GR" sz="1600" spc="-1" strike="noStrike">
                <a:solidFill>
                  <a:srgbClr val="ff0000"/>
                </a:solidFill>
                <a:uFill>
                  <a:solidFill>
                    <a:srgbClr val="ffffff"/>
                  </a:solidFill>
                </a:uFill>
                <a:latin typeface="Arial"/>
              </a:rPr>
              <a:t>3600</a:t>
            </a:r>
            <a:endParaRPr b="0" lang="el-GR" sz="1600" spc="-1" strike="noStrike">
              <a:solidFill>
                <a:srgbClr val="000000"/>
              </a:solidFill>
              <a:uFill>
                <a:solidFill>
                  <a:srgbClr val="ffffff"/>
                </a:solidFill>
              </a:uFill>
              <a:latin typeface="Arial"/>
            </a:endParaRPr>
          </a:p>
          <a:p>
            <a:pPr>
              <a:lnSpc>
                <a:spcPct val="100000"/>
              </a:lnSpc>
              <a:spcBef>
                <a:spcPts val="320"/>
              </a:spcBef>
            </a:pPr>
            <a:endParaRPr b="0" lang="el-GR" sz="1600" spc="-1" strike="noStrike">
              <a:solidFill>
                <a:srgbClr val="000000"/>
              </a:solidFill>
              <a:uFill>
                <a:solidFill>
                  <a:srgbClr val="ffffff"/>
                </a:solidFill>
              </a:uFill>
              <a:latin typeface="Arial"/>
            </a:endParaRPr>
          </a:p>
          <a:p>
            <a:pPr>
              <a:lnSpc>
                <a:spcPct val="100000"/>
              </a:lnSpc>
              <a:spcBef>
                <a:spcPts val="300"/>
              </a:spcBef>
            </a:pPr>
            <a:r>
              <a:rPr b="1" lang="el-GR" sz="1400" spc="-1" strike="noStrike">
                <a:solidFill>
                  <a:srgbClr val="ffffff"/>
                </a:solidFill>
                <a:uFill>
                  <a:solidFill>
                    <a:srgbClr val="ffffff"/>
                  </a:solidFill>
                </a:uFill>
                <a:latin typeface="Arial"/>
              </a:rPr>
              <a:t>Η ΠΡΑΓΜΑΤΙΚΗ ΙΣΧΥΣ ΤΟΥ ΘΑ ΕΙΝΑΙ</a:t>
            </a:r>
            <a:r>
              <a:rPr b="1" lang="el-GR" sz="1500" spc="-1" strike="noStrike">
                <a:solidFill>
                  <a:srgbClr val="ffffff"/>
                </a:solidFill>
                <a:uFill>
                  <a:solidFill>
                    <a:srgbClr val="ffffff"/>
                  </a:solidFill>
                </a:uFill>
                <a:latin typeface="Arial"/>
              </a:rPr>
              <a:t>:    </a:t>
            </a:r>
            <a:r>
              <a:rPr b="1" lang="el-GR" sz="1500" spc="-1" strike="noStrike">
                <a:solidFill>
                  <a:srgbClr val="ff0000"/>
                </a:solidFill>
                <a:uFill>
                  <a:solidFill>
                    <a:srgbClr val="ffffff"/>
                  </a:solidFill>
                </a:uFill>
                <a:latin typeface="Arial"/>
              </a:rPr>
              <a:t>Ρ</a:t>
            </a:r>
            <a:r>
              <a:rPr b="1" lang="el-GR" sz="1500" spc="-1" strike="noStrike" baseline="-25000">
                <a:solidFill>
                  <a:srgbClr val="ff0000"/>
                </a:solidFill>
                <a:uFill>
                  <a:solidFill>
                    <a:srgbClr val="ffffff"/>
                  </a:solidFill>
                </a:uFill>
                <a:latin typeface="Arial"/>
              </a:rPr>
              <a:t>π</a:t>
            </a:r>
            <a:r>
              <a:rPr b="1" lang="el-GR" sz="1500" spc="-1" strike="noStrike">
                <a:solidFill>
                  <a:srgbClr val="ff0000"/>
                </a:solidFill>
                <a:uFill>
                  <a:solidFill>
                    <a:srgbClr val="ffffff"/>
                  </a:solidFill>
                </a:uFill>
                <a:latin typeface="Arial"/>
              </a:rPr>
              <a:t> = 2410 Χ η</a:t>
            </a:r>
            <a:r>
              <a:rPr b="1" lang="el-GR" sz="1500" spc="-1" strike="noStrike" baseline="-25000">
                <a:solidFill>
                  <a:srgbClr val="ff0000"/>
                </a:solidFill>
                <a:uFill>
                  <a:solidFill>
                    <a:srgbClr val="ffffff"/>
                  </a:solidFill>
                </a:uFill>
                <a:latin typeface="Arial"/>
              </a:rPr>
              <a:t>μ</a:t>
            </a:r>
            <a:r>
              <a:rPr b="1" lang="el-GR" sz="1500" spc="-1" strike="noStrike">
                <a:solidFill>
                  <a:srgbClr val="ff0000"/>
                </a:solidFill>
                <a:uFill>
                  <a:solidFill>
                    <a:srgbClr val="ffffff"/>
                  </a:solidFill>
                </a:uFill>
                <a:latin typeface="Arial"/>
              </a:rPr>
              <a:t> =  2410 Χ 0,92  = 2218 kW ΣΤΟΝ ΑΞΟΝΑ</a:t>
            </a:r>
            <a:endParaRPr b="0" lang="el-GR" sz="1500" spc="-1" strike="noStrike">
              <a:solidFill>
                <a:srgbClr val="000000"/>
              </a:solidFill>
              <a:uFill>
                <a:solidFill>
                  <a:srgbClr val="ffffff"/>
                </a:solidFill>
              </a:uFill>
              <a:latin typeface="Arial"/>
            </a:endParaRPr>
          </a:p>
          <a:p>
            <a:pPr algn="ctr">
              <a:lnSpc>
                <a:spcPct val="100000"/>
              </a:lnSpc>
              <a:spcBef>
                <a:spcPts val="320"/>
              </a:spcBef>
            </a:pPr>
            <a:br/>
            <a:endParaRPr b="0" lang="el-GR" sz="1500" spc="-1" strike="noStrike">
              <a:solidFill>
                <a:srgbClr val="000000"/>
              </a:solidFill>
              <a:uFill>
                <a:solidFill>
                  <a:srgbClr val="ffffff"/>
                </a:solidFill>
              </a:uFill>
              <a:latin typeface="Arial"/>
            </a:endParaRPr>
          </a:p>
          <a:p>
            <a:pPr>
              <a:lnSpc>
                <a:spcPct val="100000"/>
              </a:lnSpc>
              <a:spcBef>
                <a:spcPts val="320"/>
              </a:spcBef>
            </a:pPr>
            <a:endParaRPr b="0" lang="el-GR" sz="1500" spc="-1" strike="noStrike">
              <a:solidFill>
                <a:srgbClr val="000000"/>
              </a:solidFill>
              <a:uFill>
                <a:solidFill>
                  <a:srgbClr val="ffffff"/>
                </a:solidFill>
              </a:uFill>
              <a:latin typeface="Arial"/>
            </a:endParaRPr>
          </a:p>
          <a:p>
            <a:pPr algn="ctr">
              <a:lnSpc>
                <a:spcPct val="100000"/>
              </a:lnSpc>
              <a:spcBef>
                <a:spcPts val="439"/>
              </a:spcBef>
            </a:pPr>
            <a:endParaRPr b="0" lang="el-GR" sz="1500" spc="-1" strike="noStrike">
              <a:solidFill>
                <a:srgbClr val="000000"/>
              </a:solidFill>
              <a:uFill>
                <a:solidFill>
                  <a:srgbClr val="ffffff"/>
                </a:solidFill>
              </a:uFill>
              <a:latin typeface="Arial"/>
            </a:endParaRPr>
          </a:p>
        </p:txBody>
      </p:sp>
      <p:sp>
        <p:nvSpPr>
          <p:cNvPr id="823" name="Line 3"/>
          <p:cNvSpPr/>
          <p:nvPr/>
        </p:nvSpPr>
        <p:spPr>
          <a:xfrm>
            <a:off x="3851640" y="5229000"/>
            <a:ext cx="720360" cy="360"/>
          </a:xfrm>
          <a:prstGeom prst="line">
            <a:avLst/>
          </a:prstGeom>
          <a:ln w="38160">
            <a:solidFill>
              <a:srgbClr val="ff0000"/>
            </a:solidFill>
            <a:round/>
          </a:ln>
        </p:spPr>
        <p:style>
          <a:lnRef idx="1">
            <a:schemeClr val="accent1"/>
          </a:lnRef>
          <a:fillRef idx="0">
            <a:schemeClr val="accent1"/>
          </a:fillRef>
          <a:effectRef idx="0">
            <a:schemeClr val="accent1"/>
          </a:effectRef>
          <a:fontRef idx="minor"/>
        </p:style>
      </p:sp>
    </p:spTree>
  </p:cSld>
</p:sld>
</file>

<file path=ppt/slides/slide19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24" name="TextShape 1"/>
          <p:cNvSpPr txBox="1"/>
          <p:nvPr/>
        </p:nvSpPr>
        <p:spPr>
          <a:xfrm>
            <a:off x="285840" y="2357280"/>
            <a:ext cx="8500680" cy="2285640"/>
          </a:xfrm>
          <a:prstGeom prst="rect">
            <a:avLst/>
          </a:prstGeom>
          <a:blipFill>
            <a:blip r:embed="rId1"/>
            <a:tile/>
          </a:blipFill>
          <a:ln>
            <a:noFill/>
          </a:ln>
        </p:spPr>
        <p:txBody>
          <a:bodyPr lIns="90000" rIns="90000" tIns="45000" bIns="45000" anchor="ctr"/>
          <a:p>
            <a:pPr algn="ctr">
              <a:lnSpc>
                <a:spcPct val="100000"/>
              </a:lnSpc>
            </a:pPr>
            <a:br/>
            <a:r>
              <a:rPr b="1" lang="el-GR" sz="6600" spc="-1" strike="noStrike" u="sng">
                <a:solidFill>
                  <a:srgbClr val="000000"/>
                </a:solidFill>
                <a:uFill>
                  <a:solidFill>
                    <a:srgbClr val="ffffff"/>
                  </a:solidFill>
                </a:uFill>
                <a:latin typeface="Arial"/>
              </a:rPr>
              <a:t>ΚΕΦΑΛΑΙΟ  ΔΕΚΑΤΟ ΕΝΑΤΟ</a:t>
            </a:r>
            <a:br/>
            <a:endParaRPr b="0" lang="el-GR" sz="6600" spc="-1" strike="noStrike">
              <a:solidFill>
                <a:srgbClr val="ffffff"/>
              </a:solidFill>
              <a:uFill>
                <a:solidFill>
                  <a:srgbClr val="ffffff"/>
                </a:solidFill>
              </a:uFill>
              <a:latin typeface="Book Antiqua"/>
            </a:endParaRPr>
          </a:p>
        </p:txBody>
      </p:sp>
    </p:spTree>
  </p:cSld>
</p:sld>
</file>

<file path=ppt/slides/slide19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25" name="TextShape 1"/>
          <p:cNvSpPr txBox="1"/>
          <p:nvPr/>
        </p:nvSpPr>
        <p:spPr>
          <a:xfrm>
            <a:off x="685800" y="571320"/>
            <a:ext cx="7772040" cy="5857560"/>
          </a:xfrm>
          <a:prstGeom prst="rect">
            <a:avLst/>
          </a:prstGeom>
          <a:solidFill>
            <a:srgbClr val="ffc000"/>
          </a:solidFill>
          <a:ln>
            <a:noFill/>
          </a:ln>
        </p:spPr>
        <p:txBody>
          <a:bodyPr lIns="45720" rIns="45720" tIns="0" bIns="0" anchor="b">
            <a:normAutofit/>
          </a:bodyPr>
          <a:p>
            <a:pPr algn="ctr">
              <a:lnSpc>
                <a:spcPct val="100000"/>
              </a:lnSpc>
            </a:pPr>
            <a:r>
              <a:rPr b="1" lang="el-GR" sz="6600" spc="-1" strike="noStrike" u="sng" cap="all">
                <a:solidFill>
                  <a:srgbClr val="e9d596"/>
                </a:solidFill>
                <a:uFill>
                  <a:solidFill>
                    <a:srgbClr val="ffffff"/>
                  </a:solidFill>
                </a:uFill>
                <a:latin typeface="Arial"/>
              </a:rPr>
              <a:t>ΚΑΤΑΝΑΛΩΣΗ ΤΩΝ ΑΤΜΟΣΤΡΟΒΙΛΩΝ</a:t>
            </a:r>
            <a:endParaRPr b="0" lang="el-GR" sz="6600" spc="-1" strike="noStrike">
              <a:solidFill>
                <a:srgbClr val="ffffff"/>
              </a:solidFill>
              <a:uFill>
                <a:solidFill>
                  <a:srgbClr val="ffffff"/>
                </a:solidFill>
              </a:uFill>
              <a:latin typeface="Book Antiqua"/>
            </a:endParaRPr>
          </a:p>
        </p:txBody>
      </p:sp>
      <p:sp>
        <p:nvSpPr>
          <p:cNvPr id="826" name="TextShape 2"/>
          <p:cNvSpPr txBox="1"/>
          <p:nvPr/>
        </p:nvSpPr>
        <p:spPr>
          <a:xfrm rot="10800000">
            <a:off x="8500680" y="6643800"/>
            <a:ext cx="7857720" cy="142560"/>
          </a:xfrm>
          <a:prstGeom prst="rect">
            <a:avLst/>
          </a:prstGeom>
          <a:solidFill>
            <a:srgbClr val="000000"/>
          </a:solidFill>
          <a:ln>
            <a:noFill/>
          </a:ln>
        </p:spPr>
        <p:txBody>
          <a:bodyPr lIns="90000" rIns="90000" tIns="45000" bIns="45000"/>
          <a:p>
            <a:pPr algn="ctr">
              <a:lnSpc>
                <a:spcPct val="100000"/>
              </a:lnSpc>
              <a:spcBef>
                <a:spcPts val="20"/>
              </a:spcBef>
            </a:pPr>
            <a:r>
              <a:rPr b="0" lang="el-GR" sz="100" spc="-1" strike="noStrike">
                <a:solidFill>
                  <a:srgbClr val="000000"/>
                </a:solidFill>
                <a:uFill>
                  <a:solidFill>
                    <a:srgbClr val="ffffff"/>
                  </a:solidFill>
                </a:uFill>
                <a:latin typeface="Book Antiqua"/>
              </a:rPr>
              <a:t>.</a:t>
            </a:r>
            <a:endParaRPr b="0" lang="el-GR" sz="100" spc="-1" strike="noStrike">
              <a:solidFill>
                <a:srgbClr val="000000"/>
              </a:solidFill>
              <a:uFill>
                <a:solidFill>
                  <a:srgbClr val="ffffff"/>
                </a:solidFill>
              </a:uFill>
              <a:latin typeface="Arial"/>
            </a:endParaRPr>
          </a:p>
          <a:p>
            <a:pPr algn="ctr">
              <a:lnSpc>
                <a:spcPct val="100000"/>
              </a:lnSpc>
              <a:spcBef>
                <a:spcPts val="20"/>
              </a:spcBef>
            </a:pPr>
            <a:endParaRPr b="0" lang="el-GR" sz="100" spc="-1" strike="noStrike">
              <a:solidFill>
                <a:srgbClr val="000000"/>
              </a:solidFill>
              <a:uFill>
                <a:solidFill>
                  <a:srgbClr val="ffffff"/>
                </a:solidFill>
              </a:uFill>
              <a:latin typeface="Arial"/>
            </a:endParaRPr>
          </a:p>
        </p:txBody>
      </p:sp>
    </p:spTree>
  </p:cSld>
</p:sld>
</file>

<file path=ppt/slides/slide19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27"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800" spc="-1" strike="noStrike" u="sng" cap="all">
                <a:solidFill>
                  <a:srgbClr val="ffff00"/>
                </a:solidFill>
                <a:uFill>
                  <a:solidFill>
                    <a:srgbClr val="ffffff"/>
                  </a:solidFill>
                </a:uFill>
                <a:latin typeface="Arial"/>
              </a:rPr>
              <a:t>Η ΚΑΤΑΝΑΛΩΣΗ ΤΟΥ ΣΤΡΟΒΙΛΟΥ ΣΕ ΑΤΜΟ </a:t>
            </a:r>
            <a:br/>
            <a:endParaRPr b="0" lang="el-GR" sz="2800" spc="-1" strike="noStrike">
              <a:solidFill>
                <a:srgbClr val="ffffff"/>
              </a:solidFill>
              <a:uFill>
                <a:solidFill>
                  <a:srgbClr val="ffffff"/>
                </a:solidFill>
              </a:uFill>
              <a:latin typeface="Book Antiqua"/>
            </a:endParaRPr>
          </a:p>
        </p:txBody>
      </p:sp>
      <p:sp>
        <p:nvSpPr>
          <p:cNvPr id="828" name="TextShape 2"/>
          <p:cNvSpPr txBox="1"/>
          <p:nvPr/>
        </p:nvSpPr>
        <p:spPr>
          <a:xfrm>
            <a:off x="179640" y="1071720"/>
            <a:ext cx="8784720" cy="5453280"/>
          </a:xfrm>
          <a:prstGeom prst="rect">
            <a:avLst/>
          </a:prstGeom>
          <a:solidFill>
            <a:srgbClr val="000000"/>
          </a:solidFill>
          <a:ln>
            <a:noFill/>
          </a:ln>
        </p:spPr>
        <p:txBody>
          <a:bodyPr lIns="90000" rIns="90000" tIns="45000" bIns="45000"/>
          <a:p>
            <a:pPr>
              <a:lnSpc>
                <a:spcPct val="100000"/>
              </a:lnSpc>
              <a:spcBef>
                <a:spcPts val="561"/>
              </a:spcBef>
            </a:pPr>
            <a:r>
              <a:rPr b="1" lang="el-GR" sz="2800" spc="-1" strike="noStrike">
                <a:solidFill>
                  <a:srgbClr val="ffffff"/>
                </a:solidFill>
                <a:uFill>
                  <a:solidFill>
                    <a:srgbClr val="ffffff"/>
                  </a:solidFill>
                </a:uFill>
                <a:latin typeface="Arial"/>
              </a:rPr>
              <a:t>ΔΙΝΕΤΑΙ ΣΕ </a:t>
            </a:r>
            <a:r>
              <a:rPr b="1" lang="el-GR" sz="2800" spc="-1" strike="noStrike">
                <a:solidFill>
                  <a:srgbClr val="ff0000"/>
                </a:solidFill>
                <a:uFill>
                  <a:solidFill>
                    <a:srgbClr val="ffffff"/>
                  </a:solidFill>
                </a:uFill>
                <a:latin typeface="Arial"/>
              </a:rPr>
              <a:t>kp</a:t>
            </a:r>
            <a:r>
              <a:rPr b="1" lang="el-GR" sz="2800" spc="-1" strike="noStrike">
                <a:solidFill>
                  <a:srgbClr val="ffffff"/>
                </a:solidFill>
                <a:uFill>
                  <a:solidFill>
                    <a:srgbClr val="ffffff"/>
                  </a:solidFill>
                </a:uFill>
                <a:latin typeface="Arial"/>
              </a:rPr>
              <a:t> ΑΤΜΟΥ ΑΝΑ ΩΡΑ (</a:t>
            </a:r>
            <a:r>
              <a:rPr b="1" lang="el-GR" sz="2800" spc="-1" strike="noStrike">
                <a:solidFill>
                  <a:srgbClr val="ff0000"/>
                </a:solidFill>
                <a:uFill>
                  <a:solidFill>
                    <a:srgbClr val="ffffff"/>
                  </a:solidFill>
                </a:uFill>
                <a:latin typeface="Arial"/>
              </a:rPr>
              <a:t>kp/h</a:t>
            </a:r>
            <a:r>
              <a:rPr b="1" lang="el-GR" sz="2800" spc="-1" strike="noStrike">
                <a:solidFill>
                  <a:srgbClr val="ffffff"/>
                </a:solidFill>
                <a:uFill>
                  <a:solidFill>
                    <a:srgbClr val="ffffff"/>
                  </a:solidFill>
                </a:uFill>
                <a:latin typeface="Arial"/>
              </a:rPr>
              <a:t>) ή ΣΕ </a:t>
            </a:r>
            <a:r>
              <a:rPr b="1" lang="el-GR" sz="2800" spc="-1" strike="noStrike">
                <a:solidFill>
                  <a:srgbClr val="ff0000"/>
                </a:solidFill>
                <a:uFill>
                  <a:solidFill>
                    <a:srgbClr val="ffffff"/>
                  </a:solidFill>
                </a:uFill>
                <a:latin typeface="Arial"/>
              </a:rPr>
              <a:t>kg</a:t>
            </a:r>
            <a:r>
              <a:rPr b="1" lang="el-GR" sz="2800" spc="-1" strike="noStrike">
                <a:solidFill>
                  <a:srgbClr val="ffffff"/>
                </a:solidFill>
                <a:uFill>
                  <a:solidFill>
                    <a:srgbClr val="ffffff"/>
                  </a:solidFill>
                </a:uFill>
                <a:latin typeface="Arial"/>
              </a:rPr>
              <a:t> ΑΤΜΟΥ ΑΝΑ ΩΡΑ (</a:t>
            </a:r>
            <a:r>
              <a:rPr b="1" lang="el-GR" sz="2800" spc="-1" strike="noStrike">
                <a:solidFill>
                  <a:srgbClr val="ff0000"/>
                </a:solidFill>
                <a:uFill>
                  <a:solidFill>
                    <a:srgbClr val="ffffff"/>
                  </a:solidFill>
                </a:uFill>
                <a:latin typeface="Arial"/>
              </a:rPr>
              <a:t>kg/h</a:t>
            </a:r>
            <a:r>
              <a:rPr b="1" lang="el-GR" sz="2800" spc="-1" strike="noStrike">
                <a:solidFill>
                  <a:srgbClr val="ffffff"/>
                </a:solidFill>
                <a:uFill>
                  <a:solidFill>
                    <a:srgbClr val="ffffff"/>
                  </a:solidFill>
                </a:uFill>
                <a:latin typeface="Arial"/>
              </a:rPr>
              <a:t>) ΚΑΙ ΑΝ </a:t>
            </a:r>
            <a:r>
              <a:rPr b="1" lang="el-GR" sz="2800" spc="-1" strike="noStrike">
                <a:solidFill>
                  <a:srgbClr val="ff0000"/>
                </a:solidFill>
                <a:uFill>
                  <a:solidFill>
                    <a:srgbClr val="ffffff"/>
                  </a:solidFill>
                </a:uFill>
                <a:latin typeface="Arial"/>
              </a:rPr>
              <a:t>ΔΙΑΙΡΕΘΕΙ ΜΕ ΤΗΝ ΙΣΧΥ ΤΟΥ ΣΤΡΟΒΙΛΟΥ</a:t>
            </a:r>
            <a:r>
              <a:rPr b="1" lang="el-GR" sz="2800" spc="-1" strike="noStrike">
                <a:solidFill>
                  <a:srgbClr val="ffffff"/>
                </a:solidFill>
                <a:uFill>
                  <a:solidFill>
                    <a:srgbClr val="ffffff"/>
                  </a:solidFill>
                </a:uFill>
                <a:latin typeface="Arial"/>
              </a:rPr>
              <a:t> </a:t>
            </a:r>
            <a:r>
              <a:rPr b="1" lang="el-GR" sz="2800" spc="-1" strike="noStrike">
                <a:solidFill>
                  <a:srgbClr val="ff0000"/>
                </a:solidFill>
                <a:uFill>
                  <a:solidFill>
                    <a:srgbClr val="ffffff"/>
                  </a:solidFill>
                </a:uFill>
                <a:latin typeface="Arial"/>
              </a:rPr>
              <a:t>ΣΤΟΝ ΑΞΟΝΑ</a:t>
            </a:r>
            <a:r>
              <a:rPr b="1" lang="el-GR" sz="2800" spc="-1" strike="noStrike">
                <a:solidFill>
                  <a:srgbClr val="ffffff"/>
                </a:solidFill>
                <a:uFill>
                  <a:solidFill>
                    <a:srgbClr val="ffffff"/>
                  </a:solidFill>
                </a:uFill>
                <a:latin typeface="Arial"/>
              </a:rPr>
              <a:t> ΠΡΟΚΥΠΤΕΙ Η ΠΡΑΓΜΑΤΙΚΗ ΕΙΔΙΚΗ ΚΑΤΑΝΑΛΩΣΗ ΤΟΥ </a:t>
            </a:r>
            <a:r>
              <a:rPr b="1" lang="el-GR" sz="2800" spc="-1" strike="noStrike">
                <a:solidFill>
                  <a:srgbClr val="ff0000"/>
                </a:solidFill>
                <a:uFill>
                  <a:solidFill>
                    <a:srgbClr val="ffffff"/>
                  </a:solidFill>
                </a:uFill>
                <a:latin typeface="Arial"/>
              </a:rPr>
              <a:t>b</a:t>
            </a:r>
            <a:r>
              <a:rPr b="1" lang="el-GR" sz="2800" spc="-1" strike="noStrike" baseline="-25000">
                <a:solidFill>
                  <a:srgbClr val="ff0000"/>
                </a:solidFill>
                <a:uFill>
                  <a:solidFill>
                    <a:srgbClr val="ffffff"/>
                  </a:solidFill>
                </a:uFill>
                <a:latin typeface="Arial"/>
              </a:rPr>
              <a:t>s</a:t>
            </a:r>
            <a:r>
              <a:rPr b="1" lang="el-GR" sz="2800" spc="-1" strike="noStrike">
                <a:solidFill>
                  <a:srgbClr val="ffffff"/>
                </a:solidFill>
                <a:uFill>
                  <a:solidFill>
                    <a:srgbClr val="ffffff"/>
                  </a:solidFill>
                </a:uFill>
                <a:latin typeface="Arial"/>
              </a:rPr>
              <a:t> ΣΕ </a:t>
            </a:r>
            <a:r>
              <a:rPr b="1" lang="el-GR" sz="2800" spc="-1" strike="noStrike">
                <a:solidFill>
                  <a:srgbClr val="ff0000"/>
                </a:solidFill>
                <a:uFill>
                  <a:solidFill>
                    <a:srgbClr val="ffffff"/>
                  </a:solidFill>
                </a:uFill>
                <a:latin typeface="Arial"/>
              </a:rPr>
              <a:t>kp</a:t>
            </a:r>
            <a:r>
              <a:rPr b="1" lang="el-GR" sz="2800" spc="-1" strike="noStrike">
                <a:solidFill>
                  <a:srgbClr val="ffffff"/>
                </a:solidFill>
                <a:uFill>
                  <a:solidFill>
                    <a:srgbClr val="ffffff"/>
                  </a:solidFill>
                </a:uFill>
                <a:latin typeface="Arial"/>
              </a:rPr>
              <a:t> (ατμου)</a:t>
            </a:r>
            <a:r>
              <a:rPr b="1" lang="el-GR" sz="2800" spc="-1" strike="noStrike">
                <a:solidFill>
                  <a:srgbClr val="ff0000"/>
                </a:solidFill>
                <a:uFill>
                  <a:solidFill>
                    <a:srgbClr val="ffffff"/>
                  </a:solidFill>
                </a:uFill>
                <a:latin typeface="Arial"/>
              </a:rPr>
              <a:t>/ΡSh </a:t>
            </a:r>
            <a:r>
              <a:rPr b="1" lang="el-GR" sz="2800" spc="-1" strike="noStrike">
                <a:solidFill>
                  <a:srgbClr val="ffffff"/>
                </a:solidFill>
                <a:uFill>
                  <a:solidFill>
                    <a:srgbClr val="ffffff"/>
                  </a:solidFill>
                </a:uFill>
                <a:latin typeface="Arial"/>
              </a:rPr>
              <a:t>η </a:t>
            </a:r>
            <a:r>
              <a:rPr b="1" lang="el-GR" sz="2800" spc="-1" strike="noStrike">
                <a:solidFill>
                  <a:srgbClr val="ff0000"/>
                </a:solidFill>
                <a:uFill>
                  <a:solidFill>
                    <a:srgbClr val="ffffff"/>
                  </a:solidFill>
                </a:uFill>
                <a:latin typeface="Arial"/>
              </a:rPr>
              <a:t>kg</a:t>
            </a:r>
            <a:r>
              <a:rPr b="1" lang="el-GR" sz="2800" spc="-1" strike="noStrike">
                <a:solidFill>
                  <a:srgbClr val="ffffff"/>
                </a:solidFill>
                <a:uFill>
                  <a:solidFill>
                    <a:srgbClr val="ffffff"/>
                  </a:solidFill>
                </a:uFill>
                <a:latin typeface="Arial"/>
              </a:rPr>
              <a:t> (ατμου)</a:t>
            </a:r>
            <a:r>
              <a:rPr b="1" lang="el-GR" sz="2800" spc="-1" strike="noStrike">
                <a:solidFill>
                  <a:srgbClr val="ff0000"/>
                </a:solidFill>
                <a:uFill>
                  <a:solidFill>
                    <a:srgbClr val="ffffff"/>
                  </a:solidFill>
                </a:uFill>
                <a:latin typeface="Arial"/>
              </a:rPr>
              <a:t>/kWh</a:t>
            </a:r>
            <a:r>
              <a:rPr b="1" lang="el-GR" sz="2800" spc="-1" strike="noStrike">
                <a:solidFill>
                  <a:srgbClr val="ffffff"/>
                </a:solidFill>
                <a:uFill>
                  <a:solidFill>
                    <a:srgbClr val="ffffff"/>
                  </a:solidFill>
                </a:uFill>
                <a:latin typeface="Arial"/>
              </a:rPr>
              <a:t>. </a:t>
            </a:r>
            <a:endParaRPr b="0" lang="el-GR" sz="2800" spc="-1" strike="noStrike">
              <a:solidFill>
                <a:srgbClr val="000000"/>
              </a:solidFill>
              <a:uFill>
                <a:solidFill>
                  <a:srgbClr val="ffffff"/>
                </a:solidFill>
              </a:uFill>
              <a:latin typeface="Arial"/>
            </a:endParaRPr>
          </a:p>
          <a:p>
            <a:pPr>
              <a:lnSpc>
                <a:spcPct val="100000"/>
              </a:lnSpc>
              <a:spcBef>
                <a:spcPts val="561"/>
              </a:spcBef>
            </a:pPr>
            <a:endParaRPr b="0" lang="el-GR" sz="2800" spc="-1" strike="noStrike">
              <a:solidFill>
                <a:srgbClr val="000000"/>
              </a:solidFill>
              <a:uFill>
                <a:solidFill>
                  <a:srgbClr val="ffffff"/>
                </a:solidFill>
              </a:uFill>
              <a:latin typeface="Arial"/>
            </a:endParaRPr>
          </a:p>
          <a:p>
            <a:pPr>
              <a:lnSpc>
                <a:spcPct val="100000"/>
              </a:lnSpc>
              <a:spcBef>
                <a:spcPts val="1199"/>
              </a:spcBef>
            </a:pPr>
            <a:r>
              <a:rPr b="1" lang="el-GR" sz="2800" spc="-1" strike="noStrike">
                <a:solidFill>
                  <a:srgbClr val="ffffff"/>
                </a:solidFill>
                <a:uFill>
                  <a:solidFill>
                    <a:srgbClr val="ffffff"/>
                  </a:solidFill>
                </a:uFill>
                <a:latin typeface="Arial"/>
              </a:rPr>
              <a:t>ΜΕΤΡΕΙΤΑΙ ΑΝΑ ΜΟΝΑΔΑ ΠΡΑΓΜΑΤΙΚΗΣ ΙΣΧΥΟΣ (άξονα) ΚΑΙ ΑΝΑ ΩΡΑ (</a:t>
            </a:r>
            <a:r>
              <a:rPr b="1" lang="el-GR" sz="2800" spc="-1" strike="noStrike">
                <a:solidFill>
                  <a:srgbClr val="ff0000"/>
                </a:solidFill>
                <a:uFill>
                  <a:solidFill>
                    <a:srgbClr val="ffffff"/>
                  </a:solidFill>
                </a:uFill>
                <a:latin typeface="Arial"/>
              </a:rPr>
              <a:t>h</a:t>
            </a:r>
            <a:r>
              <a:rPr b="1" lang="el-GR" sz="2800" spc="-1" strike="noStrike">
                <a:solidFill>
                  <a:srgbClr val="ffffff"/>
                </a:solidFill>
                <a:uFill>
                  <a:solidFill>
                    <a:srgbClr val="ffffff"/>
                  </a:solidFill>
                </a:uFill>
                <a:latin typeface="Arial"/>
              </a:rPr>
              <a:t>). </a:t>
            </a:r>
            <a:br/>
            <a:r>
              <a:rPr b="0" lang="el-GR" sz="4800" spc="-1" strike="noStrike">
                <a:solidFill>
                  <a:srgbClr val="ffffff"/>
                </a:solidFill>
                <a:uFill>
                  <a:solidFill>
                    <a:srgbClr val="ffffff"/>
                  </a:solidFill>
                </a:uFill>
                <a:latin typeface="Book Antiqua"/>
              </a:rPr>
              <a:t> </a:t>
            </a:r>
            <a:br/>
            <a:endParaRPr b="0" lang="el-GR" sz="4800" spc="-1" strike="noStrike">
              <a:solidFill>
                <a:srgbClr val="000000"/>
              </a:solidFill>
              <a:uFill>
                <a:solidFill>
                  <a:srgbClr val="ffffff"/>
                </a:solidFill>
              </a:uFill>
              <a:latin typeface="Arial"/>
            </a:endParaRPr>
          </a:p>
        </p:txBody>
      </p:sp>
    </p:spTree>
  </p:cSld>
</p:sld>
</file>

<file path=ppt/slides/slide19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29"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800" spc="-1" strike="noStrike" u="sng" cap="all">
                <a:solidFill>
                  <a:srgbClr val="000000"/>
                </a:solidFill>
                <a:uFill>
                  <a:solidFill>
                    <a:srgbClr val="ffffff"/>
                  </a:solidFill>
                </a:uFill>
                <a:latin typeface="Arial"/>
              </a:rPr>
              <a:t>Η ΚΑΤΑΝΑΛΩΣΗ ΤΟΥ ΣΤΡΟΒΙΛΟΥ ΣΕ ΑΤΜΟ </a:t>
            </a:r>
            <a:br/>
            <a:endParaRPr b="0" lang="el-GR" sz="2800" spc="-1" strike="noStrike">
              <a:solidFill>
                <a:srgbClr val="ffffff"/>
              </a:solidFill>
              <a:uFill>
                <a:solidFill>
                  <a:srgbClr val="ffffff"/>
                </a:solidFill>
              </a:uFill>
              <a:latin typeface="Book Antiqua"/>
            </a:endParaRPr>
          </a:p>
        </p:txBody>
      </p:sp>
      <p:sp>
        <p:nvSpPr>
          <p:cNvPr id="830" name="TextShape 2"/>
          <p:cNvSpPr txBox="1"/>
          <p:nvPr/>
        </p:nvSpPr>
        <p:spPr>
          <a:xfrm>
            <a:off x="179640" y="1071720"/>
            <a:ext cx="8784720" cy="5453280"/>
          </a:xfrm>
          <a:prstGeom prst="rect">
            <a:avLst/>
          </a:prstGeom>
          <a:solidFill>
            <a:srgbClr val="000000"/>
          </a:solidFill>
          <a:ln>
            <a:noFill/>
          </a:ln>
        </p:spPr>
        <p:txBody>
          <a:bodyPr lIns="90000" rIns="90000" tIns="72000" bIns="45000"/>
          <a:p>
            <a:pPr>
              <a:lnSpc>
                <a:spcPct val="100000"/>
              </a:lnSpc>
              <a:spcBef>
                <a:spcPts val="400"/>
              </a:spcBef>
            </a:pPr>
            <a:r>
              <a:rPr b="1" lang="el-GR" sz="2000" spc="-1" strike="noStrike">
                <a:solidFill>
                  <a:srgbClr val="ffffff"/>
                </a:solidFill>
                <a:uFill>
                  <a:solidFill>
                    <a:srgbClr val="ffffff"/>
                  </a:solidFill>
                </a:uFill>
                <a:latin typeface="Arial"/>
              </a:rPr>
              <a:t>ΣΥΜΦΩΝΑ ΜΕ ΤΑ ΠΑΡΑΠΑΝΩ ΘΑ ΕΙΝΑΙ:</a:t>
            </a:r>
            <a:endParaRPr b="0" lang="el-GR" sz="2000" spc="-1" strike="noStrike">
              <a:solidFill>
                <a:srgbClr val="000000"/>
              </a:solidFill>
              <a:uFill>
                <a:solidFill>
                  <a:srgbClr val="ffffff"/>
                </a:solidFill>
              </a:uFill>
              <a:latin typeface="Arial"/>
            </a:endParaRPr>
          </a:p>
          <a:p>
            <a:pPr>
              <a:lnSpc>
                <a:spcPct val="100000"/>
              </a:lnSpc>
              <a:spcBef>
                <a:spcPts val="561"/>
              </a:spcBef>
            </a:pPr>
            <a:endParaRPr b="0" lang="el-GR" sz="2000" spc="-1" strike="noStrike">
              <a:solidFill>
                <a:srgbClr val="000000"/>
              </a:solidFill>
              <a:uFill>
                <a:solidFill>
                  <a:srgbClr val="ffffff"/>
                </a:solidFill>
              </a:uFill>
              <a:latin typeface="Arial"/>
            </a:endParaRPr>
          </a:p>
          <a:p>
            <a:pPr>
              <a:lnSpc>
                <a:spcPct val="100000"/>
              </a:lnSpc>
              <a:spcBef>
                <a:spcPts val="561"/>
              </a:spcBef>
            </a:pPr>
            <a:endParaRPr b="0" lang="el-GR" sz="2000" spc="-1" strike="noStrike">
              <a:solidFill>
                <a:srgbClr val="000000"/>
              </a:solidFill>
              <a:uFill>
                <a:solidFill>
                  <a:srgbClr val="ffffff"/>
                </a:solidFill>
              </a:uFill>
              <a:latin typeface="Arial"/>
            </a:endParaRPr>
          </a:p>
          <a:p>
            <a:pPr>
              <a:lnSpc>
                <a:spcPct val="100000"/>
              </a:lnSpc>
            </a:pPr>
            <a:r>
              <a:rPr b="1" lang="el-GR" sz="2800" spc="-1" strike="noStrike">
                <a:solidFill>
                  <a:srgbClr val="ff0000"/>
                </a:solidFill>
                <a:uFill>
                  <a:solidFill>
                    <a:srgbClr val="ffffff"/>
                  </a:solidFill>
                </a:uFill>
                <a:latin typeface="Arial"/>
              </a:rPr>
              <a:t>                         </a:t>
            </a:r>
            <a:r>
              <a:rPr b="1" lang="el-GR" sz="2800" spc="-1" strike="noStrike">
                <a:solidFill>
                  <a:srgbClr val="ff0000"/>
                </a:solidFill>
                <a:uFill>
                  <a:solidFill>
                    <a:srgbClr val="ffffff"/>
                  </a:solidFill>
                </a:uFill>
                <a:latin typeface="Arial"/>
              </a:rPr>
              <a:t>G</a:t>
            </a:r>
            <a:endParaRPr b="0" lang="el-GR" sz="2800" spc="-1" strike="noStrike">
              <a:solidFill>
                <a:srgbClr val="000000"/>
              </a:solidFill>
              <a:uFill>
                <a:solidFill>
                  <a:srgbClr val="ffffff"/>
                </a:solidFill>
              </a:uFill>
              <a:latin typeface="Arial"/>
            </a:endParaRPr>
          </a:p>
          <a:p>
            <a:pPr>
              <a:lnSpc>
                <a:spcPct val="100000"/>
              </a:lnSpc>
            </a:pPr>
            <a:r>
              <a:rPr b="1" lang="el-GR" sz="2800" spc="-1" strike="noStrike">
                <a:solidFill>
                  <a:srgbClr val="ff0000"/>
                </a:solidFill>
                <a:uFill>
                  <a:solidFill>
                    <a:srgbClr val="ffffff"/>
                  </a:solidFill>
                </a:uFill>
                <a:latin typeface="Arial"/>
              </a:rPr>
              <a:t>              </a:t>
            </a:r>
            <a:r>
              <a:rPr b="1" lang="el-GR" sz="2800" spc="-1" strike="noStrike">
                <a:solidFill>
                  <a:srgbClr val="ff0000"/>
                </a:solidFill>
                <a:uFill>
                  <a:solidFill>
                    <a:srgbClr val="ffffff"/>
                  </a:solidFill>
                </a:uFill>
                <a:latin typeface="Arial"/>
              </a:rPr>
              <a:t>b</a:t>
            </a:r>
            <a:r>
              <a:rPr b="1" lang="el-GR" sz="2800" spc="-1" strike="noStrike" baseline="-25000">
                <a:solidFill>
                  <a:srgbClr val="ff0000"/>
                </a:solidFill>
                <a:uFill>
                  <a:solidFill>
                    <a:srgbClr val="ffffff"/>
                  </a:solidFill>
                </a:uFill>
                <a:latin typeface="Arial"/>
              </a:rPr>
              <a:t>s =  -------------</a:t>
            </a:r>
            <a:r>
              <a:rPr b="1" lang="el-GR" sz="2800" spc="-1" strike="noStrike">
                <a:solidFill>
                  <a:srgbClr val="ffffff"/>
                </a:solidFill>
                <a:uFill>
                  <a:solidFill>
                    <a:srgbClr val="ffffff"/>
                  </a:solidFill>
                </a:uFill>
                <a:latin typeface="Arial"/>
              </a:rPr>
              <a:t>      σε </a:t>
            </a:r>
            <a:r>
              <a:rPr b="1" lang="el-GR" sz="2800" spc="-1" strike="noStrike">
                <a:solidFill>
                  <a:srgbClr val="ff0000"/>
                </a:solidFill>
                <a:uFill>
                  <a:solidFill>
                    <a:srgbClr val="ffffff"/>
                  </a:solidFill>
                </a:uFill>
                <a:latin typeface="Arial"/>
              </a:rPr>
              <a:t>kp/ΡSh </a:t>
            </a:r>
            <a:r>
              <a:rPr b="1" lang="el-GR" sz="2800" spc="-1" strike="noStrike">
                <a:solidFill>
                  <a:srgbClr val="ffffff"/>
                </a:solidFill>
                <a:uFill>
                  <a:solidFill>
                    <a:srgbClr val="ffffff"/>
                  </a:solidFill>
                </a:uFill>
                <a:latin typeface="Arial"/>
              </a:rPr>
              <a:t>η </a:t>
            </a:r>
            <a:r>
              <a:rPr b="1" lang="el-GR" sz="2800" spc="-1" strike="noStrike">
                <a:solidFill>
                  <a:srgbClr val="ff0000"/>
                </a:solidFill>
                <a:uFill>
                  <a:solidFill>
                    <a:srgbClr val="ffffff"/>
                  </a:solidFill>
                </a:uFill>
                <a:latin typeface="Arial"/>
              </a:rPr>
              <a:t>kg/kWh</a:t>
            </a:r>
            <a:r>
              <a:rPr b="1" lang="el-GR" sz="2800" spc="-1" strike="noStrike">
                <a:solidFill>
                  <a:srgbClr val="ffffff"/>
                </a:solidFill>
                <a:uFill>
                  <a:solidFill>
                    <a:srgbClr val="ffffff"/>
                  </a:solidFill>
                </a:uFill>
                <a:latin typeface="Arial"/>
              </a:rPr>
              <a:t> </a:t>
            </a:r>
            <a:endParaRPr b="0" lang="el-GR" sz="2800" spc="-1" strike="noStrike">
              <a:solidFill>
                <a:srgbClr val="000000"/>
              </a:solidFill>
              <a:uFill>
                <a:solidFill>
                  <a:srgbClr val="ffffff"/>
                </a:solidFill>
              </a:uFill>
              <a:latin typeface="Arial"/>
            </a:endParaRPr>
          </a:p>
          <a:p>
            <a:pPr>
              <a:lnSpc>
                <a:spcPct val="100000"/>
              </a:lnSpc>
            </a:pPr>
            <a:r>
              <a:rPr b="1" lang="el-GR" sz="2800" spc="-1" strike="noStrike">
                <a:solidFill>
                  <a:srgbClr val="ffffff"/>
                </a:solidFill>
                <a:uFill>
                  <a:solidFill>
                    <a:srgbClr val="ffffff"/>
                  </a:solidFill>
                </a:uFill>
                <a:latin typeface="Arial"/>
              </a:rPr>
              <a:t>                         </a:t>
            </a:r>
            <a:r>
              <a:rPr b="1" lang="el-GR" sz="2800" spc="-1" strike="noStrike">
                <a:solidFill>
                  <a:srgbClr val="ff0000"/>
                </a:solidFill>
                <a:uFill>
                  <a:solidFill>
                    <a:srgbClr val="ffffff"/>
                  </a:solidFill>
                </a:uFill>
                <a:latin typeface="Arial"/>
              </a:rPr>
              <a:t>P</a:t>
            </a:r>
            <a:r>
              <a:rPr b="1" lang="el-GR" sz="1600" spc="-1" strike="noStrike">
                <a:solidFill>
                  <a:srgbClr val="ff0000"/>
                </a:solidFill>
                <a:uFill>
                  <a:solidFill>
                    <a:srgbClr val="ffffff"/>
                  </a:solidFill>
                </a:uFill>
                <a:latin typeface="Arial"/>
              </a:rPr>
              <a:t>Π</a:t>
            </a:r>
            <a:r>
              <a:rPr b="1" lang="el-GR" sz="2800" spc="-1" strike="noStrike">
                <a:solidFill>
                  <a:srgbClr val="ff0000"/>
                </a:solidFill>
                <a:uFill>
                  <a:solidFill>
                    <a:srgbClr val="ffffff"/>
                  </a:solidFill>
                </a:uFill>
                <a:latin typeface="Arial"/>
              </a:rPr>
              <a:t> </a:t>
            </a:r>
            <a:endParaRPr b="0" lang="el-GR" sz="2800" spc="-1" strike="noStrike">
              <a:solidFill>
                <a:srgbClr val="000000"/>
              </a:solidFill>
              <a:uFill>
                <a:solidFill>
                  <a:srgbClr val="ffffff"/>
                </a:solidFill>
              </a:uFill>
              <a:latin typeface="Arial"/>
            </a:endParaRPr>
          </a:p>
          <a:p>
            <a:pPr>
              <a:lnSpc>
                <a:spcPct val="100000"/>
              </a:lnSpc>
              <a:spcBef>
                <a:spcPts val="400"/>
              </a:spcBef>
            </a:pPr>
            <a:endParaRPr b="0" lang="el-GR" sz="2800" spc="-1" strike="noStrike">
              <a:solidFill>
                <a:srgbClr val="000000"/>
              </a:solidFill>
              <a:uFill>
                <a:solidFill>
                  <a:srgbClr val="ffffff"/>
                </a:solidFill>
              </a:uFill>
              <a:latin typeface="Arial"/>
            </a:endParaRPr>
          </a:p>
          <a:p>
            <a:pPr>
              <a:lnSpc>
                <a:spcPct val="100000"/>
              </a:lnSpc>
              <a:spcBef>
                <a:spcPts val="1199"/>
              </a:spcBef>
            </a:pPr>
            <a:r>
              <a:rPr b="1" lang="el-GR" sz="2000" spc="-1" strike="noStrike">
                <a:solidFill>
                  <a:srgbClr val="ffffff"/>
                </a:solidFill>
                <a:uFill>
                  <a:solidFill>
                    <a:srgbClr val="ffffff"/>
                  </a:solidFill>
                </a:uFill>
                <a:latin typeface="Arial"/>
              </a:rPr>
              <a:t>ΟΠΟΥ </a:t>
            </a:r>
            <a:r>
              <a:rPr b="1" lang="el-GR" sz="2000" spc="-1" strike="noStrike">
                <a:solidFill>
                  <a:srgbClr val="ff0000"/>
                </a:solidFill>
                <a:uFill>
                  <a:solidFill>
                    <a:srgbClr val="ffffff"/>
                  </a:solidFill>
                </a:uFill>
                <a:latin typeface="Arial"/>
              </a:rPr>
              <a:t>G</a:t>
            </a:r>
            <a:r>
              <a:rPr b="1" lang="el-GR" sz="2000" spc="-1" strike="noStrike">
                <a:solidFill>
                  <a:srgbClr val="ffffff"/>
                </a:solidFill>
                <a:uFill>
                  <a:solidFill>
                    <a:srgbClr val="ffffff"/>
                  </a:solidFill>
                </a:uFill>
                <a:latin typeface="Arial"/>
              </a:rPr>
              <a:t> = Η ΚΑΤΑΝΑΛΩΣΗ ΑΤΜΟΥ ΑΝΑ ΩΡΑ ΚΑΙ </a:t>
            </a:r>
            <a:r>
              <a:rPr b="1" lang="el-GR" sz="2000" spc="-1" strike="noStrike">
                <a:solidFill>
                  <a:srgbClr val="ff0000"/>
                </a:solidFill>
                <a:uFill>
                  <a:solidFill>
                    <a:srgbClr val="ffffff"/>
                  </a:solidFill>
                </a:uFill>
                <a:latin typeface="Arial"/>
              </a:rPr>
              <a:t>Ρ</a:t>
            </a:r>
            <a:r>
              <a:rPr b="1" lang="el-GR" sz="2000" spc="-1" strike="noStrike" baseline="-25000">
                <a:solidFill>
                  <a:srgbClr val="ff0000"/>
                </a:solidFill>
                <a:uFill>
                  <a:solidFill>
                    <a:srgbClr val="ffffff"/>
                  </a:solidFill>
                </a:uFill>
                <a:latin typeface="Arial"/>
              </a:rPr>
              <a:t>Π</a:t>
            </a:r>
            <a:r>
              <a:rPr b="1" lang="el-GR" sz="2000" spc="-1" strike="noStrike">
                <a:solidFill>
                  <a:srgbClr val="ffffff"/>
                </a:solidFill>
                <a:uFill>
                  <a:solidFill>
                    <a:srgbClr val="ffffff"/>
                  </a:solidFill>
                </a:uFill>
                <a:latin typeface="Arial"/>
              </a:rPr>
              <a:t> Η ΙΣΧΥΣ ΣΕ </a:t>
            </a:r>
            <a:r>
              <a:rPr b="1" lang="el-GR" sz="2000" spc="-1" strike="noStrike">
                <a:solidFill>
                  <a:srgbClr val="ff0000"/>
                </a:solidFill>
                <a:uFill>
                  <a:solidFill>
                    <a:srgbClr val="ffffff"/>
                  </a:solidFill>
                </a:uFill>
                <a:latin typeface="Arial"/>
              </a:rPr>
              <a:t>ΡS </a:t>
            </a:r>
            <a:r>
              <a:rPr b="1" lang="el-GR" sz="2000" spc="-1" strike="noStrike">
                <a:solidFill>
                  <a:srgbClr val="ffffff"/>
                </a:solidFill>
                <a:uFill>
                  <a:solidFill>
                    <a:srgbClr val="ffffff"/>
                  </a:solidFill>
                </a:uFill>
                <a:latin typeface="Arial"/>
              </a:rPr>
              <a:t>η </a:t>
            </a:r>
            <a:r>
              <a:rPr b="1" lang="el-GR" sz="2000" spc="-1" strike="noStrike">
                <a:solidFill>
                  <a:srgbClr val="ff0000"/>
                </a:solidFill>
                <a:uFill>
                  <a:solidFill>
                    <a:srgbClr val="ffffff"/>
                  </a:solidFill>
                </a:uFill>
                <a:latin typeface="Arial"/>
              </a:rPr>
              <a:t>kW</a:t>
            </a:r>
            <a:r>
              <a:rPr b="1" lang="el-GR" sz="2000" spc="-1" strike="noStrike">
                <a:solidFill>
                  <a:srgbClr val="ffffff"/>
                </a:solidFill>
                <a:uFill>
                  <a:solidFill>
                    <a:srgbClr val="ffffff"/>
                  </a:solidFill>
                </a:uFill>
                <a:latin typeface="Arial"/>
              </a:rPr>
              <a:t> ΑΝΤΙΣΤΟΙΧΑ. </a:t>
            </a:r>
            <a:br/>
            <a:r>
              <a:rPr b="0" lang="el-GR" sz="4800" spc="-1" strike="noStrike">
                <a:solidFill>
                  <a:srgbClr val="ffffff"/>
                </a:solidFill>
                <a:uFill>
                  <a:solidFill>
                    <a:srgbClr val="ffffff"/>
                  </a:solidFill>
                </a:uFill>
                <a:latin typeface="Book Antiqua"/>
              </a:rPr>
              <a:t> </a:t>
            </a:r>
            <a:br/>
            <a:endParaRPr b="0" lang="el-GR" sz="4800" spc="-1" strike="noStrike">
              <a:solidFill>
                <a:srgbClr val="000000"/>
              </a:solidFill>
              <a:uFill>
                <a:solidFill>
                  <a:srgbClr val="ffffff"/>
                </a:solidFill>
              </a:uFill>
              <a:latin typeface="Arial"/>
            </a:endParaRPr>
          </a:p>
        </p:txBody>
      </p:sp>
    </p:spTree>
  </p:cSld>
</p:sld>
</file>

<file path=ppt/slides/slide19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1"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800" spc="-1" strike="noStrike" u="sng" cap="all">
                <a:solidFill>
                  <a:srgbClr val="000000"/>
                </a:solidFill>
                <a:uFill>
                  <a:solidFill>
                    <a:srgbClr val="ffffff"/>
                  </a:solidFill>
                </a:uFill>
                <a:latin typeface="Arial"/>
              </a:rPr>
              <a:t>Η ΚΑΤΑΝΑΛΩΣΗ ΤΟΥ ΣΤΡΟΒΙΛΟΥ ΣΕ ΑΤΜΟ </a:t>
            </a:r>
            <a:br/>
            <a:endParaRPr b="0" lang="el-GR" sz="2800" spc="-1" strike="noStrike">
              <a:solidFill>
                <a:srgbClr val="ffffff"/>
              </a:solidFill>
              <a:uFill>
                <a:solidFill>
                  <a:srgbClr val="ffffff"/>
                </a:solidFill>
              </a:uFill>
              <a:latin typeface="Book Antiqua"/>
            </a:endParaRPr>
          </a:p>
        </p:txBody>
      </p:sp>
      <p:sp>
        <p:nvSpPr>
          <p:cNvPr id="832" name="TextShape 2"/>
          <p:cNvSpPr txBox="1"/>
          <p:nvPr/>
        </p:nvSpPr>
        <p:spPr>
          <a:xfrm>
            <a:off x="179640" y="1071720"/>
            <a:ext cx="8784720" cy="5453280"/>
          </a:xfrm>
          <a:prstGeom prst="rect">
            <a:avLst/>
          </a:prstGeom>
          <a:solidFill>
            <a:srgbClr val="000000"/>
          </a:solidFill>
          <a:ln>
            <a:noFill/>
          </a:ln>
        </p:spPr>
        <p:txBody>
          <a:bodyPr lIns="90000" rIns="90000" tIns="45000" bIns="45000"/>
          <a:p>
            <a:pPr>
              <a:lnSpc>
                <a:spcPct val="100000"/>
              </a:lnSpc>
              <a:spcBef>
                <a:spcPts val="400"/>
              </a:spcBef>
            </a:pPr>
            <a:r>
              <a:rPr b="1" lang="el-GR" sz="2000" spc="-1" strike="noStrike">
                <a:solidFill>
                  <a:srgbClr val="ffffff"/>
                </a:solidFill>
                <a:uFill>
                  <a:solidFill>
                    <a:srgbClr val="ffffff"/>
                  </a:solidFill>
                </a:uFill>
                <a:latin typeface="Arial"/>
              </a:rPr>
              <a:t>ΑΝ ΤΩΡΑ ΕΙΝΑΙ </a:t>
            </a:r>
            <a:r>
              <a:rPr b="1" lang="el-GR" sz="2000" spc="-1" strike="noStrike">
                <a:solidFill>
                  <a:srgbClr val="ff0000"/>
                </a:solidFill>
                <a:uFill>
                  <a:solidFill>
                    <a:srgbClr val="ffffff"/>
                  </a:solidFill>
                </a:uFill>
                <a:latin typeface="Arial"/>
              </a:rPr>
              <a:t>Δh</a:t>
            </a:r>
            <a:r>
              <a:rPr b="1" lang="el-GR" sz="2000" spc="-1" strike="noStrike" baseline="-25000">
                <a:solidFill>
                  <a:srgbClr val="ff0000"/>
                </a:solidFill>
                <a:uFill>
                  <a:solidFill>
                    <a:srgbClr val="ffffff"/>
                  </a:solidFill>
                </a:uFill>
                <a:latin typeface="Arial"/>
              </a:rPr>
              <a:t>Θ</a:t>
            </a:r>
            <a:r>
              <a:rPr b="1" lang="el-GR" sz="2000" spc="-1" strike="noStrike">
                <a:solidFill>
                  <a:srgbClr val="ffffff"/>
                </a:solidFill>
                <a:uFill>
                  <a:solidFill>
                    <a:srgbClr val="ffffff"/>
                  </a:solidFill>
                </a:uFill>
                <a:latin typeface="Arial"/>
              </a:rPr>
              <a:t> Η ΘΕΡΜΙΚΗ ΠΤΩΣΗ ΚΑΙ Ο ΟΛΙΚΟΣ ΒΑΘΜΟΣ ΑΠΟΔΟΣΕΩΣ </a:t>
            </a:r>
            <a:r>
              <a:rPr b="1" lang="el-GR" sz="2000" spc="-1" strike="noStrike">
                <a:solidFill>
                  <a:srgbClr val="ff0000"/>
                </a:solidFill>
                <a:uFill>
                  <a:solidFill>
                    <a:srgbClr val="ffffff"/>
                  </a:solidFill>
                </a:uFill>
                <a:latin typeface="Arial"/>
              </a:rPr>
              <a:t>η</a:t>
            </a:r>
            <a:r>
              <a:rPr b="1" lang="el-GR" sz="2000" spc="-1" strike="noStrike" baseline="-25000">
                <a:solidFill>
                  <a:srgbClr val="ff0000"/>
                </a:solidFill>
                <a:uFill>
                  <a:solidFill>
                    <a:srgbClr val="ffffff"/>
                  </a:solidFill>
                </a:uFill>
                <a:latin typeface="Arial"/>
              </a:rPr>
              <a:t>ολ</a:t>
            </a:r>
            <a:r>
              <a:rPr b="1" lang="el-GR" sz="2000" spc="-1" strike="noStrike">
                <a:solidFill>
                  <a:srgbClr val="ffffff"/>
                </a:solidFill>
                <a:uFill>
                  <a:solidFill>
                    <a:srgbClr val="ffffff"/>
                  </a:solidFill>
                </a:uFill>
                <a:latin typeface="Arial"/>
              </a:rPr>
              <a:t>, Η ΕΙΔΙΚΗ ΚΑΤΑΝΑΛΩΣΗ </a:t>
            </a:r>
            <a:r>
              <a:rPr b="1" lang="el-GR" sz="2000" spc="-1" strike="noStrike">
                <a:solidFill>
                  <a:srgbClr val="ff0000"/>
                </a:solidFill>
                <a:uFill>
                  <a:solidFill>
                    <a:srgbClr val="ffffff"/>
                  </a:solidFill>
                </a:uFill>
                <a:latin typeface="Arial"/>
              </a:rPr>
              <a:t>b</a:t>
            </a:r>
            <a:r>
              <a:rPr b="1" lang="el-GR" sz="2000" spc="-1" strike="noStrike" baseline="-25000">
                <a:solidFill>
                  <a:srgbClr val="ff0000"/>
                </a:solidFill>
                <a:uFill>
                  <a:solidFill>
                    <a:srgbClr val="ffffff"/>
                  </a:solidFill>
                </a:uFill>
                <a:latin typeface="Arial"/>
              </a:rPr>
              <a:t>S  </a:t>
            </a:r>
            <a:r>
              <a:rPr b="1" lang="el-GR" sz="2000" spc="-1" strike="noStrike">
                <a:solidFill>
                  <a:srgbClr val="ffffff"/>
                </a:solidFill>
                <a:uFill>
                  <a:solidFill>
                    <a:srgbClr val="ffffff"/>
                  </a:solidFill>
                </a:uFill>
                <a:latin typeface="Arial"/>
              </a:rPr>
              <a:t>ΘΑ ΔΙΝΕΤΑΙ ΜΕ ΤΟΥΣ ΤΥΠΟΥΣ:</a:t>
            </a:r>
            <a:endParaRPr b="0" lang="el-GR" sz="2000" spc="-1" strike="noStrike">
              <a:solidFill>
                <a:srgbClr val="000000"/>
              </a:solidFill>
              <a:uFill>
                <a:solidFill>
                  <a:srgbClr val="ffffff"/>
                </a:solidFill>
              </a:uFill>
              <a:latin typeface="Arial"/>
            </a:endParaRPr>
          </a:p>
          <a:p>
            <a:pPr>
              <a:lnSpc>
                <a:spcPct val="100000"/>
              </a:lnSpc>
            </a:pPr>
            <a:r>
              <a:rPr b="1" lang="el-GR" sz="2000" spc="-1" strike="noStrike">
                <a:solidFill>
                  <a:srgbClr val="ffffff"/>
                </a:solidFill>
                <a:uFill>
                  <a:solidFill>
                    <a:srgbClr val="ffffff"/>
                  </a:solidFill>
                </a:uFill>
                <a:latin typeface="Arial"/>
              </a:rPr>
              <a:t>                               </a:t>
            </a:r>
            <a:r>
              <a:rPr b="1" lang="el-GR" sz="2000" spc="-1" strike="noStrike">
                <a:solidFill>
                  <a:srgbClr val="ff0000"/>
                </a:solidFill>
                <a:uFill>
                  <a:solidFill>
                    <a:srgbClr val="ffffff"/>
                  </a:solidFill>
                </a:uFill>
                <a:latin typeface="Arial"/>
              </a:rPr>
              <a:t>632,3</a:t>
            </a:r>
            <a:endParaRPr b="0" lang="el-GR" sz="2000" spc="-1" strike="noStrike">
              <a:solidFill>
                <a:srgbClr val="000000"/>
              </a:solidFill>
              <a:uFill>
                <a:solidFill>
                  <a:srgbClr val="ffffff"/>
                </a:solidFill>
              </a:uFill>
              <a:latin typeface="Arial"/>
            </a:endParaRPr>
          </a:p>
          <a:p>
            <a:pPr>
              <a:lnSpc>
                <a:spcPct val="100000"/>
              </a:lnSpc>
            </a:pPr>
            <a:r>
              <a:rPr b="1" lang="el-GR" sz="2000" spc="-1" strike="noStrike">
                <a:solidFill>
                  <a:srgbClr val="ff0000"/>
                </a:solidFill>
                <a:uFill>
                  <a:solidFill>
                    <a:srgbClr val="ffffff"/>
                  </a:solidFill>
                </a:uFill>
                <a:latin typeface="Arial"/>
              </a:rPr>
              <a:t>                  </a:t>
            </a:r>
            <a:r>
              <a:rPr b="1" lang="el-GR" sz="2800" spc="-1" strike="noStrike">
                <a:solidFill>
                  <a:srgbClr val="ff0000"/>
                </a:solidFill>
                <a:uFill>
                  <a:solidFill>
                    <a:srgbClr val="ffffff"/>
                  </a:solidFill>
                </a:uFill>
                <a:latin typeface="Arial"/>
              </a:rPr>
              <a:t>b</a:t>
            </a:r>
            <a:r>
              <a:rPr b="1" lang="el-GR" sz="2400" spc="-1" strike="noStrike" baseline="-25000">
                <a:solidFill>
                  <a:srgbClr val="ff0000"/>
                </a:solidFill>
                <a:uFill>
                  <a:solidFill>
                    <a:srgbClr val="ffffff"/>
                  </a:solidFill>
                </a:uFill>
                <a:latin typeface="Arial"/>
              </a:rPr>
              <a:t>S = -------------------</a:t>
            </a:r>
            <a:r>
              <a:rPr b="1" lang="el-GR" sz="2000" spc="-1" strike="noStrike" baseline="-25000">
                <a:solidFill>
                  <a:srgbClr val="ff0000"/>
                </a:solidFill>
                <a:uFill>
                  <a:solidFill>
                    <a:srgbClr val="ffffff"/>
                  </a:solidFill>
                </a:uFill>
                <a:latin typeface="Arial"/>
              </a:rPr>
              <a:t>                  </a:t>
            </a:r>
            <a:r>
              <a:rPr b="1" lang="el-GR" sz="2400" spc="-1" strike="noStrike">
                <a:solidFill>
                  <a:srgbClr val="ff0000"/>
                </a:solidFill>
                <a:uFill>
                  <a:solidFill>
                    <a:srgbClr val="ffffff"/>
                  </a:solidFill>
                </a:uFill>
                <a:latin typeface="Arial"/>
              </a:rPr>
              <a:t> σε  kp ατμου/PSh</a:t>
            </a: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0000"/>
                </a:solidFill>
                <a:uFill>
                  <a:solidFill>
                    <a:srgbClr val="ffffff"/>
                  </a:solidFill>
                </a:uFill>
                <a:latin typeface="Arial"/>
              </a:rPr>
              <a:t>                       </a:t>
            </a:r>
            <a:r>
              <a:rPr b="1" lang="el-GR" sz="2400" spc="-1" strike="noStrike">
                <a:solidFill>
                  <a:srgbClr val="ff0000"/>
                </a:solidFill>
                <a:uFill>
                  <a:solidFill>
                    <a:srgbClr val="ffffff"/>
                  </a:solidFill>
                </a:uFill>
                <a:latin typeface="Arial"/>
              </a:rPr>
              <a:t>Δh</a:t>
            </a:r>
            <a:r>
              <a:rPr b="1" lang="el-GR" sz="2400" spc="-1" strike="noStrike" baseline="-25000">
                <a:solidFill>
                  <a:srgbClr val="ff0000"/>
                </a:solidFill>
                <a:uFill>
                  <a:solidFill>
                    <a:srgbClr val="ffffff"/>
                  </a:solidFill>
                </a:uFill>
                <a:latin typeface="Arial"/>
              </a:rPr>
              <a:t>Θ</a:t>
            </a:r>
            <a:r>
              <a:rPr b="1" lang="el-GR" sz="2400" spc="-1" strike="noStrike">
                <a:solidFill>
                  <a:srgbClr val="ff0000"/>
                </a:solidFill>
                <a:uFill>
                  <a:solidFill>
                    <a:srgbClr val="ffffff"/>
                  </a:solidFill>
                </a:uFill>
                <a:latin typeface="Arial"/>
              </a:rPr>
              <a:t> .</a:t>
            </a:r>
            <a:r>
              <a:rPr b="1" lang="el-GR" sz="2400" spc="-1" strike="noStrike">
                <a:solidFill>
                  <a:srgbClr val="ffffff"/>
                </a:solidFill>
                <a:uFill>
                  <a:solidFill>
                    <a:srgbClr val="ffffff"/>
                  </a:solidFill>
                </a:uFill>
                <a:latin typeface="Arial"/>
              </a:rPr>
              <a:t> </a:t>
            </a:r>
            <a:r>
              <a:rPr b="1" lang="el-GR" sz="2400" spc="-1" strike="noStrike">
                <a:solidFill>
                  <a:srgbClr val="ff0000"/>
                </a:solidFill>
                <a:uFill>
                  <a:solidFill>
                    <a:srgbClr val="ffffff"/>
                  </a:solidFill>
                </a:uFill>
                <a:latin typeface="Arial"/>
              </a:rPr>
              <a:t>η</a:t>
            </a:r>
            <a:r>
              <a:rPr b="1" lang="el-GR" sz="2400" spc="-1" strike="noStrike" baseline="-25000">
                <a:solidFill>
                  <a:srgbClr val="ff0000"/>
                </a:solidFill>
                <a:uFill>
                  <a:solidFill>
                    <a:srgbClr val="ffffff"/>
                  </a:solidFill>
                </a:uFill>
                <a:latin typeface="Arial"/>
              </a:rPr>
              <a:t>ολ </a:t>
            </a:r>
            <a:br/>
            <a:r>
              <a:rPr b="0" lang="el-GR" sz="2400" spc="-1" strike="noStrike">
                <a:solidFill>
                  <a:srgbClr val="ffffff"/>
                </a:solidFill>
                <a:uFill>
                  <a:solidFill>
                    <a:srgbClr val="ffffff"/>
                  </a:solidFill>
                </a:uFill>
                <a:latin typeface="Book Antiqua"/>
              </a:rPr>
              <a:t> </a:t>
            </a:r>
            <a:br/>
            <a:r>
              <a:rPr b="1" lang="el-GR" sz="2400" spc="-1" strike="noStrike">
                <a:solidFill>
                  <a:srgbClr val="ffffff"/>
                </a:solidFill>
                <a:uFill>
                  <a:solidFill>
                    <a:srgbClr val="ffffff"/>
                  </a:solidFill>
                </a:uFill>
                <a:latin typeface="Arial"/>
              </a:rPr>
              <a:t>KAI</a:t>
            </a:r>
            <a:endParaRPr b="0" lang="el-GR" sz="2400" spc="-1" strike="noStrike">
              <a:solidFill>
                <a:srgbClr val="000000"/>
              </a:solidFill>
              <a:uFill>
                <a:solidFill>
                  <a:srgbClr val="ffffff"/>
                </a:solidFill>
              </a:uFill>
              <a:latin typeface="Arial"/>
            </a:endParaRPr>
          </a:p>
          <a:p>
            <a:pPr>
              <a:lnSpc>
                <a:spcPct val="100000"/>
              </a:lnSpc>
            </a:pPr>
            <a:r>
              <a:rPr b="1" lang="el-GR" sz="2000" spc="-1" strike="noStrike">
                <a:solidFill>
                  <a:srgbClr val="ffffff"/>
                </a:solidFill>
                <a:uFill>
                  <a:solidFill>
                    <a:srgbClr val="ffffff"/>
                  </a:solidFill>
                </a:uFill>
                <a:latin typeface="Arial"/>
              </a:rPr>
              <a:t>                              </a:t>
            </a:r>
            <a:r>
              <a:rPr b="1" lang="el-GR" sz="2000" spc="-1" strike="noStrike">
                <a:solidFill>
                  <a:srgbClr val="ff0000"/>
                </a:solidFill>
                <a:uFill>
                  <a:solidFill>
                    <a:srgbClr val="ffffff"/>
                  </a:solidFill>
                </a:uFill>
                <a:latin typeface="Arial"/>
              </a:rPr>
              <a:t>3600</a:t>
            </a:r>
            <a:endParaRPr b="0" lang="el-GR" sz="2000" spc="-1" strike="noStrike">
              <a:solidFill>
                <a:srgbClr val="000000"/>
              </a:solidFill>
              <a:uFill>
                <a:solidFill>
                  <a:srgbClr val="ffffff"/>
                </a:solidFill>
              </a:uFill>
              <a:latin typeface="Arial"/>
            </a:endParaRPr>
          </a:p>
          <a:p>
            <a:pPr>
              <a:lnSpc>
                <a:spcPct val="100000"/>
              </a:lnSpc>
            </a:pPr>
            <a:r>
              <a:rPr b="1" lang="el-GR" sz="2000" spc="-1" strike="noStrike">
                <a:solidFill>
                  <a:srgbClr val="ff0000"/>
                </a:solidFill>
                <a:uFill>
                  <a:solidFill>
                    <a:srgbClr val="ffffff"/>
                  </a:solidFill>
                </a:uFill>
                <a:latin typeface="Arial"/>
              </a:rPr>
              <a:t>                  </a:t>
            </a:r>
            <a:r>
              <a:rPr b="1" lang="el-GR" sz="2800" spc="-1" strike="noStrike">
                <a:solidFill>
                  <a:srgbClr val="ff0000"/>
                </a:solidFill>
                <a:uFill>
                  <a:solidFill>
                    <a:srgbClr val="ffffff"/>
                  </a:solidFill>
                </a:uFill>
                <a:latin typeface="Arial"/>
              </a:rPr>
              <a:t>b</a:t>
            </a:r>
            <a:r>
              <a:rPr b="1" lang="el-GR" sz="2400" spc="-1" strike="noStrike" baseline="-25000">
                <a:solidFill>
                  <a:srgbClr val="ff0000"/>
                </a:solidFill>
                <a:uFill>
                  <a:solidFill>
                    <a:srgbClr val="ffffff"/>
                  </a:solidFill>
                </a:uFill>
                <a:latin typeface="Arial"/>
              </a:rPr>
              <a:t>S = -------------------</a:t>
            </a:r>
            <a:r>
              <a:rPr b="1" lang="el-GR" sz="2000" spc="-1" strike="noStrike" baseline="-25000">
                <a:solidFill>
                  <a:srgbClr val="ff0000"/>
                </a:solidFill>
                <a:uFill>
                  <a:solidFill>
                    <a:srgbClr val="ffffff"/>
                  </a:solidFill>
                </a:uFill>
                <a:latin typeface="Arial"/>
              </a:rPr>
              <a:t>                  </a:t>
            </a:r>
            <a:r>
              <a:rPr b="1" lang="el-GR" sz="2400" spc="-1" strike="noStrike">
                <a:solidFill>
                  <a:srgbClr val="ff0000"/>
                </a:solidFill>
                <a:uFill>
                  <a:solidFill>
                    <a:srgbClr val="ffffff"/>
                  </a:solidFill>
                </a:uFill>
                <a:latin typeface="Arial"/>
              </a:rPr>
              <a:t> σε  kg ατμου/kWh</a:t>
            </a: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0000"/>
                </a:solidFill>
                <a:uFill>
                  <a:solidFill>
                    <a:srgbClr val="ffffff"/>
                  </a:solidFill>
                </a:uFill>
                <a:latin typeface="Arial"/>
              </a:rPr>
              <a:t>                       </a:t>
            </a:r>
            <a:r>
              <a:rPr b="1" lang="el-GR" sz="2400" spc="-1" strike="noStrike">
                <a:solidFill>
                  <a:srgbClr val="ff0000"/>
                </a:solidFill>
                <a:uFill>
                  <a:solidFill>
                    <a:srgbClr val="ffffff"/>
                  </a:solidFill>
                </a:uFill>
                <a:latin typeface="Arial"/>
              </a:rPr>
              <a:t>Δh</a:t>
            </a:r>
            <a:r>
              <a:rPr b="1" lang="el-GR" sz="2400" spc="-1" strike="noStrike" baseline="-25000">
                <a:solidFill>
                  <a:srgbClr val="ff0000"/>
                </a:solidFill>
                <a:uFill>
                  <a:solidFill>
                    <a:srgbClr val="ffffff"/>
                  </a:solidFill>
                </a:uFill>
                <a:latin typeface="Arial"/>
              </a:rPr>
              <a:t>Θ</a:t>
            </a:r>
            <a:r>
              <a:rPr b="1" lang="el-GR" sz="2400" spc="-1" strike="noStrike">
                <a:solidFill>
                  <a:srgbClr val="ff0000"/>
                </a:solidFill>
                <a:uFill>
                  <a:solidFill>
                    <a:srgbClr val="ffffff"/>
                  </a:solidFill>
                </a:uFill>
                <a:latin typeface="Arial"/>
              </a:rPr>
              <a:t> .</a:t>
            </a:r>
            <a:r>
              <a:rPr b="1" lang="el-GR" sz="2400" spc="-1" strike="noStrike">
                <a:solidFill>
                  <a:srgbClr val="ffffff"/>
                </a:solidFill>
                <a:uFill>
                  <a:solidFill>
                    <a:srgbClr val="ffffff"/>
                  </a:solidFill>
                </a:uFill>
                <a:latin typeface="Arial"/>
              </a:rPr>
              <a:t> </a:t>
            </a:r>
            <a:r>
              <a:rPr b="1" lang="el-GR" sz="2400" spc="-1" strike="noStrike">
                <a:solidFill>
                  <a:srgbClr val="ff0000"/>
                </a:solidFill>
                <a:uFill>
                  <a:solidFill>
                    <a:srgbClr val="ffffff"/>
                  </a:solidFill>
                </a:uFill>
                <a:latin typeface="Arial"/>
              </a:rPr>
              <a:t>η</a:t>
            </a:r>
            <a:r>
              <a:rPr b="1" lang="el-GR" sz="2400" spc="-1" strike="noStrike" baseline="-25000">
                <a:solidFill>
                  <a:srgbClr val="ff0000"/>
                </a:solidFill>
                <a:uFill>
                  <a:solidFill>
                    <a:srgbClr val="ffffff"/>
                  </a:solidFill>
                </a:uFill>
                <a:latin typeface="Arial"/>
              </a:rPr>
              <a:t>ολ </a:t>
            </a:r>
            <a:br/>
            <a:r>
              <a:rPr b="0" lang="el-GR" sz="2400" spc="-1" strike="noStrike">
                <a:solidFill>
                  <a:srgbClr val="ffffff"/>
                </a:solidFill>
                <a:uFill>
                  <a:solidFill>
                    <a:srgbClr val="ffffff"/>
                  </a:solidFill>
                </a:uFill>
                <a:latin typeface="Book Antiqua"/>
              </a:rPr>
              <a:t> </a:t>
            </a:r>
            <a:endParaRPr b="0" lang="el-GR" sz="2400" spc="-1" strike="noStrike">
              <a:solidFill>
                <a:srgbClr val="000000"/>
              </a:solidFill>
              <a:uFill>
                <a:solidFill>
                  <a:srgbClr val="ffffff"/>
                </a:solidFill>
              </a:uFill>
              <a:latin typeface="Arial"/>
            </a:endParaRPr>
          </a:p>
          <a:p>
            <a:pPr>
              <a:lnSpc>
                <a:spcPct val="100000"/>
              </a:lnSpc>
              <a:spcBef>
                <a:spcPts val="479"/>
              </a:spcBef>
            </a:pPr>
            <a:endParaRPr b="0" lang="el-GR" sz="2400" spc="-1" strike="noStrike">
              <a:solidFill>
                <a:srgbClr val="000000"/>
              </a:solidFill>
              <a:uFill>
                <a:solidFill>
                  <a:srgbClr val="ffffff"/>
                </a:solidFill>
              </a:uFill>
              <a:latin typeface="Arial"/>
            </a:endParaRPr>
          </a:p>
        </p:txBody>
      </p:sp>
    </p:spTree>
  </p:cSld>
</p:sld>
</file>

<file path=ppt/slides/slide20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3"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800" spc="-1" strike="noStrike" u="sng" cap="all">
                <a:solidFill>
                  <a:srgbClr val="000000"/>
                </a:solidFill>
                <a:uFill>
                  <a:solidFill>
                    <a:srgbClr val="ffffff"/>
                  </a:solidFill>
                </a:uFill>
                <a:latin typeface="Arial"/>
              </a:rPr>
              <a:t>Η ΚΑΤΑΝΑΛΩΣΗ ΤΟΥ ΣΤΡΟΒΙΛΟΥ ΣΕ ΑΤΜΟ </a:t>
            </a:r>
            <a:br/>
            <a:endParaRPr b="0" lang="el-GR" sz="2800" spc="-1" strike="noStrike">
              <a:solidFill>
                <a:srgbClr val="ffffff"/>
              </a:solidFill>
              <a:uFill>
                <a:solidFill>
                  <a:srgbClr val="ffffff"/>
                </a:solidFill>
              </a:uFill>
              <a:latin typeface="Book Antiqua"/>
            </a:endParaRPr>
          </a:p>
        </p:txBody>
      </p:sp>
      <p:sp>
        <p:nvSpPr>
          <p:cNvPr id="834" name="TextShape 2"/>
          <p:cNvSpPr txBox="1"/>
          <p:nvPr/>
        </p:nvSpPr>
        <p:spPr>
          <a:xfrm>
            <a:off x="179640" y="1071720"/>
            <a:ext cx="8784720" cy="5453280"/>
          </a:xfrm>
          <a:prstGeom prst="rect">
            <a:avLst/>
          </a:prstGeom>
          <a:solidFill>
            <a:srgbClr val="000000"/>
          </a:solidFill>
          <a:ln>
            <a:noFill/>
          </a:ln>
        </p:spPr>
        <p:txBody>
          <a:bodyPr lIns="90000" rIns="90000" tIns="45000" bIns="45000"/>
          <a:p>
            <a:pPr>
              <a:lnSpc>
                <a:spcPct val="100000"/>
              </a:lnSpc>
              <a:spcBef>
                <a:spcPts val="601"/>
              </a:spcBef>
            </a:pPr>
            <a:r>
              <a:rPr b="1" lang="el-GR" sz="3000" spc="-1" strike="noStrike">
                <a:solidFill>
                  <a:srgbClr val="ffffff"/>
                </a:solidFill>
                <a:uFill>
                  <a:solidFill>
                    <a:srgbClr val="ffffff"/>
                  </a:solidFill>
                </a:uFill>
                <a:latin typeface="Arial"/>
              </a:rPr>
              <a:t>Η ΠΡΑΓΜΑΤΙΚΗ ΕΙΔΙΚΗ ΚΑΤΑΝΑΛΩΣΗ ΣΕ ΑΤΜΟ: </a:t>
            </a:r>
            <a:endParaRPr b="0" lang="el-GR" sz="3000" spc="-1" strike="noStrike">
              <a:solidFill>
                <a:srgbClr val="000000"/>
              </a:solidFill>
              <a:uFill>
                <a:solidFill>
                  <a:srgbClr val="ffffff"/>
                </a:solidFill>
              </a:uFill>
              <a:latin typeface="Arial"/>
            </a:endParaRPr>
          </a:p>
          <a:p>
            <a:pPr>
              <a:lnSpc>
                <a:spcPct val="100000"/>
              </a:lnSpc>
              <a:spcBef>
                <a:spcPts val="601"/>
              </a:spcBef>
            </a:pPr>
            <a:r>
              <a:rPr b="1" lang="el-GR" sz="3000" spc="-1" strike="noStrike">
                <a:solidFill>
                  <a:srgbClr val="ffffff"/>
                </a:solidFill>
                <a:uFill>
                  <a:solidFill>
                    <a:srgbClr val="ffffff"/>
                  </a:solidFill>
                </a:uFill>
                <a:latin typeface="Arial"/>
              </a:rPr>
              <a:t>ΣΤΟΥΣ </a:t>
            </a:r>
            <a:r>
              <a:rPr b="1" lang="el-GR" sz="3000" spc="-1" strike="noStrike" u="sng">
                <a:solidFill>
                  <a:srgbClr val="ff0000"/>
                </a:solidFill>
                <a:uFill>
                  <a:solidFill>
                    <a:srgbClr val="ffffff"/>
                  </a:solidFill>
                </a:uFill>
                <a:latin typeface="Arial"/>
              </a:rPr>
              <a:t>ΣΥΓΧΡΟΝΟΥΣ ΣΤΡΟΒΙΛΟΥΣ </a:t>
            </a:r>
            <a:r>
              <a:rPr b="1" lang="el-GR" sz="3000" spc="-1" strike="noStrike">
                <a:solidFill>
                  <a:srgbClr val="ffffff"/>
                </a:solidFill>
                <a:uFill>
                  <a:solidFill>
                    <a:srgbClr val="ffffff"/>
                  </a:solidFill>
                </a:uFill>
                <a:latin typeface="Arial"/>
              </a:rPr>
              <a:t>ΚΥΜΑΙΝΕΤΑΙ ΑΠΟ 2-5 kp</a:t>
            </a:r>
            <a:r>
              <a:rPr b="1" lang="el-GR" sz="3000" spc="-1" strike="noStrike" cap="small">
                <a:solidFill>
                  <a:srgbClr val="ffffff"/>
                </a:solidFill>
                <a:uFill>
                  <a:solidFill>
                    <a:srgbClr val="ffffff"/>
                  </a:solidFill>
                </a:uFill>
                <a:latin typeface="Arial"/>
              </a:rPr>
              <a:t>/ΡS</a:t>
            </a:r>
            <a:r>
              <a:rPr b="1" lang="el-GR" sz="3000" spc="-1" strike="noStrike">
                <a:solidFill>
                  <a:srgbClr val="ffffff"/>
                </a:solidFill>
                <a:uFill>
                  <a:solidFill>
                    <a:srgbClr val="ffffff"/>
                  </a:solidFill>
                </a:uFill>
                <a:latin typeface="Arial"/>
              </a:rPr>
              <a:t>.h ή </a:t>
            </a:r>
            <a:r>
              <a:rPr b="1" lang="el-GR" sz="3000" spc="-1" strike="noStrike">
                <a:solidFill>
                  <a:srgbClr val="ff0000"/>
                </a:solidFill>
                <a:uFill>
                  <a:solidFill>
                    <a:srgbClr val="ffffff"/>
                  </a:solidFill>
                </a:uFill>
                <a:latin typeface="Arial"/>
              </a:rPr>
              <a:t>2,5-6</a:t>
            </a:r>
            <a:r>
              <a:rPr b="1" lang="el-GR" sz="3000" spc="-1" strike="noStrike" cap="small">
                <a:solidFill>
                  <a:srgbClr val="ff0000"/>
                </a:solidFill>
                <a:uFill>
                  <a:solidFill>
                    <a:srgbClr val="ffffff"/>
                  </a:solidFill>
                </a:uFill>
                <a:latin typeface="Arial"/>
              </a:rPr>
              <a:t> </a:t>
            </a:r>
            <a:r>
              <a:rPr b="1" lang="el-GR" sz="3000" spc="-1" strike="noStrike">
                <a:solidFill>
                  <a:srgbClr val="ff0000"/>
                </a:solidFill>
                <a:uFill>
                  <a:solidFill>
                    <a:srgbClr val="ffffff"/>
                  </a:solidFill>
                </a:uFill>
                <a:latin typeface="Arial"/>
              </a:rPr>
              <a:t>kg/kW.h</a:t>
            </a:r>
            <a:r>
              <a:rPr b="1" lang="el-GR" sz="3000" spc="-1" strike="noStrike" cap="small">
                <a:solidFill>
                  <a:srgbClr val="ffffff"/>
                </a:solidFill>
                <a:uFill>
                  <a:solidFill>
                    <a:srgbClr val="ffffff"/>
                  </a:solidFill>
                </a:uFill>
                <a:latin typeface="Arial"/>
              </a:rPr>
              <a:t>.</a:t>
            </a:r>
            <a:r>
              <a:rPr b="1" lang="el-GR" sz="3000" spc="-1" strike="noStrike">
                <a:solidFill>
                  <a:srgbClr val="ffffff"/>
                </a:solidFill>
                <a:uFill>
                  <a:solidFill>
                    <a:srgbClr val="ffffff"/>
                  </a:solidFill>
                </a:uFill>
                <a:latin typeface="Arial"/>
              </a:rPr>
              <a:t> ΕΝΩ ΣΕ </a:t>
            </a:r>
            <a:r>
              <a:rPr b="1" lang="el-GR" sz="3000" spc="-1" strike="noStrike" u="sng">
                <a:solidFill>
                  <a:srgbClr val="ff0000"/>
                </a:solidFill>
                <a:uFill>
                  <a:solidFill>
                    <a:srgbClr val="ffffff"/>
                  </a:solidFill>
                </a:uFill>
                <a:latin typeface="Arial"/>
              </a:rPr>
              <a:t>ΣΤΡΟΒΙΛΟΥΣ ΒΟΗΘΗΤΙΚΩΝ ΜΗΧ/ΤΩΝ </a:t>
            </a:r>
            <a:r>
              <a:rPr b="1" lang="el-GR" sz="3000" spc="-1" strike="noStrike">
                <a:solidFill>
                  <a:srgbClr val="ffffff"/>
                </a:solidFill>
                <a:uFill>
                  <a:solidFill>
                    <a:srgbClr val="ffffff"/>
                  </a:solidFill>
                </a:uFill>
                <a:latin typeface="Arial"/>
              </a:rPr>
              <a:t>ΑΠΟ 7-12 kp</a:t>
            </a:r>
            <a:r>
              <a:rPr b="1" lang="el-GR" sz="3000" spc="-1" strike="noStrike" cap="small">
                <a:solidFill>
                  <a:srgbClr val="ffffff"/>
                </a:solidFill>
                <a:uFill>
                  <a:solidFill>
                    <a:srgbClr val="ffffff"/>
                  </a:solidFill>
                </a:uFill>
                <a:latin typeface="Arial"/>
              </a:rPr>
              <a:t>/ΡS</a:t>
            </a:r>
            <a:r>
              <a:rPr b="1" lang="el-GR" sz="3000" spc="-1" strike="noStrike">
                <a:solidFill>
                  <a:srgbClr val="ffffff"/>
                </a:solidFill>
                <a:uFill>
                  <a:solidFill>
                    <a:srgbClr val="ffffff"/>
                  </a:solidFill>
                </a:uFill>
                <a:latin typeface="Arial"/>
              </a:rPr>
              <a:t>.h η </a:t>
            </a:r>
            <a:r>
              <a:rPr b="1" lang="el-GR" sz="3000" spc="-1" strike="noStrike">
                <a:solidFill>
                  <a:srgbClr val="ff0000"/>
                </a:solidFill>
                <a:uFill>
                  <a:solidFill>
                    <a:srgbClr val="ffffff"/>
                  </a:solidFill>
                </a:uFill>
                <a:latin typeface="Arial"/>
              </a:rPr>
              <a:t>11-15</a:t>
            </a:r>
            <a:r>
              <a:rPr b="1" lang="el-GR" sz="3000" spc="-1" strike="noStrike" cap="small">
                <a:solidFill>
                  <a:srgbClr val="ff0000"/>
                </a:solidFill>
                <a:uFill>
                  <a:solidFill>
                    <a:srgbClr val="ffffff"/>
                  </a:solidFill>
                </a:uFill>
                <a:latin typeface="Arial"/>
              </a:rPr>
              <a:t> </a:t>
            </a:r>
            <a:r>
              <a:rPr b="1" lang="el-GR" sz="3000" spc="-1" strike="noStrike">
                <a:solidFill>
                  <a:srgbClr val="ff0000"/>
                </a:solidFill>
                <a:uFill>
                  <a:solidFill>
                    <a:srgbClr val="ffffff"/>
                  </a:solidFill>
                </a:uFill>
                <a:latin typeface="Arial"/>
              </a:rPr>
              <a:t>kg/kW.h</a:t>
            </a:r>
            <a:r>
              <a:rPr b="1" lang="el-GR" sz="3000" spc="-1" strike="noStrike">
                <a:solidFill>
                  <a:srgbClr val="ffffff"/>
                </a:solidFill>
                <a:uFill>
                  <a:solidFill>
                    <a:srgbClr val="ffffff"/>
                  </a:solidFill>
                </a:uFill>
                <a:latin typeface="Arial"/>
              </a:rPr>
              <a:t>. </a:t>
            </a:r>
            <a:endParaRPr b="0" lang="el-GR" sz="3000" spc="-1" strike="noStrike">
              <a:solidFill>
                <a:srgbClr val="000000"/>
              </a:solidFill>
              <a:uFill>
                <a:solidFill>
                  <a:srgbClr val="ffffff"/>
                </a:solidFill>
              </a:uFill>
              <a:latin typeface="Arial"/>
            </a:endParaRPr>
          </a:p>
          <a:p>
            <a:pPr>
              <a:lnSpc>
                <a:spcPct val="100000"/>
              </a:lnSpc>
              <a:spcBef>
                <a:spcPts val="601"/>
              </a:spcBef>
            </a:pPr>
            <a:r>
              <a:rPr b="1" lang="el-GR" sz="3000" spc="-1" strike="noStrike">
                <a:solidFill>
                  <a:srgbClr val="ffffff"/>
                </a:solidFill>
                <a:uFill>
                  <a:solidFill>
                    <a:srgbClr val="ffffff"/>
                  </a:solidFill>
                </a:uFill>
                <a:latin typeface="Arial"/>
              </a:rPr>
              <a:t>ΑΥΤΗ ΜΠΟΡΕΙ ΝΑ ΜΕΤΡΗΘΕΙ ΕΥΚΟΛΑ, ΓΙΑ ΔΕΔΟΜΕΝΗ ΙΣΧΥ ΜΕ ΣΤΑΘΕΡΑ ΣΤΟΙΧΕΙΑ ΑΤΜΟΥ ΚΑΙ ΣΥΜΠΥΚΝΩΤΗ, ΑΝ ΠΕΡΙΣΥΛΛΕΓΕΙ ΤΟ ΣΥΜΠΥΚΝΩΜΑ ΣΕ ΟΡΙΣΜΕΝΟ ΧΡΟΝΟ, π.χ. 1 ωρας.</a:t>
            </a:r>
            <a:endParaRPr b="0" lang="el-GR" sz="3000" spc="-1" strike="noStrike">
              <a:solidFill>
                <a:srgbClr val="000000"/>
              </a:solidFill>
              <a:uFill>
                <a:solidFill>
                  <a:srgbClr val="ffffff"/>
                </a:solidFill>
              </a:uFill>
              <a:latin typeface="Arial"/>
            </a:endParaRPr>
          </a:p>
          <a:p>
            <a:pPr>
              <a:lnSpc>
                <a:spcPct val="100000"/>
              </a:lnSpc>
              <a:spcBef>
                <a:spcPts val="479"/>
              </a:spcBef>
            </a:pPr>
            <a:br/>
            <a:r>
              <a:rPr b="0" lang="el-GR" sz="2400" spc="-1" strike="noStrike">
                <a:solidFill>
                  <a:srgbClr val="ffffff"/>
                </a:solidFill>
                <a:uFill>
                  <a:solidFill>
                    <a:srgbClr val="ffffff"/>
                  </a:solidFill>
                </a:uFill>
                <a:latin typeface="Book Antiqua"/>
              </a:rPr>
              <a:t> </a:t>
            </a:r>
            <a:endParaRPr b="0" lang="el-GR" sz="2400" spc="-1" strike="noStrike">
              <a:solidFill>
                <a:srgbClr val="000000"/>
              </a:solidFill>
              <a:uFill>
                <a:solidFill>
                  <a:srgbClr val="ffffff"/>
                </a:solidFill>
              </a:uFill>
              <a:latin typeface="Arial"/>
            </a:endParaRPr>
          </a:p>
          <a:p>
            <a:pPr>
              <a:lnSpc>
                <a:spcPct val="100000"/>
              </a:lnSpc>
              <a:spcBef>
                <a:spcPts val="479"/>
              </a:spcBef>
            </a:pPr>
            <a:endParaRPr b="0" lang="el-GR" sz="2400" spc="-1" strike="noStrike">
              <a:solidFill>
                <a:srgbClr val="000000"/>
              </a:solidFill>
              <a:uFill>
                <a:solidFill>
                  <a:srgbClr val="ffffff"/>
                </a:solidFill>
              </a:uFill>
              <a:latin typeface="Arial"/>
            </a:endParaRPr>
          </a:p>
        </p:txBody>
      </p:sp>
    </p:spTree>
  </p:cSld>
</p:sld>
</file>

<file path=ppt/slides/slide20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5"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000" spc="-1" strike="noStrike" u="sng" cap="all">
                <a:solidFill>
                  <a:srgbClr val="ffff00"/>
                </a:solidFill>
                <a:uFill>
                  <a:solidFill>
                    <a:srgbClr val="ffffff"/>
                  </a:solidFill>
                </a:uFill>
                <a:latin typeface="Arial"/>
              </a:rPr>
              <a:t>Η ΕΙΔΙΚΗ ΚΑΤΑΝΑΛΩΣΗ ΤΩΝ ΑΤΜΟΣΤΡΟΒΙΛΩΝ ΣΕ ΚΑΥΣΙΜΑ</a:t>
            </a:r>
            <a:br/>
            <a:endParaRPr b="0" lang="el-GR" sz="2000" spc="-1" strike="noStrike">
              <a:solidFill>
                <a:srgbClr val="ffffff"/>
              </a:solidFill>
              <a:uFill>
                <a:solidFill>
                  <a:srgbClr val="ffffff"/>
                </a:solidFill>
              </a:uFill>
              <a:latin typeface="Book Antiqua"/>
            </a:endParaRPr>
          </a:p>
        </p:txBody>
      </p:sp>
      <p:sp>
        <p:nvSpPr>
          <p:cNvPr id="836" name="TextShape 2"/>
          <p:cNvSpPr txBox="1"/>
          <p:nvPr/>
        </p:nvSpPr>
        <p:spPr>
          <a:xfrm>
            <a:off x="179640" y="1071720"/>
            <a:ext cx="8784720" cy="5453280"/>
          </a:xfrm>
          <a:prstGeom prst="rect">
            <a:avLst/>
          </a:prstGeom>
          <a:solidFill>
            <a:srgbClr val="000000"/>
          </a:solidFill>
          <a:ln>
            <a:noFill/>
          </a:ln>
        </p:spPr>
        <p:txBody>
          <a:bodyPr lIns="90000" rIns="90000" tIns="45000" bIns="45000"/>
          <a:p>
            <a:pPr>
              <a:lnSpc>
                <a:spcPct val="100000"/>
              </a:lnSpc>
              <a:spcBef>
                <a:spcPts val="479"/>
              </a:spcBef>
            </a:pPr>
            <a:r>
              <a:rPr b="1" lang="el-GR" sz="2400" spc="-1" strike="noStrike">
                <a:solidFill>
                  <a:srgbClr val="ffffff"/>
                </a:solidFill>
                <a:uFill>
                  <a:solidFill>
                    <a:srgbClr val="ffffff"/>
                  </a:solidFill>
                </a:uFill>
                <a:latin typeface="Arial"/>
              </a:rPr>
              <a:t>ΠΑΡΙΣΤΑΝΕΤΑΙ ΜΕ </a:t>
            </a:r>
            <a:r>
              <a:rPr b="1" lang="el-GR" sz="2400" spc="-1" strike="noStrike">
                <a:solidFill>
                  <a:srgbClr val="ff0000"/>
                </a:solidFill>
                <a:uFill>
                  <a:solidFill>
                    <a:srgbClr val="ffffff"/>
                  </a:solidFill>
                </a:uFill>
                <a:latin typeface="Arial"/>
              </a:rPr>
              <a:t>Κ</a:t>
            </a:r>
            <a:r>
              <a:rPr b="1" lang="el-GR" sz="2400" spc="-1" strike="noStrike">
                <a:solidFill>
                  <a:srgbClr val="ffffff"/>
                </a:solidFill>
                <a:uFill>
                  <a:solidFill>
                    <a:srgbClr val="ffffff"/>
                  </a:solidFill>
                </a:uFill>
                <a:latin typeface="Arial"/>
              </a:rPr>
              <a:t> ΚΑΙ ΚΥΜΑΙΝΕΤΑΙ ΑΠΟ:</a:t>
            </a: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0000"/>
                </a:solidFill>
                <a:uFill>
                  <a:solidFill>
                    <a:srgbClr val="ffffff"/>
                  </a:solidFill>
                </a:uFill>
                <a:latin typeface="Arial"/>
              </a:rPr>
              <a:t>200-300 g/SΗΡ.h </a:t>
            </a:r>
            <a:r>
              <a:rPr b="1" lang="el-GR" sz="2400" spc="-1" strike="noStrike">
                <a:solidFill>
                  <a:srgbClr val="ffffff"/>
                </a:solidFill>
                <a:uFill>
                  <a:solidFill>
                    <a:srgbClr val="ffffff"/>
                  </a:solidFill>
                </a:uFill>
                <a:latin typeface="Arial"/>
              </a:rPr>
              <a:t>(ΓΡΑΜΜΑΡΙΑ ΒΑΡΟΥΣ ΑΝΑ ΩΡΙΑΙΟ ΙΠΠΟ ΑΞΟΝΑ)     ή </a:t>
            </a: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0000"/>
                </a:solidFill>
                <a:uFill>
                  <a:solidFill>
                    <a:srgbClr val="ffffff"/>
                  </a:solidFill>
                </a:uFill>
                <a:latin typeface="Arial"/>
              </a:rPr>
              <a:t>280-340 g/kW.h </a:t>
            </a:r>
            <a:r>
              <a:rPr b="1" lang="el-GR" sz="2400" spc="-1" strike="noStrike">
                <a:solidFill>
                  <a:srgbClr val="ffffff"/>
                </a:solidFill>
                <a:uFill>
                  <a:solidFill>
                    <a:srgbClr val="ffffff"/>
                  </a:solidFill>
                </a:uFill>
                <a:latin typeface="Arial"/>
              </a:rPr>
              <a:t>(ΓΡΑΜΜΑΡΙΑ ΑΝΑ ΩΡΙΑΙΟ ΧΙΛΙΟΒΑΤ ΑΞΟΝΑ). </a:t>
            </a: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Arial"/>
              </a:rPr>
              <a:t>ΟΠΩΣ ΣΤΙΣ ΠΑΛΙΝΔΡΟΜΙΚΕΣ ΑΤΜΟΜΗΧΑΝΕΣ ΕΤΣΙ ΚΑΙ ΓΙΑ ΤΟΥΣ ΣΤΡΟΒΙΛΟΥΣ ΜΕ ΒΑΣΗ ΤΗΝ ΙΣΧΥ ΤΟΥ ΑΞΟΝΑ.</a:t>
            </a: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Arial"/>
              </a:rPr>
              <a:t>ΓΙΑ ΤΗΝ ΩΡΙΑΙΑ ΚΑΤΑΝΑΛΩΣΗ Κω:</a:t>
            </a:r>
            <a:endParaRPr b="0" lang="el-GR" sz="2400" spc="-1" strike="noStrike">
              <a:solidFill>
                <a:srgbClr val="000000"/>
              </a:solidFill>
              <a:uFill>
                <a:solidFill>
                  <a:srgbClr val="ffffff"/>
                </a:solidFill>
              </a:uFill>
              <a:latin typeface="Arial"/>
            </a:endParaRPr>
          </a:p>
          <a:p>
            <a:pPr>
              <a:lnSpc>
                <a:spcPct val="100000"/>
              </a:lnSpc>
              <a:spcBef>
                <a:spcPts val="561"/>
              </a:spcBef>
            </a:pPr>
            <a:r>
              <a:rPr b="1" lang="el-GR" sz="2800" spc="-1" strike="noStrike">
                <a:solidFill>
                  <a:srgbClr val="ffffff"/>
                </a:solidFill>
                <a:uFill>
                  <a:solidFill>
                    <a:srgbClr val="ffffff"/>
                  </a:solidFill>
                </a:uFill>
                <a:latin typeface="Arial"/>
              </a:rPr>
              <a:t>                                  </a:t>
            </a:r>
            <a:r>
              <a:rPr b="1" lang="el-GR" sz="2800" spc="-1" strike="noStrike">
                <a:solidFill>
                  <a:srgbClr val="ff0000"/>
                </a:solidFill>
                <a:uFill>
                  <a:solidFill>
                    <a:srgbClr val="ffffff"/>
                  </a:solidFill>
                </a:uFill>
                <a:latin typeface="Arial"/>
              </a:rPr>
              <a:t>Κω = Κ. SΗΡ    </a:t>
            </a:r>
            <a:r>
              <a:rPr b="1" lang="el-GR" sz="2800" spc="-1" strike="noStrike">
                <a:solidFill>
                  <a:srgbClr val="ffffff"/>
                </a:solidFill>
                <a:uFill>
                  <a:solidFill>
                    <a:srgbClr val="ffffff"/>
                  </a:solidFill>
                </a:uFill>
                <a:latin typeface="Arial"/>
              </a:rPr>
              <a:t>ή</a:t>
            </a:r>
            <a:r>
              <a:rPr b="1" lang="el-GR" sz="2800" spc="-1" strike="noStrike">
                <a:solidFill>
                  <a:srgbClr val="ffffff"/>
                </a:solidFill>
                <a:uFill>
                  <a:solidFill>
                    <a:srgbClr val="ffffff"/>
                  </a:solidFill>
                </a:uFill>
                <a:latin typeface="Arial"/>
              </a:rPr>
              <a:t>	</a:t>
            </a:r>
            <a:endParaRPr b="0" lang="el-GR" sz="2800" spc="-1" strike="noStrike">
              <a:solidFill>
                <a:srgbClr val="000000"/>
              </a:solidFill>
              <a:uFill>
                <a:solidFill>
                  <a:srgbClr val="ffffff"/>
                </a:solidFill>
              </a:uFill>
              <a:latin typeface="Arial"/>
            </a:endParaRPr>
          </a:p>
          <a:p>
            <a:pPr>
              <a:lnSpc>
                <a:spcPct val="100000"/>
              </a:lnSpc>
              <a:spcBef>
                <a:spcPts val="561"/>
              </a:spcBef>
            </a:pPr>
            <a:r>
              <a:rPr b="1" lang="el-GR" sz="2800" spc="-1" strike="noStrike">
                <a:solidFill>
                  <a:srgbClr val="ffffff"/>
                </a:solidFill>
                <a:uFill>
                  <a:solidFill>
                    <a:srgbClr val="ffffff"/>
                  </a:solidFill>
                </a:uFill>
                <a:latin typeface="Arial"/>
              </a:rPr>
              <a:t>                                  </a:t>
            </a:r>
            <a:r>
              <a:rPr b="1" lang="el-GR" sz="2800" spc="-1" strike="noStrike">
                <a:solidFill>
                  <a:srgbClr val="ff0000"/>
                </a:solidFill>
                <a:uFill>
                  <a:solidFill>
                    <a:srgbClr val="ffffff"/>
                  </a:solidFill>
                </a:uFill>
                <a:latin typeface="Arial"/>
              </a:rPr>
              <a:t>Κω = Κ. Ρ</a:t>
            </a:r>
            <a:r>
              <a:rPr b="1" lang="el-GR" sz="2800" spc="-1" strike="noStrike" baseline="-25000">
                <a:solidFill>
                  <a:srgbClr val="ff0000"/>
                </a:solidFill>
                <a:uFill>
                  <a:solidFill>
                    <a:srgbClr val="ffffff"/>
                  </a:solidFill>
                </a:uFill>
                <a:latin typeface="Arial"/>
              </a:rPr>
              <a:t>Π</a:t>
            </a:r>
            <a:r>
              <a:rPr b="1" lang="el-GR" sz="2800" spc="-1" strike="noStrike">
                <a:solidFill>
                  <a:srgbClr val="ff0000"/>
                </a:solidFill>
                <a:uFill>
                  <a:solidFill>
                    <a:srgbClr val="ffffff"/>
                  </a:solidFill>
                </a:uFill>
                <a:latin typeface="Arial"/>
              </a:rPr>
              <a:t> </a:t>
            </a:r>
            <a:endParaRPr b="0" lang="el-GR" sz="28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Arial"/>
              </a:rPr>
              <a:t>ΓΙΑ ΤΗΝ ΚΑΤΑΝΑΛΩΣΗ ΣΕ ΧΡΟΝΟ t ΩΡΩΝ:</a:t>
            </a:r>
            <a:endParaRPr b="0" lang="el-GR" sz="2400" spc="-1" strike="noStrike">
              <a:solidFill>
                <a:srgbClr val="000000"/>
              </a:solidFill>
              <a:uFill>
                <a:solidFill>
                  <a:srgbClr val="ffffff"/>
                </a:solidFill>
              </a:uFill>
              <a:latin typeface="Arial"/>
            </a:endParaRPr>
          </a:p>
          <a:p>
            <a:pPr>
              <a:lnSpc>
                <a:spcPct val="100000"/>
              </a:lnSpc>
              <a:spcBef>
                <a:spcPts val="561"/>
              </a:spcBef>
            </a:pPr>
            <a:r>
              <a:rPr b="0" lang="el-GR" sz="2400" spc="-1" strike="noStrike">
                <a:solidFill>
                  <a:srgbClr val="ff0000"/>
                </a:solidFill>
                <a:uFill>
                  <a:solidFill>
                    <a:srgbClr val="ffffff"/>
                  </a:solidFill>
                </a:uFill>
                <a:latin typeface="Book Antiqua"/>
              </a:rPr>
              <a:t>                                               </a:t>
            </a:r>
            <a:r>
              <a:rPr b="1" lang="el-GR" sz="2400" spc="-1" strike="noStrike">
                <a:solidFill>
                  <a:srgbClr val="ff0000"/>
                </a:solidFill>
                <a:uFill>
                  <a:solidFill>
                    <a:srgbClr val="ffffff"/>
                  </a:solidFill>
                </a:uFill>
                <a:latin typeface="Arial"/>
              </a:rPr>
              <a:t>  </a:t>
            </a:r>
            <a:r>
              <a:rPr b="1" lang="el-GR" sz="2800" spc="-1" strike="noStrike">
                <a:solidFill>
                  <a:srgbClr val="ff0000"/>
                </a:solidFill>
                <a:uFill>
                  <a:solidFill>
                    <a:srgbClr val="ffffff"/>
                  </a:solidFill>
                </a:uFill>
                <a:latin typeface="Arial"/>
              </a:rPr>
              <a:t>Κt = Κω . t</a:t>
            </a:r>
            <a:r>
              <a:rPr b="1" lang="el-GR" sz="2800" spc="-1" strike="noStrike">
                <a:solidFill>
                  <a:srgbClr val="ffffff"/>
                </a:solidFill>
                <a:uFill>
                  <a:solidFill>
                    <a:srgbClr val="ffffff"/>
                  </a:solidFill>
                </a:uFill>
                <a:latin typeface="Arial"/>
              </a:rPr>
              <a:t> </a:t>
            </a:r>
            <a:br/>
            <a:r>
              <a:rPr b="0" lang="el-GR" sz="2400" spc="-1" strike="noStrike">
                <a:solidFill>
                  <a:srgbClr val="ffffff"/>
                </a:solidFill>
                <a:uFill>
                  <a:solidFill>
                    <a:srgbClr val="ffffff"/>
                  </a:solidFill>
                </a:uFill>
                <a:latin typeface="Book Antiqua"/>
              </a:rPr>
              <a:t> </a:t>
            </a:r>
            <a:endParaRPr b="0" lang="el-GR" sz="2400" spc="-1" strike="noStrike">
              <a:solidFill>
                <a:srgbClr val="000000"/>
              </a:solidFill>
              <a:uFill>
                <a:solidFill>
                  <a:srgbClr val="ffffff"/>
                </a:solidFill>
              </a:uFill>
              <a:latin typeface="Arial"/>
            </a:endParaRPr>
          </a:p>
          <a:p>
            <a:pPr>
              <a:lnSpc>
                <a:spcPct val="100000"/>
              </a:lnSpc>
              <a:spcBef>
                <a:spcPts val="479"/>
              </a:spcBef>
            </a:pPr>
            <a:endParaRPr b="0" lang="el-GR" sz="2400" spc="-1" strike="noStrike">
              <a:solidFill>
                <a:srgbClr val="000000"/>
              </a:solidFill>
              <a:uFill>
                <a:solidFill>
                  <a:srgbClr val="ffffff"/>
                </a:solidFill>
              </a:uFill>
              <a:latin typeface="Arial"/>
            </a:endParaRPr>
          </a:p>
        </p:txBody>
      </p:sp>
    </p:spTree>
  </p:cSld>
</p:sld>
</file>

<file path=ppt/slides/slide20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7"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000" spc="-1" strike="noStrike" u="sng" cap="all">
                <a:solidFill>
                  <a:srgbClr val="000000"/>
                </a:solidFill>
                <a:uFill>
                  <a:solidFill>
                    <a:srgbClr val="ffffff"/>
                  </a:solidFill>
                </a:uFill>
                <a:latin typeface="Arial"/>
              </a:rPr>
              <a:t>Η ΕΙΔΙΚΗ ΚΑΤΑΝΑΛΩΣΗ ΤΩΝ ΑΤΜΟΣΤΡΟΒΙΛΩΝ ΣΕ ΚΑΥΣΙΜΑ </a:t>
            </a:r>
            <a:br/>
            <a:endParaRPr b="0" lang="el-GR" sz="2000" spc="-1" strike="noStrike">
              <a:solidFill>
                <a:srgbClr val="ffffff"/>
              </a:solidFill>
              <a:uFill>
                <a:solidFill>
                  <a:srgbClr val="ffffff"/>
                </a:solidFill>
              </a:uFill>
              <a:latin typeface="Book Antiqua"/>
            </a:endParaRPr>
          </a:p>
        </p:txBody>
      </p:sp>
      <p:sp>
        <p:nvSpPr>
          <p:cNvPr id="838" name="TextShape 2"/>
          <p:cNvSpPr txBox="1"/>
          <p:nvPr/>
        </p:nvSpPr>
        <p:spPr>
          <a:xfrm>
            <a:off x="179640" y="1071720"/>
            <a:ext cx="8784720" cy="5453280"/>
          </a:xfrm>
          <a:prstGeom prst="rect">
            <a:avLst/>
          </a:prstGeom>
          <a:solidFill>
            <a:srgbClr val="000000"/>
          </a:solidFill>
          <a:ln>
            <a:noFill/>
          </a:ln>
        </p:spPr>
        <p:txBody>
          <a:bodyPr lIns="90000" rIns="90000" tIns="45000" bIns="45000"/>
          <a:p>
            <a:pPr>
              <a:lnSpc>
                <a:spcPct val="100000"/>
              </a:lnSpc>
              <a:spcBef>
                <a:spcPts val="479"/>
              </a:spcBef>
            </a:pPr>
            <a:r>
              <a:rPr b="1" lang="el-GR" sz="2000" spc="-1" strike="noStrike">
                <a:solidFill>
                  <a:srgbClr val="ffffff"/>
                </a:solidFill>
                <a:uFill>
                  <a:solidFill>
                    <a:srgbClr val="ffffff"/>
                  </a:solidFill>
                </a:uFill>
                <a:latin typeface="Arial"/>
              </a:rPr>
              <a:t>Η </a:t>
            </a:r>
            <a:r>
              <a:rPr b="1" lang="el-GR" sz="2000" spc="-1" strike="noStrike">
                <a:solidFill>
                  <a:srgbClr val="ff0000"/>
                </a:solidFill>
                <a:uFill>
                  <a:solidFill>
                    <a:srgbClr val="ffffff"/>
                  </a:solidFill>
                </a:uFill>
                <a:latin typeface="Arial"/>
              </a:rPr>
              <a:t>ΕΙΔΙΚΗ ΚΑΤΑΝΑΛΩΣΗ</a:t>
            </a:r>
            <a:r>
              <a:rPr b="1" lang="el-GR" sz="2000" spc="-1" strike="noStrike">
                <a:solidFill>
                  <a:srgbClr val="ffffff"/>
                </a:solidFill>
                <a:uFill>
                  <a:solidFill>
                    <a:srgbClr val="ffffff"/>
                  </a:solidFill>
                </a:uFill>
                <a:latin typeface="Arial"/>
              </a:rPr>
              <a:t> ΣΥΝΔΕΕΤΑΙ ΕΠΙΣΗΣ ΜΕ ΤΗΝ </a:t>
            </a:r>
            <a:r>
              <a:rPr b="1" lang="el-GR" sz="2000" spc="-1" strike="noStrike" u="sng">
                <a:solidFill>
                  <a:srgbClr val="ff0000"/>
                </a:solidFill>
                <a:uFill>
                  <a:solidFill>
                    <a:srgbClr val="ffffff"/>
                  </a:solidFill>
                </a:uFill>
                <a:latin typeface="Arial"/>
              </a:rPr>
              <a:t>ΚΑΤΩΤΕΡΗ ΘΕΡΜΑΝΤΙΚΗ ΙΚΑΝΟΤΗΤΑ ΤΟΥ ΚΑΥΣΙΜΟΥ</a:t>
            </a:r>
            <a:r>
              <a:rPr b="1" lang="el-GR" sz="2000" spc="-1" strike="noStrike">
                <a:solidFill>
                  <a:srgbClr val="ffffff"/>
                </a:solidFill>
                <a:uFill>
                  <a:solidFill>
                    <a:srgbClr val="ffffff"/>
                  </a:solidFill>
                </a:uFill>
                <a:latin typeface="Arial"/>
              </a:rPr>
              <a:t>  (</a:t>
            </a:r>
            <a:r>
              <a:rPr b="1" lang="el-GR" sz="2000" spc="-1" strike="noStrike">
                <a:solidFill>
                  <a:srgbClr val="7030a0"/>
                </a:solidFill>
                <a:uFill>
                  <a:solidFill>
                    <a:srgbClr val="ffffff"/>
                  </a:solidFill>
                </a:uFill>
                <a:latin typeface="Book Antiqua"/>
              </a:rPr>
              <a:t>Η</a:t>
            </a:r>
            <a:r>
              <a:rPr b="1" lang="el-GR" sz="2000" spc="-1" strike="noStrike" baseline="-25000">
                <a:solidFill>
                  <a:srgbClr val="7030a0"/>
                </a:solidFill>
                <a:uFill>
                  <a:solidFill>
                    <a:srgbClr val="ffffff"/>
                  </a:solidFill>
                </a:uFill>
                <a:latin typeface="Book Antiqua"/>
              </a:rPr>
              <a:t>Κ </a:t>
            </a:r>
            <a:r>
              <a:rPr b="1" lang="el-GR" sz="2000" spc="-1" strike="noStrike">
                <a:solidFill>
                  <a:srgbClr val="ffffff"/>
                </a:solidFill>
                <a:uFill>
                  <a:solidFill>
                    <a:srgbClr val="ffffff"/>
                  </a:solidFill>
                </a:uFill>
                <a:latin typeface="Arial"/>
              </a:rPr>
              <a:t> ) KΑΙ ΤΟ </a:t>
            </a:r>
            <a:r>
              <a:rPr b="1" lang="el-GR" sz="2000" spc="-1" strike="noStrike" u="sng">
                <a:solidFill>
                  <a:srgbClr val="ff0000"/>
                </a:solidFill>
                <a:uFill>
                  <a:solidFill>
                    <a:srgbClr val="ffffff"/>
                  </a:solidFill>
                </a:uFill>
                <a:latin typeface="Arial"/>
              </a:rPr>
              <a:t>ΣΥΝΟΛΙΚΟ ΒΑΘΜΟ ΑΠΟΔΟΣΕΩΣ ΤΗΣ ΟΛΗΣ ΕΓΚΑΤΑΣΤΑΣΕΩΣ</a:t>
            </a:r>
            <a:r>
              <a:rPr b="1" lang="el-GR" sz="2000" spc="-1" strike="noStrike">
                <a:solidFill>
                  <a:srgbClr val="ffffff"/>
                </a:solidFill>
                <a:uFill>
                  <a:solidFill>
                    <a:srgbClr val="ffffff"/>
                  </a:solidFill>
                </a:uFill>
                <a:latin typeface="Book Antiqua"/>
              </a:rPr>
              <a:t>  (</a:t>
            </a:r>
            <a:r>
              <a:rPr b="1" lang="el-GR" sz="2000" spc="-1" strike="noStrike">
                <a:solidFill>
                  <a:srgbClr val="7030a0"/>
                </a:solidFill>
                <a:uFill>
                  <a:solidFill>
                    <a:srgbClr val="ffffff"/>
                  </a:solidFill>
                </a:uFill>
                <a:latin typeface="Book Antiqua"/>
              </a:rPr>
              <a:t>η</a:t>
            </a:r>
            <a:r>
              <a:rPr b="1" lang="el-GR" sz="2000" spc="-1" strike="noStrike" baseline="-25000">
                <a:solidFill>
                  <a:srgbClr val="7030a0"/>
                </a:solidFill>
                <a:uFill>
                  <a:solidFill>
                    <a:srgbClr val="ffffff"/>
                  </a:solidFill>
                </a:uFill>
                <a:latin typeface="Book Antiqua"/>
              </a:rPr>
              <a:t>σ</a:t>
            </a:r>
            <a:r>
              <a:rPr b="1" lang="el-GR" sz="2000" spc="-1" strike="noStrike">
                <a:solidFill>
                  <a:srgbClr val="ffffff"/>
                </a:solidFill>
                <a:uFill>
                  <a:solidFill>
                    <a:srgbClr val="ffffff"/>
                  </a:solidFill>
                </a:uFill>
                <a:latin typeface="Arial"/>
              </a:rPr>
              <a:t> ) ΟΠΟΥ ΣΥΜΠΕΡΙΛΑΜΒΑΝΕΤΑΙ ΚΑΙ Ο </a:t>
            </a:r>
            <a:r>
              <a:rPr b="1" lang="el-GR" sz="2000" spc="-1" strike="noStrike" u="sng">
                <a:solidFill>
                  <a:srgbClr val="ff0000"/>
                </a:solidFill>
                <a:uFill>
                  <a:solidFill>
                    <a:srgbClr val="ffffff"/>
                  </a:solidFill>
                </a:uFill>
                <a:latin typeface="Arial"/>
              </a:rPr>
              <a:t>ΒΑΘΜΟΣ ΑΠΟΔΟΣΕΩΣ ΤΟΥ ΛΕΒΗΤΑ </a:t>
            </a:r>
            <a:r>
              <a:rPr b="1" lang="el-GR" sz="2000" spc="-1" strike="noStrike">
                <a:solidFill>
                  <a:srgbClr val="ffffff"/>
                </a:solidFill>
                <a:uFill>
                  <a:solidFill>
                    <a:srgbClr val="ffffff"/>
                  </a:solidFill>
                </a:uFill>
                <a:latin typeface="Arial"/>
              </a:rPr>
              <a:t>.</a:t>
            </a:r>
            <a:br/>
            <a:r>
              <a:rPr b="0" lang="el-GR" sz="2400" spc="-1" strike="noStrike">
                <a:solidFill>
                  <a:srgbClr val="ffffff"/>
                </a:solidFill>
                <a:uFill>
                  <a:solidFill>
                    <a:srgbClr val="ffffff"/>
                  </a:solidFill>
                </a:uFill>
                <a:latin typeface="Book Antiqua"/>
              </a:rPr>
              <a:t> </a:t>
            </a:r>
            <a:endParaRPr b="0" lang="el-GR" sz="2400" spc="-1" strike="noStrike">
              <a:solidFill>
                <a:srgbClr val="000000"/>
              </a:solidFill>
              <a:uFill>
                <a:solidFill>
                  <a:srgbClr val="ffffff"/>
                </a:solidFill>
              </a:uFill>
              <a:latin typeface="Arial"/>
            </a:endParaRPr>
          </a:p>
          <a:p>
            <a:pPr algn="ctr">
              <a:lnSpc>
                <a:spcPct val="100000"/>
              </a:lnSpc>
            </a:pPr>
            <a:r>
              <a:rPr b="1" lang="el-GR" sz="2400" spc="-1" strike="noStrike">
                <a:solidFill>
                  <a:srgbClr val="ffffff"/>
                </a:solidFill>
                <a:uFill>
                  <a:solidFill>
                    <a:srgbClr val="ffffff"/>
                  </a:solidFill>
                </a:uFill>
                <a:latin typeface="Book Antiqua"/>
              </a:rPr>
              <a:t>632</a:t>
            </a:r>
            <a:endParaRPr b="0" lang="el-GR" sz="2400" spc="-1" strike="noStrike">
              <a:solidFill>
                <a:srgbClr val="000000"/>
              </a:solidFill>
              <a:uFill>
                <a:solidFill>
                  <a:srgbClr val="ffffff"/>
                </a:solidFill>
              </a:uFill>
              <a:latin typeface="Arial"/>
            </a:endParaRPr>
          </a:p>
          <a:p>
            <a:pPr algn="ctr">
              <a:lnSpc>
                <a:spcPct val="100000"/>
              </a:lnSpc>
            </a:pPr>
            <a:r>
              <a:rPr b="1" lang="el-GR" sz="2400" spc="-1" strike="noStrike">
                <a:solidFill>
                  <a:srgbClr val="ffffff"/>
                </a:solidFill>
                <a:uFill>
                  <a:solidFill>
                    <a:srgbClr val="ffffff"/>
                  </a:solidFill>
                </a:uFill>
                <a:latin typeface="Book Antiqua"/>
              </a:rPr>
              <a:t>            </a:t>
            </a:r>
            <a:r>
              <a:rPr b="1" lang="el-GR" sz="2400" spc="-1" strike="noStrike">
                <a:solidFill>
                  <a:srgbClr val="ffffff"/>
                </a:solidFill>
                <a:uFill>
                  <a:solidFill>
                    <a:srgbClr val="ffffff"/>
                  </a:solidFill>
                </a:uFill>
                <a:latin typeface="Book Antiqua"/>
              </a:rPr>
              <a:t>η</a:t>
            </a:r>
            <a:r>
              <a:rPr b="1" lang="el-GR" sz="2400" spc="-1" strike="noStrike" baseline="-25000">
                <a:solidFill>
                  <a:srgbClr val="ffffff"/>
                </a:solidFill>
                <a:uFill>
                  <a:solidFill>
                    <a:srgbClr val="ffffff"/>
                  </a:solidFill>
                </a:uFill>
                <a:latin typeface="Book Antiqua"/>
              </a:rPr>
              <a:t>σ </a:t>
            </a:r>
            <a:r>
              <a:rPr b="1" lang="el-GR" sz="2400" spc="-1" strike="noStrike">
                <a:solidFill>
                  <a:srgbClr val="ffffff"/>
                </a:solidFill>
                <a:uFill>
                  <a:solidFill>
                    <a:srgbClr val="ffffff"/>
                  </a:solidFill>
                </a:uFill>
                <a:latin typeface="Book Antiqua"/>
              </a:rPr>
              <a:t>= -----------</a:t>
            </a:r>
            <a:r>
              <a:rPr b="1" lang="el-GR" sz="2400" spc="-1" strike="noStrike">
                <a:solidFill>
                  <a:srgbClr val="ffffff"/>
                </a:solidFill>
                <a:uFill>
                  <a:solidFill>
                    <a:srgbClr val="ffffff"/>
                  </a:solidFill>
                </a:uFill>
                <a:latin typeface="Book Antiqua"/>
              </a:rPr>
              <a:t>	</a:t>
            </a:r>
            <a:r>
              <a:rPr b="1" lang="el-GR" sz="2400" spc="-1" strike="noStrike">
                <a:solidFill>
                  <a:srgbClr val="ffffff"/>
                </a:solidFill>
                <a:uFill>
                  <a:solidFill>
                    <a:srgbClr val="ffffff"/>
                  </a:solidFill>
                </a:uFill>
                <a:latin typeface="Book Antiqua"/>
              </a:rPr>
              <a:t>      </a:t>
            </a:r>
            <a:r>
              <a:rPr b="1" lang="el-GR" sz="2400" spc="-1" strike="noStrike">
                <a:solidFill>
                  <a:srgbClr val="ffffff"/>
                </a:solidFill>
                <a:uFill>
                  <a:solidFill>
                    <a:srgbClr val="ffffff"/>
                  </a:solidFill>
                </a:uFill>
                <a:latin typeface="Book Antiqua"/>
              </a:rPr>
              <a:t>	</a:t>
            </a:r>
            <a:endParaRPr b="0" lang="el-GR" sz="2400" spc="-1" strike="noStrike">
              <a:solidFill>
                <a:srgbClr val="000000"/>
              </a:solidFill>
              <a:uFill>
                <a:solidFill>
                  <a:srgbClr val="ffffff"/>
                </a:solidFill>
              </a:uFill>
              <a:latin typeface="Arial"/>
            </a:endParaRPr>
          </a:p>
          <a:p>
            <a:pPr algn="ctr">
              <a:lnSpc>
                <a:spcPct val="100000"/>
              </a:lnSpc>
            </a:pPr>
            <a:r>
              <a:rPr b="1" lang="el-GR" sz="2400" spc="-1" strike="noStrike">
                <a:solidFill>
                  <a:srgbClr val="ffffff"/>
                </a:solidFill>
                <a:uFill>
                  <a:solidFill>
                    <a:srgbClr val="ffffff"/>
                  </a:solidFill>
                </a:uFill>
                <a:latin typeface="Book Antiqua"/>
              </a:rPr>
              <a:t>Κ .Η</a:t>
            </a:r>
            <a:r>
              <a:rPr b="1" lang="el-GR" sz="2400" spc="-1" strike="noStrike" baseline="-25000">
                <a:solidFill>
                  <a:srgbClr val="ffffff"/>
                </a:solidFill>
                <a:uFill>
                  <a:solidFill>
                    <a:srgbClr val="ffffff"/>
                  </a:solidFill>
                </a:uFill>
                <a:latin typeface="Book Antiqua"/>
              </a:rPr>
              <a:t>Κ</a:t>
            </a:r>
            <a:endParaRPr b="0" lang="el-GR" sz="2400" spc="-1" strike="noStrike">
              <a:solidFill>
                <a:srgbClr val="000000"/>
              </a:solidFill>
              <a:uFill>
                <a:solidFill>
                  <a:srgbClr val="ffffff"/>
                </a:solidFill>
              </a:uFill>
              <a:latin typeface="Arial"/>
            </a:endParaRPr>
          </a:p>
          <a:p>
            <a:pPr>
              <a:lnSpc>
                <a:spcPct val="100000"/>
              </a:lnSpc>
              <a:spcBef>
                <a:spcPts val="479"/>
              </a:spcBef>
            </a:pPr>
            <a:endParaRPr b="0" lang="el-GR" sz="2400" spc="-1" strike="noStrike">
              <a:solidFill>
                <a:srgbClr val="000000"/>
              </a:solidFill>
              <a:uFill>
                <a:solidFill>
                  <a:srgbClr val="ffffff"/>
                </a:solidFill>
              </a:uFill>
              <a:latin typeface="Arial"/>
            </a:endParaRPr>
          </a:p>
          <a:p>
            <a:pPr algn="ctr">
              <a:lnSpc>
                <a:spcPct val="100000"/>
              </a:lnSpc>
            </a:pPr>
            <a:r>
              <a:rPr b="1" lang="el-GR" sz="2400" spc="-1" strike="noStrike">
                <a:solidFill>
                  <a:srgbClr val="ffffff"/>
                </a:solidFill>
                <a:uFill>
                  <a:solidFill>
                    <a:srgbClr val="ffffff"/>
                  </a:solidFill>
                </a:uFill>
                <a:latin typeface="Book Antiqua"/>
              </a:rPr>
              <a:t>632</a:t>
            </a:r>
            <a:endParaRPr b="0" lang="el-GR" sz="2400" spc="-1" strike="noStrike">
              <a:solidFill>
                <a:srgbClr val="000000"/>
              </a:solidFill>
              <a:uFill>
                <a:solidFill>
                  <a:srgbClr val="ffffff"/>
                </a:solidFill>
              </a:uFill>
              <a:latin typeface="Arial"/>
            </a:endParaRPr>
          </a:p>
          <a:p>
            <a:pPr algn="ctr">
              <a:lnSpc>
                <a:spcPct val="100000"/>
              </a:lnSpc>
            </a:pPr>
            <a:r>
              <a:rPr b="1" lang="el-GR" sz="2400" spc="-1" strike="noStrike">
                <a:solidFill>
                  <a:srgbClr val="ffffff"/>
                </a:solidFill>
                <a:uFill>
                  <a:solidFill>
                    <a:srgbClr val="ffffff"/>
                  </a:solidFill>
                </a:uFill>
                <a:latin typeface="Book Antiqua"/>
              </a:rPr>
              <a:t>             </a:t>
            </a:r>
            <a:r>
              <a:rPr b="1" lang="el-GR" sz="2400" spc="-1" strike="noStrike">
                <a:solidFill>
                  <a:srgbClr val="ffffff"/>
                </a:solidFill>
                <a:uFill>
                  <a:solidFill>
                    <a:srgbClr val="ffffff"/>
                  </a:solidFill>
                </a:uFill>
                <a:latin typeface="Book Antiqua"/>
              </a:rPr>
              <a:t>Κ= ------------</a:t>
            </a:r>
            <a:r>
              <a:rPr b="1" lang="el-GR" sz="2400" spc="-1" strike="noStrike">
                <a:solidFill>
                  <a:srgbClr val="ffffff"/>
                </a:solidFill>
                <a:uFill>
                  <a:solidFill>
                    <a:srgbClr val="ffffff"/>
                  </a:solidFill>
                </a:uFill>
                <a:latin typeface="Book Antiqua"/>
              </a:rPr>
              <a:t>	</a:t>
            </a:r>
            <a:r>
              <a:rPr b="1" lang="el-GR" sz="2400" spc="-1" strike="noStrike">
                <a:solidFill>
                  <a:srgbClr val="ffffff"/>
                </a:solidFill>
                <a:uFill>
                  <a:solidFill>
                    <a:srgbClr val="ffffff"/>
                  </a:solidFill>
                </a:uFill>
                <a:latin typeface="Book Antiqua"/>
              </a:rPr>
              <a:t>      </a:t>
            </a:r>
            <a:r>
              <a:rPr b="1" lang="el-GR" sz="2400" spc="-1" strike="noStrike">
                <a:solidFill>
                  <a:srgbClr val="ffffff"/>
                </a:solidFill>
                <a:uFill>
                  <a:solidFill>
                    <a:srgbClr val="ffffff"/>
                  </a:solidFill>
                </a:uFill>
                <a:latin typeface="Book Antiqua"/>
              </a:rPr>
              <a:t>	</a:t>
            </a:r>
            <a:endParaRPr b="0" lang="el-GR" sz="2400" spc="-1" strike="noStrike">
              <a:solidFill>
                <a:srgbClr val="000000"/>
              </a:solidFill>
              <a:uFill>
                <a:solidFill>
                  <a:srgbClr val="ffffff"/>
                </a:solidFill>
              </a:uFill>
              <a:latin typeface="Arial"/>
            </a:endParaRPr>
          </a:p>
          <a:p>
            <a:pPr algn="ctr">
              <a:lnSpc>
                <a:spcPct val="100000"/>
              </a:lnSpc>
            </a:pPr>
            <a:r>
              <a:rPr b="1" lang="el-GR" sz="2400" spc="-1" strike="noStrike">
                <a:solidFill>
                  <a:srgbClr val="ffffff"/>
                </a:solidFill>
                <a:uFill>
                  <a:solidFill>
                    <a:srgbClr val="ffffff"/>
                  </a:solidFill>
                </a:uFill>
                <a:latin typeface="Book Antiqua"/>
              </a:rPr>
              <a:t>η</a:t>
            </a:r>
            <a:r>
              <a:rPr b="1" lang="el-GR" sz="2400" spc="-1" strike="noStrike" baseline="-25000">
                <a:solidFill>
                  <a:srgbClr val="ffffff"/>
                </a:solidFill>
                <a:uFill>
                  <a:solidFill>
                    <a:srgbClr val="ffffff"/>
                  </a:solidFill>
                </a:uFill>
                <a:latin typeface="Book Antiqua"/>
              </a:rPr>
              <a:t>σ</a:t>
            </a:r>
            <a:r>
              <a:rPr b="1" lang="el-GR" sz="2400" spc="-1" strike="noStrike">
                <a:solidFill>
                  <a:srgbClr val="ffffff"/>
                </a:solidFill>
                <a:uFill>
                  <a:solidFill>
                    <a:srgbClr val="ffffff"/>
                  </a:solidFill>
                </a:uFill>
                <a:latin typeface="Book Antiqua"/>
              </a:rPr>
              <a:t> .Η</a:t>
            </a:r>
            <a:r>
              <a:rPr b="1" lang="el-GR" sz="2400" spc="-1" strike="noStrike" baseline="-25000">
                <a:solidFill>
                  <a:srgbClr val="ffffff"/>
                </a:solidFill>
                <a:uFill>
                  <a:solidFill>
                    <a:srgbClr val="ffffff"/>
                  </a:solidFill>
                </a:uFill>
                <a:latin typeface="Book Antiqua"/>
              </a:rPr>
              <a:t>Κ</a:t>
            </a: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Book Antiqua"/>
              </a:rPr>
              <a:t>ΟΠΟΥ Η</a:t>
            </a:r>
            <a:r>
              <a:rPr b="1" lang="el-GR" sz="2400" spc="-1" strike="noStrike" baseline="-25000">
                <a:solidFill>
                  <a:srgbClr val="ffffff"/>
                </a:solidFill>
                <a:uFill>
                  <a:solidFill>
                    <a:srgbClr val="ffffff"/>
                  </a:solidFill>
                </a:uFill>
                <a:latin typeface="Book Antiqua"/>
              </a:rPr>
              <a:t>κ</a:t>
            </a:r>
            <a:r>
              <a:rPr b="1" lang="el-GR" sz="2400" spc="-1" strike="noStrike">
                <a:solidFill>
                  <a:srgbClr val="ffffff"/>
                </a:solidFill>
                <a:uFill>
                  <a:solidFill>
                    <a:srgbClr val="ffffff"/>
                  </a:solidFill>
                </a:uFill>
                <a:latin typeface="Book Antiqua"/>
              </a:rPr>
              <a:t> = Η ΚΑΤΩΤΕΡΗ ΘΕΡΜΑΝΤΙΚΗ ΙΚΑΝΟΤΗΤΑ ΣΕ kcal/kp</a:t>
            </a:r>
            <a:endParaRPr b="0" lang="el-GR" sz="2400" spc="-1" strike="noStrike">
              <a:solidFill>
                <a:srgbClr val="000000"/>
              </a:solidFill>
              <a:uFill>
                <a:solidFill>
                  <a:srgbClr val="ffffff"/>
                </a:solidFill>
              </a:uFill>
              <a:latin typeface="Arial"/>
            </a:endParaRPr>
          </a:p>
          <a:p>
            <a:pPr>
              <a:lnSpc>
                <a:spcPct val="100000"/>
              </a:lnSpc>
              <a:spcBef>
                <a:spcPts val="479"/>
              </a:spcBef>
            </a:pPr>
            <a:endParaRPr b="0" lang="el-GR" sz="2400" spc="-1" strike="noStrike">
              <a:solidFill>
                <a:srgbClr val="000000"/>
              </a:solidFill>
              <a:uFill>
                <a:solidFill>
                  <a:srgbClr val="ffffff"/>
                </a:solidFill>
              </a:uFill>
              <a:latin typeface="Arial"/>
            </a:endParaRPr>
          </a:p>
          <a:p>
            <a:pPr>
              <a:lnSpc>
                <a:spcPct val="100000"/>
              </a:lnSpc>
              <a:spcBef>
                <a:spcPts val="479"/>
              </a:spcBef>
            </a:pPr>
            <a:endParaRPr b="0" lang="el-GR" sz="2400" spc="-1" strike="noStrike">
              <a:solidFill>
                <a:srgbClr val="000000"/>
              </a:solidFill>
              <a:uFill>
                <a:solidFill>
                  <a:srgbClr val="ffffff"/>
                </a:solidFill>
              </a:uFill>
              <a:latin typeface="Arial"/>
            </a:endParaRPr>
          </a:p>
        </p:txBody>
      </p:sp>
    </p:spTree>
  </p:cSld>
</p:sld>
</file>

<file path=ppt/slides/slide20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9"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000" spc="-1" strike="noStrike" u="sng" cap="all">
                <a:solidFill>
                  <a:srgbClr val="000000"/>
                </a:solidFill>
                <a:uFill>
                  <a:solidFill>
                    <a:srgbClr val="ffffff"/>
                  </a:solidFill>
                </a:uFill>
                <a:latin typeface="Arial"/>
              </a:rPr>
              <a:t>Η ΕΙΔΙΚΗ ΚΑΤΑΝΑΛΩΣΗ ΤΩΝ ΑΤΜΟΣΤΡΟΒΙΛΩΝ ΣΕ ΚΑΥΣΙΜΑ </a:t>
            </a:r>
            <a:br/>
            <a:endParaRPr b="0" lang="el-GR" sz="2000" spc="-1" strike="noStrike">
              <a:solidFill>
                <a:srgbClr val="ffffff"/>
              </a:solidFill>
              <a:uFill>
                <a:solidFill>
                  <a:srgbClr val="ffffff"/>
                </a:solidFill>
              </a:uFill>
              <a:latin typeface="Book Antiqua"/>
            </a:endParaRPr>
          </a:p>
        </p:txBody>
      </p:sp>
      <p:sp>
        <p:nvSpPr>
          <p:cNvPr id="840" name="TextShape 2"/>
          <p:cNvSpPr txBox="1"/>
          <p:nvPr/>
        </p:nvSpPr>
        <p:spPr>
          <a:xfrm>
            <a:off x="179640" y="1071720"/>
            <a:ext cx="8784720" cy="5453280"/>
          </a:xfrm>
          <a:prstGeom prst="rect">
            <a:avLst/>
          </a:prstGeom>
          <a:solidFill>
            <a:srgbClr val="000000"/>
          </a:solidFill>
          <a:ln>
            <a:noFill/>
          </a:ln>
        </p:spPr>
        <p:txBody>
          <a:bodyPr lIns="90000" rIns="90000" tIns="45000" bIns="45000"/>
          <a:p>
            <a:pPr algn="ctr">
              <a:lnSpc>
                <a:spcPct val="100000"/>
              </a:lnSpc>
              <a:spcBef>
                <a:spcPts val="561"/>
              </a:spcBef>
            </a:pPr>
            <a:r>
              <a:rPr b="1" lang="el-GR" sz="2800" spc="-1" strike="noStrike">
                <a:solidFill>
                  <a:srgbClr val="ff0000"/>
                </a:solidFill>
                <a:uFill>
                  <a:solidFill>
                    <a:srgbClr val="ffffff"/>
                  </a:solidFill>
                </a:uFill>
                <a:latin typeface="Arial"/>
              </a:rPr>
              <a:t>ή</a:t>
            </a:r>
            <a:br/>
            <a:r>
              <a:rPr b="0" lang="el-GR" sz="2400" spc="-1" strike="noStrike">
                <a:solidFill>
                  <a:srgbClr val="ffffff"/>
                </a:solidFill>
                <a:uFill>
                  <a:solidFill>
                    <a:srgbClr val="ffffff"/>
                  </a:solidFill>
                </a:uFill>
                <a:latin typeface="Book Antiqua"/>
              </a:rPr>
              <a:t> </a:t>
            </a:r>
            <a:endParaRPr b="0" lang="el-GR" sz="2400" spc="-1" strike="noStrike">
              <a:solidFill>
                <a:srgbClr val="000000"/>
              </a:solidFill>
              <a:uFill>
                <a:solidFill>
                  <a:srgbClr val="ffffff"/>
                </a:solidFill>
              </a:uFill>
              <a:latin typeface="Arial"/>
            </a:endParaRPr>
          </a:p>
          <a:p>
            <a:pPr algn="ctr">
              <a:lnSpc>
                <a:spcPct val="100000"/>
              </a:lnSpc>
            </a:pPr>
            <a:r>
              <a:rPr b="1" lang="el-GR" sz="2400" spc="-1" strike="noStrike">
                <a:solidFill>
                  <a:srgbClr val="ffffff"/>
                </a:solidFill>
                <a:uFill>
                  <a:solidFill>
                    <a:srgbClr val="ffffff"/>
                  </a:solidFill>
                </a:uFill>
                <a:latin typeface="Book Antiqua"/>
              </a:rPr>
              <a:t>3600</a:t>
            </a:r>
            <a:endParaRPr b="0" lang="el-GR" sz="2400" spc="-1" strike="noStrike">
              <a:solidFill>
                <a:srgbClr val="000000"/>
              </a:solidFill>
              <a:uFill>
                <a:solidFill>
                  <a:srgbClr val="ffffff"/>
                </a:solidFill>
              </a:uFill>
              <a:latin typeface="Arial"/>
            </a:endParaRPr>
          </a:p>
          <a:p>
            <a:pPr algn="ctr">
              <a:lnSpc>
                <a:spcPct val="100000"/>
              </a:lnSpc>
            </a:pPr>
            <a:r>
              <a:rPr b="1" lang="el-GR" sz="2400" spc="-1" strike="noStrike">
                <a:solidFill>
                  <a:srgbClr val="ffffff"/>
                </a:solidFill>
                <a:uFill>
                  <a:solidFill>
                    <a:srgbClr val="ffffff"/>
                  </a:solidFill>
                </a:uFill>
                <a:latin typeface="Book Antiqua"/>
              </a:rPr>
              <a:t>            </a:t>
            </a:r>
            <a:r>
              <a:rPr b="1" lang="el-GR" sz="2400" spc="-1" strike="noStrike">
                <a:solidFill>
                  <a:srgbClr val="ffffff"/>
                </a:solidFill>
                <a:uFill>
                  <a:solidFill>
                    <a:srgbClr val="ffffff"/>
                  </a:solidFill>
                </a:uFill>
                <a:latin typeface="Book Antiqua"/>
              </a:rPr>
              <a:t>η</a:t>
            </a:r>
            <a:r>
              <a:rPr b="1" lang="el-GR" sz="2400" spc="-1" strike="noStrike" baseline="-25000">
                <a:solidFill>
                  <a:srgbClr val="ffffff"/>
                </a:solidFill>
                <a:uFill>
                  <a:solidFill>
                    <a:srgbClr val="ffffff"/>
                  </a:solidFill>
                </a:uFill>
                <a:latin typeface="Book Antiqua"/>
              </a:rPr>
              <a:t>σ </a:t>
            </a:r>
            <a:r>
              <a:rPr b="1" lang="el-GR" sz="2400" spc="-1" strike="noStrike">
                <a:solidFill>
                  <a:srgbClr val="ffffff"/>
                </a:solidFill>
                <a:uFill>
                  <a:solidFill>
                    <a:srgbClr val="ffffff"/>
                  </a:solidFill>
                </a:uFill>
                <a:latin typeface="Book Antiqua"/>
              </a:rPr>
              <a:t>= -----------</a:t>
            </a:r>
            <a:r>
              <a:rPr b="1" lang="el-GR" sz="2400" spc="-1" strike="noStrike">
                <a:solidFill>
                  <a:srgbClr val="ffffff"/>
                </a:solidFill>
                <a:uFill>
                  <a:solidFill>
                    <a:srgbClr val="ffffff"/>
                  </a:solidFill>
                </a:uFill>
                <a:latin typeface="Book Antiqua"/>
              </a:rPr>
              <a:t>	</a:t>
            </a:r>
            <a:r>
              <a:rPr b="1" lang="el-GR" sz="2400" spc="-1" strike="noStrike">
                <a:solidFill>
                  <a:srgbClr val="ffffff"/>
                </a:solidFill>
                <a:uFill>
                  <a:solidFill>
                    <a:srgbClr val="ffffff"/>
                  </a:solidFill>
                </a:uFill>
                <a:latin typeface="Book Antiqua"/>
              </a:rPr>
              <a:t>      </a:t>
            </a:r>
            <a:r>
              <a:rPr b="1" lang="el-GR" sz="2400" spc="-1" strike="noStrike">
                <a:solidFill>
                  <a:srgbClr val="ffffff"/>
                </a:solidFill>
                <a:uFill>
                  <a:solidFill>
                    <a:srgbClr val="ffffff"/>
                  </a:solidFill>
                </a:uFill>
                <a:latin typeface="Book Antiqua"/>
              </a:rPr>
              <a:t>	</a:t>
            </a:r>
            <a:endParaRPr b="0" lang="el-GR" sz="2400" spc="-1" strike="noStrike">
              <a:solidFill>
                <a:srgbClr val="000000"/>
              </a:solidFill>
              <a:uFill>
                <a:solidFill>
                  <a:srgbClr val="ffffff"/>
                </a:solidFill>
              </a:uFill>
              <a:latin typeface="Arial"/>
            </a:endParaRPr>
          </a:p>
          <a:p>
            <a:pPr algn="ctr">
              <a:lnSpc>
                <a:spcPct val="100000"/>
              </a:lnSpc>
            </a:pPr>
            <a:r>
              <a:rPr b="1" lang="el-GR" sz="2400" spc="-1" strike="noStrike">
                <a:solidFill>
                  <a:srgbClr val="ffffff"/>
                </a:solidFill>
                <a:uFill>
                  <a:solidFill>
                    <a:srgbClr val="ffffff"/>
                  </a:solidFill>
                </a:uFill>
                <a:latin typeface="Book Antiqua"/>
              </a:rPr>
              <a:t>Κ .Η</a:t>
            </a:r>
            <a:r>
              <a:rPr b="1" lang="el-GR" sz="2400" spc="-1" strike="noStrike" baseline="-25000">
                <a:solidFill>
                  <a:srgbClr val="ffffff"/>
                </a:solidFill>
                <a:uFill>
                  <a:solidFill>
                    <a:srgbClr val="ffffff"/>
                  </a:solidFill>
                </a:uFill>
                <a:latin typeface="Book Antiqua"/>
              </a:rPr>
              <a:t>Κ</a:t>
            </a:r>
            <a:endParaRPr b="0" lang="el-GR" sz="2400" spc="-1" strike="noStrike">
              <a:solidFill>
                <a:srgbClr val="000000"/>
              </a:solidFill>
              <a:uFill>
                <a:solidFill>
                  <a:srgbClr val="ffffff"/>
                </a:solidFill>
              </a:uFill>
              <a:latin typeface="Arial"/>
            </a:endParaRPr>
          </a:p>
          <a:p>
            <a:pPr>
              <a:lnSpc>
                <a:spcPct val="100000"/>
              </a:lnSpc>
              <a:spcBef>
                <a:spcPts val="479"/>
              </a:spcBef>
            </a:pPr>
            <a:endParaRPr b="0" lang="el-GR" sz="2400" spc="-1" strike="noStrike">
              <a:solidFill>
                <a:srgbClr val="000000"/>
              </a:solidFill>
              <a:uFill>
                <a:solidFill>
                  <a:srgbClr val="ffffff"/>
                </a:solidFill>
              </a:uFill>
              <a:latin typeface="Arial"/>
            </a:endParaRPr>
          </a:p>
          <a:p>
            <a:pPr algn="ctr">
              <a:lnSpc>
                <a:spcPct val="100000"/>
              </a:lnSpc>
            </a:pPr>
            <a:r>
              <a:rPr b="1" lang="el-GR" sz="2400" spc="-1" strike="noStrike">
                <a:solidFill>
                  <a:srgbClr val="ffffff"/>
                </a:solidFill>
                <a:uFill>
                  <a:solidFill>
                    <a:srgbClr val="ffffff"/>
                  </a:solidFill>
                </a:uFill>
                <a:latin typeface="Book Antiqua"/>
              </a:rPr>
              <a:t>3600</a:t>
            </a:r>
            <a:endParaRPr b="0" lang="el-GR" sz="2400" spc="-1" strike="noStrike">
              <a:solidFill>
                <a:srgbClr val="000000"/>
              </a:solidFill>
              <a:uFill>
                <a:solidFill>
                  <a:srgbClr val="ffffff"/>
                </a:solidFill>
              </a:uFill>
              <a:latin typeface="Arial"/>
            </a:endParaRPr>
          </a:p>
          <a:p>
            <a:pPr algn="ctr">
              <a:lnSpc>
                <a:spcPct val="100000"/>
              </a:lnSpc>
            </a:pPr>
            <a:r>
              <a:rPr b="1" lang="el-GR" sz="2400" spc="-1" strike="noStrike">
                <a:solidFill>
                  <a:srgbClr val="ffffff"/>
                </a:solidFill>
                <a:uFill>
                  <a:solidFill>
                    <a:srgbClr val="ffffff"/>
                  </a:solidFill>
                </a:uFill>
                <a:latin typeface="Book Antiqua"/>
              </a:rPr>
              <a:t>             </a:t>
            </a:r>
            <a:r>
              <a:rPr b="1" lang="el-GR" sz="2400" spc="-1" strike="noStrike">
                <a:solidFill>
                  <a:srgbClr val="ffffff"/>
                </a:solidFill>
                <a:uFill>
                  <a:solidFill>
                    <a:srgbClr val="ffffff"/>
                  </a:solidFill>
                </a:uFill>
                <a:latin typeface="Book Antiqua"/>
              </a:rPr>
              <a:t>Κ= ------------</a:t>
            </a:r>
            <a:r>
              <a:rPr b="1" lang="el-GR" sz="2400" spc="-1" strike="noStrike">
                <a:solidFill>
                  <a:srgbClr val="ffffff"/>
                </a:solidFill>
                <a:uFill>
                  <a:solidFill>
                    <a:srgbClr val="ffffff"/>
                  </a:solidFill>
                </a:uFill>
                <a:latin typeface="Book Antiqua"/>
              </a:rPr>
              <a:t>	</a:t>
            </a:r>
            <a:r>
              <a:rPr b="1" lang="el-GR" sz="2400" spc="-1" strike="noStrike">
                <a:solidFill>
                  <a:srgbClr val="ffffff"/>
                </a:solidFill>
                <a:uFill>
                  <a:solidFill>
                    <a:srgbClr val="ffffff"/>
                  </a:solidFill>
                </a:uFill>
                <a:latin typeface="Book Antiqua"/>
              </a:rPr>
              <a:t>      </a:t>
            </a:r>
            <a:r>
              <a:rPr b="1" lang="el-GR" sz="2400" spc="-1" strike="noStrike">
                <a:solidFill>
                  <a:srgbClr val="ffffff"/>
                </a:solidFill>
                <a:uFill>
                  <a:solidFill>
                    <a:srgbClr val="ffffff"/>
                  </a:solidFill>
                </a:uFill>
                <a:latin typeface="Book Antiqua"/>
              </a:rPr>
              <a:t>	</a:t>
            </a:r>
            <a:endParaRPr b="0" lang="el-GR" sz="2400" spc="-1" strike="noStrike">
              <a:solidFill>
                <a:srgbClr val="000000"/>
              </a:solidFill>
              <a:uFill>
                <a:solidFill>
                  <a:srgbClr val="ffffff"/>
                </a:solidFill>
              </a:uFill>
              <a:latin typeface="Arial"/>
            </a:endParaRPr>
          </a:p>
          <a:p>
            <a:pPr algn="ctr">
              <a:lnSpc>
                <a:spcPct val="100000"/>
              </a:lnSpc>
            </a:pPr>
            <a:r>
              <a:rPr b="1" lang="el-GR" sz="2400" spc="-1" strike="noStrike">
                <a:solidFill>
                  <a:srgbClr val="ffffff"/>
                </a:solidFill>
                <a:uFill>
                  <a:solidFill>
                    <a:srgbClr val="ffffff"/>
                  </a:solidFill>
                </a:uFill>
                <a:latin typeface="Book Antiqua"/>
              </a:rPr>
              <a:t>η</a:t>
            </a:r>
            <a:r>
              <a:rPr b="1" lang="el-GR" sz="2400" spc="-1" strike="noStrike" baseline="-25000">
                <a:solidFill>
                  <a:srgbClr val="ffffff"/>
                </a:solidFill>
                <a:uFill>
                  <a:solidFill>
                    <a:srgbClr val="ffffff"/>
                  </a:solidFill>
                </a:uFill>
                <a:latin typeface="Book Antiqua"/>
              </a:rPr>
              <a:t>σ</a:t>
            </a:r>
            <a:r>
              <a:rPr b="1" lang="el-GR" sz="2400" spc="-1" strike="noStrike">
                <a:solidFill>
                  <a:srgbClr val="ffffff"/>
                </a:solidFill>
                <a:uFill>
                  <a:solidFill>
                    <a:srgbClr val="ffffff"/>
                  </a:solidFill>
                </a:uFill>
                <a:latin typeface="Book Antiqua"/>
              </a:rPr>
              <a:t> .Η</a:t>
            </a:r>
            <a:r>
              <a:rPr b="1" lang="el-GR" sz="2400" spc="-1" strike="noStrike" baseline="-25000">
                <a:solidFill>
                  <a:srgbClr val="ffffff"/>
                </a:solidFill>
                <a:uFill>
                  <a:solidFill>
                    <a:srgbClr val="ffffff"/>
                  </a:solidFill>
                </a:uFill>
                <a:latin typeface="Book Antiqua"/>
              </a:rPr>
              <a:t>Κ</a:t>
            </a:r>
            <a:endParaRPr b="0" lang="el-GR" sz="2400" spc="-1" strike="noStrike">
              <a:solidFill>
                <a:srgbClr val="000000"/>
              </a:solidFill>
              <a:uFill>
                <a:solidFill>
                  <a:srgbClr val="ffffff"/>
                </a:solidFill>
              </a:uFill>
              <a:latin typeface="Arial"/>
            </a:endParaRPr>
          </a:p>
          <a:p>
            <a:pPr>
              <a:lnSpc>
                <a:spcPct val="100000"/>
              </a:lnSpc>
              <a:spcBef>
                <a:spcPts val="479"/>
              </a:spcBef>
            </a:pP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Book Antiqua"/>
              </a:rPr>
              <a:t>                                               </a:t>
            </a:r>
            <a:r>
              <a:rPr b="1" lang="el-GR" sz="2400" spc="-1" strike="noStrike">
                <a:solidFill>
                  <a:srgbClr val="ffffff"/>
                </a:solidFill>
                <a:uFill>
                  <a:solidFill>
                    <a:srgbClr val="ffffff"/>
                  </a:solidFill>
                </a:uFill>
                <a:latin typeface="Book Antiqua"/>
              </a:rPr>
              <a:t>ΟΠΟΥ Η</a:t>
            </a:r>
            <a:r>
              <a:rPr b="1" lang="el-GR" sz="2400" spc="-1" strike="noStrike" baseline="-25000">
                <a:solidFill>
                  <a:srgbClr val="ffffff"/>
                </a:solidFill>
                <a:uFill>
                  <a:solidFill>
                    <a:srgbClr val="ffffff"/>
                  </a:solidFill>
                </a:uFill>
                <a:latin typeface="Book Antiqua"/>
              </a:rPr>
              <a:t>κ</a:t>
            </a:r>
            <a:r>
              <a:rPr b="1" lang="el-GR" sz="2400" spc="-1" strike="noStrike">
                <a:solidFill>
                  <a:srgbClr val="ffffff"/>
                </a:solidFill>
                <a:uFill>
                  <a:solidFill>
                    <a:srgbClr val="ffffff"/>
                  </a:solidFill>
                </a:uFill>
                <a:latin typeface="Book Antiqua"/>
              </a:rPr>
              <a:t> σε kJ/kg</a:t>
            </a:r>
            <a:endParaRPr b="0" lang="el-GR" sz="2400" spc="-1" strike="noStrike">
              <a:solidFill>
                <a:srgbClr val="000000"/>
              </a:solidFill>
              <a:uFill>
                <a:solidFill>
                  <a:srgbClr val="ffffff"/>
                </a:solidFill>
              </a:uFill>
              <a:latin typeface="Arial"/>
            </a:endParaRPr>
          </a:p>
          <a:p>
            <a:pPr>
              <a:lnSpc>
                <a:spcPct val="100000"/>
              </a:lnSpc>
              <a:spcBef>
                <a:spcPts val="479"/>
              </a:spcBef>
            </a:pPr>
            <a:endParaRPr b="0" lang="el-GR" sz="2400" spc="-1" strike="noStrike">
              <a:solidFill>
                <a:srgbClr val="000000"/>
              </a:solidFill>
              <a:uFill>
                <a:solidFill>
                  <a:srgbClr val="ffffff"/>
                </a:solidFill>
              </a:uFill>
              <a:latin typeface="Arial"/>
            </a:endParaRPr>
          </a:p>
          <a:p>
            <a:pPr>
              <a:lnSpc>
                <a:spcPct val="100000"/>
              </a:lnSpc>
              <a:spcBef>
                <a:spcPts val="479"/>
              </a:spcBef>
            </a:pPr>
            <a:endParaRPr b="0" lang="el-GR" sz="2400" spc="-1" strike="noStrike">
              <a:solidFill>
                <a:srgbClr val="000000"/>
              </a:solidFill>
              <a:uFill>
                <a:solidFill>
                  <a:srgbClr val="ffffff"/>
                </a:solidFill>
              </a:uFill>
              <a:latin typeface="Arial"/>
            </a:endParaRPr>
          </a:p>
        </p:txBody>
      </p:sp>
    </p:spTree>
  </p:cSld>
</p:sld>
</file>

<file path=ppt/slides/slide20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41"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000" spc="-1" strike="noStrike" u="sng" cap="all">
                <a:solidFill>
                  <a:srgbClr val="000000"/>
                </a:solidFill>
                <a:uFill>
                  <a:solidFill>
                    <a:srgbClr val="ffffff"/>
                  </a:solidFill>
                </a:uFill>
                <a:latin typeface="Arial"/>
              </a:rPr>
              <a:t>Η ΕΙΔΙΚΗ ΚΑΤΑΝΑΛΩΣΗ ΤΩΝ ΑΤΜΟΣΤΡΟΒΙΛΩΝ ΣΕ ΚΑΥΣΙΜΑ </a:t>
            </a:r>
            <a:br/>
            <a:endParaRPr b="0" lang="el-GR" sz="2000" spc="-1" strike="noStrike">
              <a:solidFill>
                <a:srgbClr val="ffffff"/>
              </a:solidFill>
              <a:uFill>
                <a:solidFill>
                  <a:srgbClr val="ffffff"/>
                </a:solidFill>
              </a:uFill>
              <a:latin typeface="Book Antiqua"/>
            </a:endParaRPr>
          </a:p>
        </p:txBody>
      </p:sp>
      <p:sp>
        <p:nvSpPr>
          <p:cNvPr id="842" name="TextShape 2"/>
          <p:cNvSpPr txBox="1"/>
          <p:nvPr/>
        </p:nvSpPr>
        <p:spPr>
          <a:xfrm>
            <a:off x="179640" y="1071720"/>
            <a:ext cx="8784720" cy="5453280"/>
          </a:xfrm>
          <a:prstGeom prst="rect">
            <a:avLst/>
          </a:prstGeom>
          <a:solidFill>
            <a:srgbClr val="000000"/>
          </a:solidFill>
          <a:ln>
            <a:noFill/>
          </a:ln>
        </p:spPr>
        <p:txBody>
          <a:bodyPr lIns="90000" rIns="90000" tIns="45000" bIns="45000"/>
          <a:p>
            <a:pPr>
              <a:lnSpc>
                <a:spcPct val="100000"/>
              </a:lnSpc>
              <a:spcBef>
                <a:spcPts val="400"/>
              </a:spcBef>
            </a:pPr>
            <a:r>
              <a:rPr b="1" lang="el-GR" sz="2000" spc="-1" strike="noStrike">
                <a:solidFill>
                  <a:srgbClr val="ffffff"/>
                </a:solidFill>
                <a:uFill>
                  <a:solidFill>
                    <a:srgbClr val="ffffff"/>
                  </a:solidFill>
                </a:uFill>
                <a:latin typeface="Arial"/>
              </a:rPr>
              <a:t>ΣΤΟΥΣ ΤΥΠΟΥΣ ΑΥΤΟΥΣ </a:t>
            </a:r>
            <a:r>
              <a:rPr b="1" lang="el-GR" sz="2000" spc="-1" strike="noStrike">
                <a:solidFill>
                  <a:srgbClr val="ff0000"/>
                </a:solidFill>
                <a:uFill>
                  <a:solidFill>
                    <a:srgbClr val="ffffff"/>
                  </a:solidFill>
                </a:uFill>
                <a:latin typeface="Arial"/>
              </a:rPr>
              <a:t>Η ΕΙΔΙΚΗ ΚΑΤΑΝΑΛΩΣΗ </a:t>
            </a:r>
            <a:r>
              <a:rPr b="1" lang="el-GR" sz="2000" spc="-1" strike="noStrike">
                <a:solidFill>
                  <a:srgbClr val="ffffff"/>
                </a:solidFill>
                <a:uFill>
                  <a:solidFill>
                    <a:srgbClr val="ffffff"/>
                  </a:solidFill>
                </a:uFill>
                <a:latin typeface="Arial"/>
              </a:rPr>
              <a:t>ΕΚΦΡΑΖΕΤΑΙ ΣΕ </a:t>
            </a:r>
            <a:r>
              <a:rPr b="1" lang="el-GR" sz="2000" spc="-1" strike="noStrike">
                <a:solidFill>
                  <a:srgbClr val="ff0000"/>
                </a:solidFill>
                <a:uFill>
                  <a:solidFill>
                    <a:srgbClr val="ffffff"/>
                  </a:solidFill>
                </a:uFill>
                <a:latin typeface="Arial"/>
              </a:rPr>
              <a:t>kp/SΗΡ.h  </a:t>
            </a:r>
            <a:r>
              <a:rPr b="1" lang="el-GR" sz="2000" spc="-1" strike="noStrike">
                <a:solidFill>
                  <a:srgbClr val="ffffff"/>
                </a:solidFill>
                <a:uFill>
                  <a:solidFill>
                    <a:srgbClr val="ffffff"/>
                  </a:solidFill>
                </a:uFill>
                <a:latin typeface="Arial"/>
              </a:rPr>
              <a:t>η  </a:t>
            </a:r>
            <a:r>
              <a:rPr b="1" lang="el-GR" sz="2000" spc="-1" strike="noStrike">
                <a:solidFill>
                  <a:srgbClr val="ff0000"/>
                </a:solidFill>
                <a:uFill>
                  <a:solidFill>
                    <a:srgbClr val="ffffff"/>
                  </a:solidFill>
                </a:uFill>
                <a:latin typeface="Arial"/>
              </a:rPr>
              <a:t>kg/kW.h  </a:t>
            </a:r>
            <a:r>
              <a:rPr b="1" lang="el-GR" sz="2000" spc="-1" strike="noStrike">
                <a:solidFill>
                  <a:srgbClr val="ffffff"/>
                </a:solidFill>
                <a:uFill>
                  <a:solidFill>
                    <a:srgbClr val="ffffff"/>
                  </a:solidFill>
                </a:uFill>
                <a:latin typeface="Arial"/>
              </a:rPr>
              <a:t>ΕΤΣΙ ΑΝ: </a:t>
            </a:r>
            <a:endParaRPr b="0" lang="el-GR" sz="20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ffff"/>
                </a:solidFill>
                <a:uFill>
                  <a:solidFill>
                    <a:srgbClr val="ffffff"/>
                  </a:solidFill>
                </a:uFill>
                <a:latin typeface="Arial"/>
              </a:rPr>
              <a:t>π.χ. Κ = 320 g/kW.h, ΔΗΛΑΔΗ K = 0,32 kg/kW.h  ΣΕ ΠΕΤΡΕΛΑΙΟ ΚΑΤΩΤΕΡΗΣ ΘΕΡΜΑΝΤΙΚΗΣ ΙΚΑΝΟΤΗΤΑΣ  Η</a:t>
            </a:r>
            <a:r>
              <a:rPr b="1" lang="el-GR" sz="2000" spc="-1" strike="noStrike" baseline="-25000">
                <a:solidFill>
                  <a:srgbClr val="ffffff"/>
                </a:solidFill>
                <a:uFill>
                  <a:solidFill>
                    <a:srgbClr val="ffffff"/>
                  </a:solidFill>
                </a:uFill>
                <a:latin typeface="Arial"/>
              </a:rPr>
              <a:t>Κ</a:t>
            </a:r>
            <a:r>
              <a:rPr b="1" lang="el-GR" sz="2000" spc="-1" strike="noStrike">
                <a:solidFill>
                  <a:srgbClr val="ffffff"/>
                </a:solidFill>
                <a:uFill>
                  <a:solidFill>
                    <a:srgbClr val="ffffff"/>
                  </a:solidFill>
                </a:uFill>
                <a:latin typeface="Arial"/>
              </a:rPr>
              <a:t> = 41000 kJ/kg  ΘΑ ΕΙΝΑΙ:</a:t>
            </a:r>
            <a:endParaRPr b="0" lang="el-GR" sz="2000" spc="-1" strike="noStrike">
              <a:solidFill>
                <a:srgbClr val="000000"/>
              </a:solidFill>
              <a:uFill>
                <a:solidFill>
                  <a:srgbClr val="ffffff"/>
                </a:solidFill>
              </a:uFill>
              <a:latin typeface="Arial"/>
            </a:endParaRPr>
          </a:p>
          <a:p>
            <a:pPr>
              <a:lnSpc>
                <a:spcPct val="100000"/>
              </a:lnSpc>
              <a:spcBef>
                <a:spcPts val="479"/>
              </a:spcBef>
            </a:pPr>
            <a:r>
              <a:rPr b="1" lang="el-GR" sz="2000" spc="-1" strike="noStrike">
                <a:solidFill>
                  <a:srgbClr val="ffffff"/>
                </a:solidFill>
                <a:uFill>
                  <a:solidFill>
                    <a:srgbClr val="ffffff"/>
                  </a:solidFill>
                </a:uFill>
                <a:latin typeface="Arial"/>
              </a:rPr>
              <a:t>                                                        </a:t>
            </a:r>
            <a:r>
              <a:rPr b="1" lang="el-GR" sz="2400" spc="-1" strike="noStrike">
                <a:solidFill>
                  <a:srgbClr val="ffffff"/>
                </a:solidFill>
                <a:uFill>
                  <a:solidFill>
                    <a:srgbClr val="ffffff"/>
                  </a:solidFill>
                </a:uFill>
                <a:latin typeface="Book Antiqua"/>
              </a:rPr>
              <a:t>3600</a:t>
            </a:r>
            <a:endParaRPr b="0" lang="el-GR" sz="2400" spc="-1" strike="noStrike">
              <a:solidFill>
                <a:srgbClr val="000000"/>
              </a:solidFill>
              <a:uFill>
                <a:solidFill>
                  <a:srgbClr val="ffffff"/>
                </a:solidFill>
              </a:uFill>
              <a:latin typeface="Arial"/>
            </a:endParaRPr>
          </a:p>
          <a:p>
            <a:pPr algn="ctr">
              <a:lnSpc>
                <a:spcPct val="100000"/>
              </a:lnSpc>
            </a:pPr>
            <a:r>
              <a:rPr b="1" lang="el-GR" sz="2400" spc="-1" strike="noStrike">
                <a:solidFill>
                  <a:srgbClr val="ffffff"/>
                </a:solidFill>
                <a:uFill>
                  <a:solidFill>
                    <a:srgbClr val="ffffff"/>
                  </a:solidFill>
                </a:uFill>
                <a:latin typeface="Book Antiqua"/>
              </a:rPr>
              <a:t>                           </a:t>
            </a:r>
            <a:r>
              <a:rPr b="1" lang="el-GR" sz="2400" spc="-1" strike="noStrike">
                <a:solidFill>
                  <a:srgbClr val="ffffff"/>
                </a:solidFill>
                <a:uFill>
                  <a:solidFill>
                    <a:srgbClr val="ffffff"/>
                  </a:solidFill>
                </a:uFill>
                <a:latin typeface="Book Antiqua"/>
              </a:rPr>
              <a:t>η</a:t>
            </a:r>
            <a:r>
              <a:rPr b="1" lang="el-GR" sz="2400" spc="-1" strike="noStrike" baseline="-25000">
                <a:solidFill>
                  <a:srgbClr val="ffffff"/>
                </a:solidFill>
                <a:uFill>
                  <a:solidFill>
                    <a:srgbClr val="ffffff"/>
                  </a:solidFill>
                </a:uFill>
                <a:latin typeface="Book Antiqua"/>
              </a:rPr>
              <a:t>σ </a:t>
            </a:r>
            <a:r>
              <a:rPr b="1" lang="el-GR" sz="2400" spc="-1" strike="noStrike">
                <a:solidFill>
                  <a:srgbClr val="ffffff"/>
                </a:solidFill>
                <a:uFill>
                  <a:solidFill>
                    <a:srgbClr val="ffffff"/>
                  </a:solidFill>
                </a:uFill>
                <a:latin typeface="Book Antiqua"/>
              </a:rPr>
              <a:t>= ------------------  = 0,274</a:t>
            </a:r>
            <a:r>
              <a:rPr b="1" lang="el-GR" sz="2400" spc="-1" strike="noStrike">
                <a:solidFill>
                  <a:srgbClr val="ffffff"/>
                </a:solidFill>
                <a:uFill>
                  <a:solidFill>
                    <a:srgbClr val="ffffff"/>
                  </a:solidFill>
                </a:uFill>
                <a:latin typeface="Book Antiqua"/>
              </a:rPr>
              <a:t>	</a:t>
            </a:r>
            <a:r>
              <a:rPr b="1" lang="el-GR" sz="2400" spc="-1" strike="noStrike">
                <a:solidFill>
                  <a:srgbClr val="ffffff"/>
                </a:solidFill>
                <a:uFill>
                  <a:solidFill>
                    <a:srgbClr val="ffffff"/>
                  </a:solidFill>
                </a:uFill>
                <a:latin typeface="Book Antiqua"/>
              </a:rPr>
              <a:t>      </a:t>
            </a:r>
            <a:r>
              <a:rPr b="1" lang="el-GR" sz="2400" spc="-1" strike="noStrike">
                <a:solidFill>
                  <a:srgbClr val="ffffff"/>
                </a:solidFill>
                <a:uFill>
                  <a:solidFill>
                    <a:srgbClr val="ffffff"/>
                  </a:solidFill>
                </a:uFill>
                <a:latin typeface="Book Antiqua"/>
              </a:rPr>
              <a:t>	</a:t>
            </a:r>
            <a:endParaRPr b="0" lang="el-GR" sz="2400" spc="-1" strike="noStrike">
              <a:solidFill>
                <a:srgbClr val="000000"/>
              </a:solidFill>
              <a:uFill>
                <a:solidFill>
                  <a:srgbClr val="ffffff"/>
                </a:solidFill>
              </a:uFill>
              <a:latin typeface="Arial"/>
            </a:endParaRPr>
          </a:p>
          <a:p>
            <a:pPr algn="ctr">
              <a:lnSpc>
                <a:spcPct val="100000"/>
              </a:lnSpc>
            </a:pPr>
            <a:r>
              <a:rPr b="1" lang="el-GR" sz="2400" spc="-1" strike="noStrike">
                <a:solidFill>
                  <a:srgbClr val="ffffff"/>
                </a:solidFill>
                <a:uFill>
                  <a:solidFill>
                    <a:srgbClr val="ffffff"/>
                  </a:solidFill>
                </a:uFill>
                <a:latin typeface="Book Antiqua"/>
              </a:rPr>
              <a:t>0,32 .41000</a:t>
            </a:r>
            <a:endParaRPr b="0" lang="el-GR" sz="2400" spc="-1" strike="noStrike">
              <a:solidFill>
                <a:srgbClr val="000000"/>
              </a:solidFill>
              <a:uFill>
                <a:solidFill>
                  <a:srgbClr val="ffffff"/>
                </a:solidFill>
              </a:uFill>
              <a:latin typeface="Arial"/>
            </a:endParaRPr>
          </a:p>
          <a:p>
            <a:pPr>
              <a:lnSpc>
                <a:spcPct val="100000"/>
              </a:lnSpc>
              <a:spcBef>
                <a:spcPts val="479"/>
              </a:spcBef>
            </a:pPr>
            <a:endParaRPr b="0" lang="el-GR" sz="2400" spc="-1" strike="noStrike">
              <a:solidFill>
                <a:srgbClr val="000000"/>
              </a:solidFill>
              <a:uFill>
                <a:solidFill>
                  <a:srgbClr val="ffffff"/>
                </a:solidFill>
              </a:uFill>
              <a:latin typeface="Arial"/>
            </a:endParaRPr>
          </a:p>
          <a:p>
            <a:pPr algn="ctr">
              <a:lnSpc>
                <a:spcPct val="100000"/>
              </a:lnSpc>
              <a:spcBef>
                <a:spcPts val="479"/>
              </a:spcBef>
            </a:pPr>
            <a:r>
              <a:rPr b="1" lang="el-GR" sz="2400" spc="-1" strike="noStrike">
                <a:solidFill>
                  <a:srgbClr val="ffffff"/>
                </a:solidFill>
                <a:uFill>
                  <a:solidFill>
                    <a:srgbClr val="ffffff"/>
                  </a:solidFill>
                </a:uFill>
                <a:latin typeface="Arial"/>
              </a:rPr>
              <a:t>η</a:t>
            </a: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Book Antiqua"/>
              </a:rPr>
              <a:t>                                                    </a:t>
            </a:r>
            <a:endParaRPr b="0" lang="el-GR" sz="2400" spc="-1" strike="noStrike">
              <a:solidFill>
                <a:srgbClr val="000000"/>
              </a:solidFill>
              <a:uFill>
                <a:solidFill>
                  <a:srgbClr val="ffffff"/>
                </a:solidFill>
              </a:uFill>
              <a:latin typeface="Arial"/>
            </a:endParaRPr>
          </a:p>
          <a:p>
            <a:pPr algn="ctr">
              <a:lnSpc>
                <a:spcPct val="100000"/>
              </a:lnSpc>
              <a:spcBef>
                <a:spcPts val="479"/>
              </a:spcBef>
            </a:pPr>
            <a:r>
              <a:rPr b="1" lang="el-GR" sz="2400" spc="-1" strike="noStrike">
                <a:solidFill>
                  <a:srgbClr val="ffffff"/>
                </a:solidFill>
                <a:uFill>
                  <a:solidFill>
                    <a:srgbClr val="ffffff"/>
                  </a:solidFill>
                </a:uFill>
                <a:latin typeface="Book Antiqua"/>
              </a:rPr>
              <a:t>η</a:t>
            </a:r>
            <a:r>
              <a:rPr b="1" lang="el-GR" sz="2400" spc="-1" strike="noStrike" baseline="-25000">
                <a:solidFill>
                  <a:srgbClr val="ffffff"/>
                </a:solidFill>
                <a:uFill>
                  <a:solidFill>
                    <a:srgbClr val="ffffff"/>
                  </a:solidFill>
                </a:uFill>
                <a:latin typeface="Book Antiqua"/>
              </a:rPr>
              <a:t>σ </a:t>
            </a:r>
            <a:r>
              <a:rPr b="1" lang="el-GR" sz="2400" spc="-1" strike="noStrike">
                <a:solidFill>
                  <a:srgbClr val="ffffff"/>
                </a:solidFill>
                <a:uFill>
                  <a:solidFill>
                    <a:srgbClr val="ffffff"/>
                  </a:solidFill>
                </a:uFill>
                <a:latin typeface="Book Antiqua"/>
              </a:rPr>
              <a:t>=  27,4 %</a:t>
            </a:r>
            <a:endParaRPr b="0" lang="el-GR" sz="2400" spc="-1" strike="noStrike">
              <a:solidFill>
                <a:srgbClr val="000000"/>
              </a:solidFill>
              <a:uFill>
                <a:solidFill>
                  <a:srgbClr val="ffffff"/>
                </a:solidFill>
              </a:uFill>
              <a:latin typeface="Arial"/>
            </a:endParaRPr>
          </a:p>
        </p:txBody>
      </p:sp>
    </p:spTree>
  </p:cSld>
</p:sld>
</file>

<file path=ppt/slides/slide20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43"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1800" spc="-1" strike="noStrike" u="sng" cap="all">
                <a:solidFill>
                  <a:srgbClr val="ffff00"/>
                </a:solidFill>
                <a:uFill>
                  <a:solidFill>
                    <a:srgbClr val="ffffff"/>
                  </a:solidFill>
                </a:uFill>
                <a:latin typeface="Arial"/>
              </a:rPr>
              <a:t>ΣΥΓΚΡΙΣΗ ΤΩΝ ΑΤΜΟΣΤΡΟΒΙΛΩΝ ΜΕ ΤΙΣ ΑΛΛΕΣ ΘΕΡΜΙΚΕΣ ΜΗΧΑΝΕΣ ΩΣ ΠΡΟΣ ΤΗΝ ΚΑΤΑΝΑΛΩΣΗ ΚΑΥΣΙΜΟΥ ΚΑΙ ΤΗ ΣΥΝΟΛΙΚΗ ΑΠΟΔΟΣΗ</a:t>
            </a:r>
            <a:br/>
            <a:endParaRPr b="0" lang="el-GR" sz="1800" spc="-1" strike="noStrike">
              <a:solidFill>
                <a:srgbClr val="ffffff"/>
              </a:solidFill>
              <a:uFill>
                <a:solidFill>
                  <a:srgbClr val="ffffff"/>
                </a:solidFill>
              </a:uFill>
              <a:latin typeface="Book Antiqua"/>
            </a:endParaRPr>
          </a:p>
        </p:txBody>
      </p:sp>
      <p:sp>
        <p:nvSpPr>
          <p:cNvPr id="844" name="TextShape 2"/>
          <p:cNvSpPr txBox="1"/>
          <p:nvPr/>
        </p:nvSpPr>
        <p:spPr>
          <a:xfrm>
            <a:off x="179640" y="1071720"/>
            <a:ext cx="8784720" cy="5453280"/>
          </a:xfrm>
          <a:prstGeom prst="rect">
            <a:avLst/>
          </a:prstGeom>
          <a:solidFill>
            <a:srgbClr val="000000"/>
          </a:solidFill>
          <a:ln>
            <a:noFill/>
          </a:ln>
        </p:spPr>
        <p:txBody>
          <a:bodyPr lIns="90000" rIns="90000" tIns="45000" bIns="45000"/>
          <a:p>
            <a:pPr algn="ctr">
              <a:lnSpc>
                <a:spcPct val="100000"/>
              </a:lnSpc>
              <a:spcBef>
                <a:spcPts val="360"/>
              </a:spcBef>
            </a:pPr>
            <a:r>
              <a:rPr b="1" lang="el-GR" sz="1800" spc="-1" strike="noStrike" u="sng">
                <a:solidFill>
                  <a:srgbClr val="ff0000"/>
                </a:solidFill>
                <a:uFill>
                  <a:solidFill>
                    <a:srgbClr val="ffffff"/>
                  </a:solidFill>
                </a:uFill>
                <a:latin typeface="Arial"/>
              </a:rPr>
              <a:t>ΚΑΤΑΝΑΛΩΣΗ ΣΕ ΚΑΥΣΙΜΑ</a:t>
            </a:r>
            <a:endParaRPr b="0" lang="el-GR" sz="1800" spc="-1" strike="noStrike">
              <a:solidFill>
                <a:srgbClr val="000000"/>
              </a:solidFill>
              <a:uFill>
                <a:solidFill>
                  <a:srgbClr val="ffffff"/>
                </a:solidFill>
              </a:uFill>
              <a:latin typeface="Arial"/>
            </a:endParaRPr>
          </a:p>
          <a:p>
            <a:pPr>
              <a:lnSpc>
                <a:spcPct val="100000"/>
              </a:lnSpc>
              <a:spcBef>
                <a:spcPts val="281"/>
              </a:spcBef>
            </a:pPr>
            <a:br/>
            <a:r>
              <a:rPr b="1" lang="el-GR" sz="1400" spc="-1" strike="noStrike">
                <a:solidFill>
                  <a:srgbClr val="ffffff"/>
                </a:solidFill>
                <a:uFill>
                  <a:solidFill>
                    <a:srgbClr val="ffffff"/>
                  </a:solidFill>
                </a:uFill>
                <a:latin typeface="Arial"/>
              </a:rPr>
              <a:t>α) </a:t>
            </a:r>
            <a:r>
              <a:rPr b="1" lang="el-GR" sz="1400" spc="-1" strike="noStrike" u="sng">
                <a:solidFill>
                  <a:srgbClr val="ff0000"/>
                </a:solidFill>
                <a:uFill>
                  <a:solidFill>
                    <a:srgbClr val="ffffff"/>
                  </a:solidFill>
                </a:uFill>
                <a:latin typeface="Arial"/>
              </a:rPr>
              <a:t>ΠΑΛΙΝΔΡΟΜΙΚΗ ΑΤΜΟΜΗΧΑΝΗ</a:t>
            </a:r>
            <a:r>
              <a:rPr b="1" lang="el-GR" sz="1400" spc="-1" strike="noStrike">
                <a:solidFill>
                  <a:srgbClr val="ff0000"/>
                </a:solidFill>
                <a:uFill>
                  <a:solidFill>
                    <a:srgbClr val="ffffff"/>
                  </a:solidFill>
                </a:uFill>
                <a:latin typeface="Arial"/>
              </a:rPr>
              <a:t> </a:t>
            </a:r>
            <a:endParaRPr b="0" lang="el-GR" sz="1400" spc="-1" strike="noStrike">
              <a:solidFill>
                <a:srgbClr val="000000"/>
              </a:solidFill>
              <a:uFill>
                <a:solidFill>
                  <a:srgbClr val="ffffff"/>
                </a:solidFill>
              </a:uFill>
              <a:latin typeface="Arial"/>
            </a:endParaRPr>
          </a:p>
          <a:p>
            <a:pPr>
              <a:lnSpc>
                <a:spcPct val="100000"/>
              </a:lnSpc>
              <a:spcBef>
                <a:spcPts val="281"/>
              </a:spcBef>
            </a:pPr>
            <a:r>
              <a:rPr b="1" lang="el-GR" sz="1400" spc="-1" strike="noStrike">
                <a:solidFill>
                  <a:srgbClr val="ffffff"/>
                </a:solidFill>
                <a:uFill>
                  <a:solidFill>
                    <a:srgbClr val="ffffff"/>
                  </a:solidFill>
                </a:uFill>
                <a:latin typeface="Arial"/>
              </a:rPr>
              <a:t>ΣΕ ΠΕΤΡΕΛΑΙΟ ΛΕΒΗΤΩΝ 500 p/IHP/h ΠΕΡΙΠΟΥ ΠΟΥ ΑΝΤΙΣΤΟΙΧΕΙ ΣΕ 680 g/kWh (ΓΡΑΜΜΑΡΙΑ ΑΝΑ kWh ΕΝΔΕΙΚΤΙΚΗΣ ΙΣΧΥΟΣ). ΣΤΗΝ ΤΙΜΗ ΑΥΤΗ ΠΡΟΣΤΙΘΕΤΑΙ ΠΟΣΟΣΤΟ 8%-10%, ΓΙΑ ΤΑ ΒΟΗΘΗΤΙΚΑ ΜΗΧΑΝΗΜΑΤΑ.</a:t>
            </a:r>
            <a:endParaRPr b="0" lang="el-GR" sz="1400" spc="-1" strike="noStrike">
              <a:solidFill>
                <a:srgbClr val="000000"/>
              </a:solidFill>
              <a:uFill>
                <a:solidFill>
                  <a:srgbClr val="ffffff"/>
                </a:solidFill>
              </a:uFill>
              <a:latin typeface="Arial"/>
            </a:endParaRPr>
          </a:p>
          <a:p>
            <a:pPr>
              <a:lnSpc>
                <a:spcPct val="100000"/>
              </a:lnSpc>
              <a:spcBef>
                <a:spcPts val="281"/>
              </a:spcBef>
            </a:pPr>
            <a:r>
              <a:rPr b="1" lang="el-GR" sz="1400" spc="-1" strike="noStrike">
                <a:solidFill>
                  <a:srgbClr val="ffffff"/>
                </a:solidFill>
                <a:uFill>
                  <a:solidFill>
                    <a:srgbClr val="ffffff"/>
                  </a:solidFill>
                </a:uFill>
                <a:latin typeface="Arial"/>
              </a:rPr>
              <a:t>β) </a:t>
            </a:r>
            <a:r>
              <a:rPr b="1" lang="el-GR" sz="1400" spc="-1" strike="noStrike" u="sng">
                <a:solidFill>
                  <a:srgbClr val="ff0000"/>
                </a:solidFill>
                <a:uFill>
                  <a:solidFill>
                    <a:srgbClr val="ffffff"/>
                  </a:solidFill>
                </a:uFill>
                <a:latin typeface="Arial"/>
              </a:rPr>
              <a:t>ΑΤΜΟΣΤΡΟΒΙΛΟΣ</a:t>
            </a:r>
            <a:r>
              <a:rPr b="1" lang="el-GR" sz="1400" spc="-1" strike="noStrike">
                <a:solidFill>
                  <a:srgbClr val="ffffff"/>
                </a:solidFill>
                <a:uFill>
                  <a:solidFill>
                    <a:srgbClr val="ffffff"/>
                  </a:solidFill>
                </a:uFill>
                <a:latin typeface="Arial"/>
              </a:rPr>
              <a:t> </a:t>
            </a:r>
            <a:endParaRPr b="0" lang="el-GR" sz="1400" spc="-1" strike="noStrike">
              <a:solidFill>
                <a:srgbClr val="000000"/>
              </a:solidFill>
              <a:uFill>
                <a:solidFill>
                  <a:srgbClr val="ffffff"/>
                </a:solidFill>
              </a:uFill>
              <a:latin typeface="Arial"/>
            </a:endParaRPr>
          </a:p>
          <a:p>
            <a:pPr>
              <a:lnSpc>
                <a:spcPct val="100000"/>
              </a:lnSpc>
              <a:spcBef>
                <a:spcPts val="281"/>
              </a:spcBef>
            </a:pPr>
            <a:r>
              <a:rPr b="1" lang="el-GR" sz="1400" spc="-1" strike="noStrike">
                <a:solidFill>
                  <a:srgbClr val="ffffff"/>
                </a:solidFill>
                <a:uFill>
                  <a:solidFill>
                    <a:srgbClr val="ffffff"/>
                  </a:solidFill>
                </a:uFill>
                <a:latin typeface="Arial"/>
              </a:rPr>
              <a:t>ΣΕ ΠΕΤΡΕΛΑΙΟ ΛΕΒΗΤΩΝ 200-250 p/SHP/h , ΠΟΥ ΑΝΤΙΣΤΟΙΧΕΙ ΣΕ </a:t>
            </a:r>
            <a:r>
              <a:rPr b="1" lang="el-GR" sz="1400" spc="-1" strike="noStrike" u="sng">
                <a:solidFill>
                  <a:srgbClr val="ffffff"/>
                </a:solidFill>
                <a:uFill>
                  <a:solidFill>
                    <a:srgbClr val="ffffff"/>
                  </a:solidFill>
                </a:uFill>
                <a:latin typeface="Arial"/>
              </a:rPr>
              <a:t>280-340 g/kWh</a:t>
            </a:r>
            <a:r>
              <a:rPr b="1" lang="el-GR" sz="1400" spc="-1" strike="noStrike">
                <a:solidFill>
                  <a:srgbClr val="ffffff"/>
                </a:solidFill>
                <a:uFill>
                  <a:solidFill>
                    <a:srgbClr val="ffffff"/>
                  </a:solidFill>
                </a:uFill>
                <a:latin typeface="Arial"/>
              </a:rPr>
              <a:t> ΠΡΑΓΜΑΤΙΚΗΣ ΙΣΧΥΟΣ. </a:t>
            </a:r>
            <a:endParaRPr b="0" lang="el-GR" sz="1400" spc="-1" strike="noStrike">
              <a:solidFill>
                <a:srgbClr val="000000"/>
              </a:solidFill>
              <a:uFill>
                <a:solidFill>
                  <a:srgbClr val="ffffff"/>
                </a:solidFill>
              </a:uFill>
              <a:latin typeface="Arial"/>
            </a:endParaRPr>
          </a:p>
          <a:p>
            <a:pPr>
              <a:lnSpc>
                <a:spcPct val="100000"/>
              </a:lnSpc>
              <a:spcBef>
                <a:spcPts val="281"/>
              </a:spcBef>
            </a:pPr>
            <a:r>
              <a:rPr b="1" lang="el-GR" sz="1400" spc="-1" strike="noStrike">
                <a:solidFill>
                  <a:srgbClr val="ffffff"/>
                </a:solidFill>
                <a:uFill>
                  <a:solidFill>
                    <a:srgbClr val="ffffff"/>
                  </a:solidFill>
                </a:uFill>
                <a:latin typeface="Arial"/>
              </a:rPr>
              <a:t>γ) </a:t>
            </a:r>
            <a:r>
              <a:rPr b="1" lang="el-GR" sz="1400" spc="-1" strike="noStrike" u="sng">
                <a:solidFill>
                  <a:srgbClr val="ff0000"/>
                </a:solidFill>
                <a:uFill>
                  <a:solidFill>
                    <a:srgbClr val="ffffff"/>
                  </a:solidFill>
                </a:uFill>
                <a:latin typeface="Arial"/>
              </a:rPr>
              <a:t>Μ.Ε.Κ.</a:t>
            </a:r>
            <a:endParaRPr b="0" lang="el-GR" sz="1400" spc="-1" strike="noStrike">
              <a:solidFill>
                <a:srgbClr val="000000"/>
              </a:solidFill>
              <a:uFill>
                <a:solidFill>
                  <a:srgbClr val="ffffff"/>
                </a:solidFill>
              </a:uFill>
              <a:latin typeface="Arial"/>
            </a:endParaRPr>
          </a:p>
          <a:p>
            <a:pPr>
              <a:lnSpc>
                <a:spcPct val="100000"/>
              </a:lnSpc>
              <a:spcBef>
                <a:spcPts val="281"/>
              </a:spcBef>
            </a:pPr>
            <a:r>
              <a:rPr b="1" lang="el-GR" sz="1400" spc="-1" strike="noStrike" u="sng">
                <a:solidFill>
                  <a:srgbClr val="ff0000"/>
                </a:solidFill>
                <a:uFill>
                  <a:solidFill>
                    <a:srgbClr val="ffffff"/>
                  </a:solidFill>
                </a:uFill>
                <a:latin typeface="Arial"/>
              </a:rPr>
              <a:t>ΔΙΧΡΟΝΕΣ Diesel</a:t>
            </a:r>
            <a:r>
              <a:rPr b="1" lang="el-GR" sz="1400" spc="-1" strike="noStrike">
                <a:solidFill>
                  <a:srgbClr val="ffffff"/>
                </a:solidFill>
                <a:uFill>
                  <a:solidFill>
                    <a:srgbClr val="ffffff"/>
                  </a:solidFill>
                </a:uFill>
                <a:latin typeface="Arial"/>
              </a:rPr>
              <a:t>  135-115 p/SHP/h ή </a:t>
            </a:r>
            <a:r>
              <a:rPr b="1" lang="el-GR" sz="1400" spc="-1" strike="noStrike" u="sng">
                <a:solidFill>
                  <a:srgbClr val="ffffff"/>
                </a:solidFill>
                <a:uFill>
                  <a:solidFill>
                    <a:srgbClr val="ffffff"/>
                  </a:solidFill>
                </a:uFill>
                <a:latin typeface="Arial"/>
              </a:rPr>
              <a:t>183-200 g/kWh </a:t>
            </a:r>
            <a:r>
              <a:rPr b="1" lang="el-GR" sz="1400" spc="-1" strike="noStrike">
                <a:solidFill>
                  <a:srgbClr val="ffffff"/>
                </a:solidFill>
                <a:uFill>
                  <a:solidFill>
                    <a:srgbClr val="ffffff"/>
                  </a:solidFill>
                </a:uFill>
                <a:latin typeface="Arial"/>
              </a:rPr>
              <a:t>ΠΡΑΓΜΑΤΙΚΗΣ ΙΣΧΥΟΣ, ΠΕΤΡΕΛΑΙΟ Diesel.</a:t>
            </a:r>
            <a:endParaRPr b="0" lang="el-GR" sz="1400" spc="-1" strike="noStrike">
              <a:solidFill>
                <a:srgbClr val="000000"/>
              </a:solidFill>
              <a:uFill>
                <a:solidFill>
                  <a:srgbClr val="ffffff"/>
                </a:solidFill>
              </a:uFill>
              <a:latin typeface="Arial"/>
            </a:endParaRPr>
          </a:p>
          <a:p>
            <a:pPr>
              <a:lnSpc>
                <a:spcPct val="100000"/>
              </a:lnSpc>
              <a:spcBef>
                <a:spcPts val="281"/>
              </a:spcBef>
            </a:pPr>
            <a:r>
              <a:rPr b="1" lang="el-GR" sz="1400" spc="-1" strike="noStrike" u="sng">
                <a:solidFill>
                  <a:srgbClr val="ff0000"/>
                </a:solidFill>
                <a:uFill>
                  <a:solidFill>
                    <a:srgbClr val="ffffff"/>
                  </a:solidFill>
                </a:uFill>
                <a:latin typeface="Arial"/>
              </a:rPr>
              <a:t>ΤΕΤΡΑΧΡΟΝΕΣ Diesel</a:t>
            </a:r>
            <a:r>
              <a:rPr b="1" lang="el-GR" sz="1400" spc="-1" strike="noStrike">
                <a:solidFill>
                  <a:srgbClr val="ff0000"/>
                </a:solidFill>
                <a:uFill>
                  <a:solidFill>
                    <a:srgbClr val="ffffff"/>
                  </a:solidFill>
                </a:uFill>
                <a:latin typeface="Arial"/>
              </a:rPr>
              <a:t> </a:t>
            </a:r>
            <a:r>
              <a:rPr b="1" lang="el-GR" sz="1400" spc="-1" strike="noStrike">
                <a:solidFill>
                  <a:srgbClr val="ffffff"/>
                </a:solidFill>
                <a:uFill>
                  <a:solidFill>
                    <a:srgbClr val="ffffff"/>
                  </a:solidFill>
                </a:uFill>
                <a:latin typeface="Arial"/>
              </a:rPr>
              <a:t>140-150 p/SHP/h ή </a:t>
            </a:r>
            <a:r>
              <a:rPr b="1" lang="el-GR" sz="1400" spc="-1" strike="noStrike" u="sng">
                <a:solidFill>
                  <a:srgbClr val="ffffff"/>
                </a:solidFill>
                <a:uFill>
                  <a:solidFill>
                    <a:srgbClr val="ffffff"/>
                  </a:solidFill>
                </a:uFill>
                <a:latin typeface="Arial"/>
              </a:rPr>
              <a:t>190-210 g/kWh</a:t>
            </a:r>
            <a:r>
              <a:rPr b="1" lang="el-GR" sz="1400" spc="-1" strike="noStrike">
                <a:solidFill>
                  <a:srgbClr val="ffffff"/>
                </a:solidFill>
                <a:uFill>
                  <a:solidFill>
                    <a:srgbClr val="ffffff"/>
                  </a:solidFill>
                </a:uFill>
                <a:latin typeface="Arial"/>
              </a:rPr>
              <a:t> ΠΡΑΓΜΑΤΙΚΗΣ ΙΣΧΥΟΣ, ΠΕΤΡΕΛΑΙΟ</a:t>
            </a:r>
            <a:r>
              <a:rPr b="1" lang="el-GR" sz="1400" spc="-1" strike="noStrike" cap="small">
                <a:solidFill>
                  <a:srgbClr val="ffffff"/>
                </a:solidFill>
                <a:uFill>
                  <a:solidFill>
                    <a:srgbClr val="ffffff"/>
                  </a:solidFill>
                </a:uFill>
                <a:latin typeface="Arial"/>
              </a:rPr>
              <a:t> </a:t>
            </a:r>
            <a:r>
              <a:rPr b="1" lang="el-GR" sz="1400" spc="-1" strike="noStrike">
                <a:solidFill>
                  <a:srgbClr val="ffffff"/>
                </a:solidFill>
                <a:uFill>
                  <a:solidFill>
                    <a:srgbClr val="ffffff"/>
                  </a:solidFill>
                </a:uFill>
                <a:latin typeface="Arial"/>
              </a:rPr>
              <a:t>Diesel</a:t>
            </a:r>
            <a:r>
              <a:rPr b="1" lang="el-GR" sz="1400" spc="-1" strike="noStrike" cap="small">
                <a:solidFill>
                  <a:srgbClr val="ffffff"/>
                </a:solidFill>
                <a:uFill>
                  <a:solidFill>
                    <a:srgbClr val="ffffff"/>
                  </a:solidFill>
                </a:uFill>
                <a:latin typeface="Arial"/>
              </a:rPr>
              <a:t>.</a:t>
            </a:r>
            <a:endParaRPr b="0" lang="el-GR" sz="1400" spc="-1" strike="noStrike">
              <a:solidFill>
                <a:srgbClr val="000000"/>
              </a:solidFill>
              <a:uFill>
                <a:solidFill>
                  <a:srgbClr val="ffffff"/>
                </a:solidFill>
              </a:uFill>
              <a:latin typeface="Arial"/>
            </a:endParaRPr>
          </a:p>
          <a:p>
            <a:pPr>
              <a:lnSpc>
                <a:spcPct val="100000"/>
              </a:lnSpc>
              <a:spcBef>
                <a:spcPts val="281"/>
              </a:spcBef>
            </a:pPr>
            <a:r>
              <a:rPr b="1" lang="el-GR" sz="1400" spc="-1" strike="noStrike" u="sng">
                <a:solidFill>
                  <a:srgbClr val="ff0000"/>
                </a:solidFill>
                <a:uFill>
                  <a:solidFill>
                    <a:srgbClr val="ffffff"/>
                  </a:solidFill>
                </a:uFill>
                <a:latin typeface="Arial"/>
              </a:rPr>
              <a:t>ΒΕΝΖΙΝΟΜΗΧΑΝΕΣ ΣΥΝΗΘΙΣΜΕΝΕΣ</a:t>
            </a:r>
            <a:r>
              <a:rPr b="1" lang="el-GR" sz="1400" spc="-1" strike="noStrike">
                <a:solidFill>
                  <a:srgbClr val="ffffff"/>
                </a:solidFill>
                <a:uFill>
                  <a:solidFill>
                    <a:srgbClr val="ffffff"/>
                  </a:solidFill>
                </a:uFill>
                <a:latin typeface="Arial"/>
              </a:rPr>
              <a:t>  235-250 p/SHP/h ή </a:t>
            </a:r>
            <a:r>
              <a:rPr b="1" lang="el-GR" sz="1400" spc="-1" strike="noStrike" u="sng">
                <a:solidFill>
                  <a:srgbClr val="ffffff"/>
                </a:solidFill>
                <a:uFill>
                  <a:solidFill>
                    <a:srgbClr val="ffffff"/>
                  </a:solidFill>
                </a:uFill>
                <a:latin typeface="Arial"/>
              </a:rPr>
              <a:t>320-340 g/kWh</a:t>
            </a:r>
            <a:r>
              <a:rPr b="1" lang="el-GR" sz="1400" spc="-1" strike="noStrike">
                <a:solidFill>
                  <a:srgbClr val="ffffff"/>
                </a:solidFill>
                <a:uFill>
                  <a:solidFill>
                    <a:srgbClr val="ffffff"/>
                  </a:solidFill>
                </a:uFill>
                <a:latin typeface="Arial"/>
              </a:rPr>
              <a:t> ΣΕ ΒΕΝΖΙΝΗ.</a:t>
            </a:r>
            <a:endParaRPr b="0" lang="el-GR" sz="1400" spc="-1" strike="noStrike">
              <a:solidFill>
                <a:srgbClr val="000000"/>
              </a:solidFill>
              <a:uFill>
                <a:solidFill>
                  <a:srgbClr val="ffffff"/>
                </a:solidFill>
              </a:uFill>
              <a:latin typeface="Arial"/>
            </a:endParaRPr>
          </a:p>
          <a:p>
            <a:pPr>
              <a:lnSpc>
                <a:spcPct val="100000"/>
              </a:lnSpc>
              <a:spcBef>
                <a:spcPts val="281"/>
              </a:spcBef>
            </a:pPr>
            <a:r>
              <a:rPr b="1" lang="el-GR" sz="1400" spc="-1" strike="noStrike" u="sng">
                <a:solidFill>
                  <a:srgbClr val="ff0000"/>
                </a:solidFill>
                <a:uFill>
                  <a:solidFill>
                    <a:srgbClr val="ffffff"/>
                  </a:solidFill>
                </a:uFill>
                <a:latin typeface="Arial"/>
              </a:rPr>
              <a:t>ΒΕΝΖΙΝΟΜΗΧΑΝΕΣ</a:t>
            </a:r>
            <a:r>
              <a:rPr b="1" lang="el-GR" sz="1400" spc="-1" strike="noStrike" u="sng">
                <a:solidFill>
                  <a:srgbClr val="ffffff"/>
                </a:solidFill>
                <a:uFill>
                  <a:solidFill>
                    <a:srgbClr val="ffffff"/>
                  </a:solidFill>
                </a:uFill>
                <a:latin typeface="Arial"/>
              </a:rPr>
              <a:t> </a:t>
            </a:r>
            <a:r>
              <a:rPr b="1" lang="el-GR" sz="1400" spc="-1" strike="noStrike" u="sng">
                <a:solidFill>
                  <a:srgbClr val="ff0000"/>
                </a:solidFill>
                <a:uFill>
                  <a:solidFill>
                    <a:srgbClr val="ffffff"/>
                  </a:solidFill>
                </a:uFill>
                <a:latin typeface="Arial"/>
              </a:rPr>
              <a:t>ΜΕ ΚΑΥΣΗ ΒΕΝΖΙΝΗΣ ΥΨΗΛΟΥ ΑΡΙΘΜΟΥ ΟΚΤΑΝΙΩΝ</a:t>
            </a:r>
            <a:r>
              <a:rPr b="1" lang="el-GR" sz="1400" spc="-1" strike="noStrike">
                <a:solidFill>
                  <a:srgbClr val="ff0000"/>
                </a:solidFill>
                <a:uFill>
                  <a:solidFill>
                    <a:srgbClr val="ffffff"/>
                  </a:solidFill>
                </a:uFill>
                <a:latin typeface="Arial"/>
              </a:rPr>
              <a:t>  </a:t>
            </a:r>
            <a:r>
              <a:rPr b="1" lang="el-GR" sz="1400" spc="-1" strike="noStrike">
                <a:solidFill>
                  <a:srgbClr val="ffffff"/>
                </a:solidFill>
                <a:uFill>
                  <a:solidFill>
                    <a:srgbClr val="ffffff"/>
                  </a:solidFill>
                </a:uFill>
                <a:latin typeface="Arial"/>
              </a:rPr>
              <a:t>ΜΕΧΡΙ 215-220 p/SHP/h ή </a:t>
            </a:r>
            <a:r>
              <a:rPr b="1" lang="el-GR" sz="1400" spc="-1" strike="noStrike" u="sng">
                <a:solidFill>
                  <a:srgbClr val="ffffff"/>
                </a:solidFill>
                <a:uFill>
                  <a:solidFill>
                    <a:srgbClr val="ffffff"/>
                  </a:solidFill>
                </a:uFill>
                <a:latin typeface="Arial"/>
              </a:rPr>
              <a:t>300 g/kWh</a:t>
            </a:r>
            <a:r>
              <a:rPr b="1" lang="el-GR" sz="1400" spc="-1" strike="noStrike">
                <a:solidFill>
                  <a:srgbClr val="ffffff"/>
                </a:solidFill>
                <a:uFill>
                  <a:solidFill>
                    <a:srgbClr val="ffffff"/>
                  </a:solidFill>
                </a:uFill>
                <a:latin typeface="Arial"/>
              </a:rPr>
              <a:t> ΠΕΡΙΠΟΥ.</a:t>
            </a:r>
            <a:endParaRPr b="0" lang="el-GR" sz="1400" spc="-1" strike="noStrike">
              <a:solidFill>
                <a:srgbClr val="000000"/>
              </a:solidFill>
              <a:uFill>
                <a:solidFill>
                  <a:srgbClr val="ffffff"/>
                </a:solidFill>
              </a:uFill>
              <a:latin typeface="Arial"/>
            </a:endParaRPr>
          </a:p>
          <a:p>
            <a:pPr>
              <a:lnSpc>
                <a:spcPct val="100000"/>
              </a:lnSpc>
              <a:spcBef>
                <a:spcPts val="281"/>
              </a:spcBef>
            </a:pPr>
            <a:r>
              <a:rPr b="1" lang="el-GR" sz="1400" spc="-1" strike="noStrike">
                <a:solidFill>
                  <a:srgbClr val="ffffff"/>
                </a:solidFill>
                <a:uFill>
                  <a:solidFill>
                    <a:srgbClr val="ffffff"/>
                  </a:solidFill>
                </a:uFill>
                <a:latin typeface="Arial"/>
              </a:rPr>
              <a:t>ΣΤΙΣ ΤΙΜΕΣ ΑΥΤΕΣ, ΠΡΕΠΕΙ ΝΑ ΠΡΟΣΤΙΘΕΤΑΙ ΠΟΣΟΣΤΟ 3%-7% ΠΕΡΙΠΟΥ ΓΙΑ ΤΑ ΒΟΗΘΗΤΙΚΑ ΜΗΧΑΝΗΜΑΤΑ ΤΟΥΣ, ΑΝΑΛΟΓΑ ΜΕ ΤΟ ΑΝ ΑΥΤΑ ΕΙΝΑΙ ΕΞΑΡΤΗΜΕΝΑ ή ΑΝΕΞΑΡΤΗΤΑ ΑΠΟ ΤΗΝ ΚΥΡΙΑ ΜΗΧΑΝΗ.</a:t>
            </a:r>
            <a:endParaRPr b="0" lang="el-GR" sz="1400" spc="-1" strike="noStrike">
              <a:solidFill>
                <a:srgbClr val="000000"/>
              </a:solidFill>
              <a:uFill>
                <a:solidFill>
                  <a:srgbClr val="ffffff"/>
                </a:solidFill>
              </a:uFill>
              <a:latin typeface="Arial"/>
            </a:endParaRPr>
          </a:p>
          <a:p>
            <a:pPr>
              <a:lnSpc>
                <a:spcPct val="100000"/>
              </a:lnSpc>
              <a:spcBef>
                <a:spcPts val="281"/>
              </a:spcBef>
            </a:pPr>
            <a:r>
              <a:rPr b="1" lang="el-GR" sz="1400" spc="-1" strike="noStrike">
                <a:solidFill>
                  <a:srgbClr val="ffffff"/>
                </a:solidFill>
                <a:uFill>
                  <a:solidFill>
                    <a:srgbClr val="ffffff"/>
                  </a:solidFill>
                </a:uFill>
                <a:latin typeface="Arial"/>
              </a:rPr>
              <a:t>δ) </a:t>
            </a:r>
            <a:r>
              <a:rPr b="1" lang="el-GR" sz="1400" spc="-1" strike="noStrike" u="sng">
                <a:solidFill>
                  <a:srgbClr val="ff0000"/>
                </a:solidFill>
                <a:uFill>
                  <a:solidFill>
                    <a:srgbClr val="ffffff"/>
                  </a:solidFill>
                </a:uFill>
                <a:latin typeface="Arial"/>
              </a:rPr>
              <a:t>ΑΕΡΙΟΣΤΡΟΒΙΛΟΙ </a:t>
            </a:r>
            <a:endParaRPr b="0" lang="el-GR" sz="1400" spc="-1" strike="noStrike">
              <a:solidFill>
                <a:srgbClr val="000000"/>
              </a:solidFill>
              <a:uFill>
                <a:solidFill>
                  <a:srgbClr val="ffffff"/>
                </a:solidFill>
              </a:uFill>
              <a:latin typeface="Arial"/>
            </a:endParaRPr>
          </a:p>
          <a:p>
            <a:pPr>
              <a:lnSpc>
                <a:spcPct val="100000"/>
              </a:lnSpc>
              <a:spcBef>
                <a:spcPts val="281"/>
              </a:spcBef>
            </a:pPr>
            <a:r>
              <a:rPr b="1" lang="el-GR" sz="1400" spc="-1" strike="noStrike">
                <a:solidFill>
                  <a:srgbClr val="ffffff"/>
                </a:solidFill>
                <a:uFill>
                  <a:solidFill>
                    <a:srgbClr val="ffffff"/>
                  </a:solidFill>
                </a:uFill>
                <a:latin typeface="Arial"/>
              </a:rPr>
              <a:t>ΛΑΜΒΑΝΕΤΑΙ ΣΕ 200-250 p/SHP/h  ή </a:t>
            </a:r>
            <a:r>
              <a:rPr b="1" lang="el-GR" sz="1400" spc="-1" strike="noStrike" u="sng">
                <a:solidFill>
                  <a:srgbClr val="ffffff"/>
                </a:solidFill>
                <a:uFill>
                  <a:solidFill>
                    <a:srgbClr val="ffffff"/>
                  </a:solidFill>
                </a:uFill>
                <a:latin typeface="Arial"/>
              </a:rPr>
              <a:t>250-300 g/kWh</a:t>
            </a:r>
            <a:r>
              <a:rPr b="1" lang="el-GR" sz="1400" spc="-1" strike="noStrike">
                <a:solidFill>
                  <a:srgbClr val="ffffff"/>
                </a:solidFill>
                <a:uFill>
                  <a:solidFill>
                    <a:srgbClr val="ffffff"/>
                  </a:solidFill>
                </a:uFill>
                <a:latin typeface="Arial"/>
              </a:rPr>
              <a:t> ΠΡΑΓΜΑΤΙΚΗΣ ΙΣΧΥΟΣ ΜΕ ΠΟΣΟΣΤΟ 3%-7% ΓΙΑ ΤΑ ΒΟΗΘΗΤΙΚΑ ΤΟΥΣ ΜΗΧΑΝΗΜΑΤΑ, ΟΠΩΣ ΚΑΙ ΣΤΙΣ Μ.Ε.Κ.</a:t>
            </a:r>
            <a:endParaRPr b="0" lang="el-GR" sz="1400" spc="-1" strike="noStrike">
              <a:solidFill>
                <a:srgbClr val="000000"/>
              </a:solidFill>
              <a:uFill>
                <a:solidFill>
                  <a:srgbClr val="ffffff"/>
                </a:solidFill>
              </a:uFill>
              <a:latin typeface="Arial"/>
            </a:endParaRPr>
          </a:p>
          <a:p>
            <a:pPr>
              <a:lnSpc>
                <a:spcPct val="100000"/>
              </a:lnSpc>
              <a:spcBef>
                <a:spcPts val="479"/>
              </a:spcBef>
            </a:pPr>
            <a:endParaRPr b="0" lang="el-GR" sz="1400" spc="-1" strike="noStrike">
              <a:solidFill>
                <a:srgbClr val="000000"/>
              </a:solidFill>
              <a:uFill>
                <a:solidFill>
                  <a:srgbClr val="ffffff"/>
                </a:solidFill>
              </a:uFill>
              <a:latin typeface="Arial"/>
            </a:endParaRPr>
          </a:p>
          <a:p>
            <a:pPr>
              <a:lnSpc>
                <a:spcPct val="100000"/>
              </a:lnSpc>
              <a:spcBef>
                <a:spcPts val="479"/>
              </a:spcBef>
            </a:pPr>
            <a:endParaRPr b="0" lang="el-GR" sz="1400" spc="-1" strike="noStrike">
              <a:solidFill>
                <a:srgbClr val="000000"/>
              </a:solidFill>
              <a:uFill>
                <a:solidFill>
                  <a:srgbClr val="ffffff"/>
                </a:solidFill>
              </a:uFill>
              <a:latin typeface="Arial"/>
            </a:endParaRPr>
          </a:p>
        </p:txBody>
      </p:sp>
    </p:spTree>
  </p:cSld>
</p:sld>
</file>

<file path=ppt/slides/slide20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45"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1800" spc="-1" strike="noStrike" u="sng" cap="all">
                <a:solidFill>
                  <a:srgbClr val="000000"/>
                </a:solidFill>
                <a:uFill>
                  <a:solidFill>
                    <a:srgbClr val="ffffff"/>
                  </a:solidFill>
                </a:uFill>
                <a:latin typeface="Arial"/>
              </a:rPr>
              <a:t>ΣΥΓΚΡΙΣΗ ΤΩΝ ΑΤΜΟΣΤΡΟΒΙΛΩΝ ΜΕ ΤΙΣ ΑΛΛΕΣ ΘΕΡΜΙΚΕΣ ΜΗΧΑΝΕΣ ΩΣ ΠΡΟΣ ΤΗΝ ΚΑΤΑΝΑΛΩΣΗ ΚΑΥΣΙΜΟΥ ΚΑΙ ΤΗ ΣΥΝΟΛΙΚΗ ΑΠΟΔΟΣΗ</a:t>
            </a:r>
            <a:br/>
            <a:endParaRPr b="0" lang="el-GR" sz="1800" spc="-1" strike="noStrike">
              <a:solidFill>
                <a:srgbClr val="ffffff"/>
              </a:solidFill>
              <a:uFill>
                <a:solidFill>
                  <a:srgbClr val="ffffff"/>
                </a:solidFill>
              </a:uFill>
              <a:latin typeface="Book Antiqua"/>
            </a:endParaRPr>
          </a:p>
        </p:txBody>
      </p:sp>
      <p:sp>
        <p:nvSpPr>
          <p:cNvPr id="846" name="TextShape 2"/>
          <p:cNvSpPr txBox="1"/>
          <p:nvPr/>
        </p:nvSpPr>
        <p:spPr>
          <a:xfrm>
            <a:off x="179640" y="1071720"/>
            <a:ext cx="8784720" cy="5453280"/>
          </a:xfrm>
          <a:prstGeom prst="rect">
            <a:avLst/>
          </a:prstGeom>
          <a:solidFill>
            <a:srgbClr val="000000"/>
          </a:solidFill>
          <a:ln>
            <a:noFill/>
          </a:ln>
        </p:spPr>
        <p:txBody>
          <a:bodyPr lIns="90000" rIns="90000" tIns="45000" bIns="45000"/>
          <a:p>
            <a:pPr algn="ctr">
              <a:lnSpc>
                <a:spcPct val="100000"/>
              </a:lnSpc>
              <a:spcBef>
                <a:spcPts val="360"/>
              </a:spcBef>
            </a:pPr>
            <a:r>
              <a:rPr b="1" lang="el-GR" sz="1800" spc="-1" strike="noStrike" u="sng">
                <a:solidFill>
                  <a:srgbClr val="ff0000"/>
                </a:solidFill>
                <a:uFill>
                  <a:solidFill>
                    <a:srgbClr val="ffffff"/>
                  </a:solidFill>
                </a:uFill>
                <a:latin typeface="Arial"/>
              </a:rPr>
              <a:t>ΚΑΤΑΝΑΛΩΣΗ ΣΕ ΚΑΥΣΙΜΑ</a:t>
            </a:r>
            <a:endParaRPr b="0" lang="el-GR" sz="1800" spc="-1" strike="noStrike">
              <a:solidFill>
                <a:srgbClr val="000000"/>
              </a:solidFill>
              <a:uFill>
                <a:solidFill>
                  <a:srgbClr val="ffffff"/>
                </a:solidFill>
              </a:uFill>
              <a:latin typeface="Arial"/>
            </a:endParaRPr>
          </a:p>
          <a:p>
            <a:pPr>
              <a:lnSpc>
                <a:spcPct val="100000"/>
              </a:lnSpc>
              <a:spcBef>
                <a:spcPts val="281"/>
              </a:spcBef>
            </a:pPr>
            <a:endParaRPr b="0" lang="el-GR" sz="1800" spc="-1" strike="noStrike">
              <a:solidFill>
                <a:srgbClr val="000000"/>
              </a:solidFill>
              <a:uFill>
                <a:solidFill>
                  <a:srgbClr val="ffffff"/>
                </a:solidFill>
              </a:uFill>
              <a:latin typeface="Arial"/>
            </a:endParaRPr>
          </a:p>
          <a:p>
            <a:pPr>
              <a:lnSpc>
                <a:spcPct val="100000"/>
              </a:lnSpc>
              <a:spcBef>
                <a:spcPts val="281"/>
              </a:spcBef>
            </a:pPr>
            <a:endParaRPr b="0" lang="el-GR" sz="1800" spc="-1" strike="noStrike">
              <a:solidFill>
                <a:srgbClr val="000000"/>
              </a:solidFill>
              <a:uFill>
                <a:solidFill>
                  <a:srgbClr val="ffffff"/>
                </a:solidFill>
              </a:uFill>
              <a:latin typeface="Arial"/>
            </a:endParaRPr>
          </a:p>
          <a:p>
            <a:pPr>
              <a:lnSpc>
                <a:spcPct val="100000"/>
              </a:lnSpc>
              <a:spcBef>
                <a:spcPts val="561"/>
              </a:spcBef>
            </a:pPr>
            <a:br/>
            <a:r>
              <a:rPr b="1" lang="el-GR" sz="2800" spc="-1" strike="noStrike">
                <a:solidFill>
                  <a:srgbClr val="ffffff"/>
                </a:solidFill>
                <a:uFill>
                  <a:solidFill>
                    <a:srgbClr val="ffffff"/>
                  </a:solidFill>
                </a:uFill>
                <a:latin typeface="Arial"/>
              </a:rPr>
              <a:t>ΕΙΝΑΙ ΕΥΝΟΗΤΟ ΟΤΙ ΟΣΟ ΜΙΚΡΟΤΕΡΗ ΕΙΝΑΙ Η ΕΙΔΙΚΗ ΚΑΤΑΝΑΛΩΣΗ ΜΙΑΣ ΜΗΧΑΝΗΣ, ΤΟΣΟ ΥΨΗΛΟΤΕΡΗ ΕΙΝΑΙ Η ΑΠΟΔΟΣΗ ΤΗΣ, ΚΑΙ ΑΝΤΙΣΤΡΟΦΑ, ΟΣΟ ΥΨΗΛΟΤΕΡΗ ΕΙΝΑΙ Η ΑΠΟΔΟΣΗ ΤΗΣ, ΤΟΣΟ ΜΙΚΡΟΤΕΡΗ ΕΙΝΑΙ Η ΚΑΤΑΝΑΛΩΣΗ, ΔΗΛΑΔΗ ΤΟΣΟ ΟΙΚΟΝΟΜΙΚΟΤΕΡΗ ΕΙΝΑΙ Η ΜΗΧΑΝΗ.</a:t>
            </a:r>
            <a:endParaRPr b="0" lang="el-GR" sz="2800" spc="-1" strike="noStrike">
              <a:solidFill>
                <a:srgbClr val="000000"/>
              </a:solidFill>
              <a:uFill>
                <a:solidFill>
                  <a:srgbClr val="ffffff"/>
                </a:solidFill>
              </a:uFill>
              <a:latin typeface="Arial"/>
            </a:endParaRPr>
          </a:p>
          <a:p>
            <a:pPr>
              <a:lnSpc>
                <a:spcPct val="100000"/>
              </a:lnSpc>
              <a:spcBef>
                <a:spcPts val="479"/>
              </a:spcBef>
            </a:pPr>
            <a:endParaRPr b="0" lang="el-GR" sz="2800" spc="-1" strike="noStrike">
              <a:solidFill>
                <a:srgbClr val="000000"/>
              </a:solidFill>
              <a:uFill>
                <a:solidFill>
                  <a:srgbClr val="ffffff"/>
                </a:solidFill>
              </a:uFill>
              <a:latin typeface="Arial"/>
            </a:endParaRPr>
          </a:p>
          <a:p>
            <a:pPr>
              <a:lnSpc>
                <a:spcPct val="100000"/>
              </a:lnSpc>
              <a:spcBef>
                <a:spcPts val="479"/>
              </a:spcBef>
            </a:pPr>
            <a:endParaRPr b="0" lang="el-GR" sz="2800" spc="-1" strike="noStrike">
              <a:solidFill>
                <a:srgbClr val="000000"/>
              </a:solidFill>
              <a:uFill>
                <a:solidFill>
                  <a:srgbClr val="ffffff"/>
                </a:solidFill>
              </a:uFill>
              <a:latin typeface="Arial"/>
            </a:endParaRPr>
          </a:p>
        </p:txBody>
      </p:sp>
    </p:spTree>
  </p:cSld>
</p:sld>
</file>

<file path=ppt/slides/slide20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47"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1800" spc="-1" strike="noStrike" u="sng" cap="all">
                <a:solidFill>
                  <a:srgbClr val="ffff00"/>
                </a:solidFill>
                <a:uFill>
                  <a:solidFill>
                    <a:srgbClr val="ffffff"/>
                  </a:solidFill>
                </a:uFill>
                <a:latin typeface="Arial"/>
              </a:rPr>
              <a:t>ΣΤΟΙΧΕΙΑ ΠΟΥ ΕΠΗΡΕΑΖΟΥΝ ΤΗΝ ΚΑΤΑΝΑΛΩΣΗ ΤΟΥ ΑΤΜΟΥ ΣΤΟΥΣ ΣΤΡΟΒΙΛΟΥΣ</a:t>
            </a:r>
            <a:br/>
            <a:endParaRPr b="0" lang="el-GR" sz="1800" spc="-1" strike="noStrike">
              <a:solidFill>
                <a:srgbClr val="ffffff"/>
              </a:solidFill>
              <a:uFill>
                <a:solidFill>
                  <a:srgbClr val="ffffff"/>
                </a:solidFill>
              </a:uFill>
              <a:latin typeface="Book Antiqua"/>
            </a:endParaRPr>
          </a:p>
        </p:txBody>
      </p:sp>
      <p:sp>
        <p:nvSpPr>
          <p:cNvPr id="848" name="TextShape 2"/>
          <p:cNvSpPr txBox="1"/>
          <p:nvPr/>
        </p:nvSpPr>
        <p:spPr>
          <a:xfrm>
            <a:off x="179640" y="1071720"/>
            <a:ext cx="8784720" cy="5453280"/>
          </a:xfrm>
          <a:prstGeom prst="rect">
            <a:avLst/>
          </a:prstGeom>
          <a:solidFill>
            <a:srgbClr val="000000"/>
          </a:solidFill>
          <a:ln>
            <a:noFill/>
          </a:ln>
        </p:spPr>
        <p:txBody>
          <a:bodyPr lIns="90000" rIns="90000" tIns="45000" bIns="45000"/>
          <a:p>
            <a:pPr>
              <a:lnSpc>
                <a:spcPct val="100000"/>
              </a:lnSpc>
              <a:spcBef>
                <a:spcPts val="400"/>
              </a:spcBef>
            </a:pPr>
            <a:r>
              <a:rPr b="1" lang="el-GR" sz="2000" spc="-1" strike="noStrike">
                <a:solidFill>
                  <a:srgbClr val="ffffff"/>
                </a:solidFill>
                <a:uFill>
                  <a:solidFill>
                    <a:srgbClr val="ffffff"/>
                  </a:solidFill>
                </a:uFill>
                <a:latin typeface="Arial"/>
              </a:rPr>
              <a:t>ΑΥΤΑ ΤΑΥΤΙΖΟΝΤΑΙ ΠΕΡΙΠΟΥ ΜΕ ΤΙΣ ΜΕΘΟΔΟΥΣ ΑΥΞΗΣΕΩΣ ΤΗΣ ΑΠΟΔΟΣΕΩΣ ΠΟΥ ΜΑΣ ΕΙΝΑΙ ΓΝΩΣΤΕΣ ΚΥΡΙΩΣ ΑΠΟ ΤΗ ΜΕΛΕΤΗ ΤΩΝ ΔΙΑΦΟΡΩΝ </a:t>
            </a:r>
            <a:r>
              <a:rPr b="1" lang="el-GR" sz="2000" spc="-1" strike="noStrike" u="sng">
                <a:solidFill>
                  <a:srgbClr val="ff0000"/>
                </a:solidFill>
                <a:uFill>
                  <a:solidFill>
                    <a:srgbClr val="ffffff"/>
                  </a:solidFill>
                </a:uFill>
                <a:latin typeface="Arial"/>
              </a:rPr>
              <a:t>ΚΥΚΛΩΝ Rankine</a:t>
            </a:r>
            <a:r>
              <a:rPr b="1" lang="el-GR" sz="2000" spc="-1" strike="noStrike">
                <a:solidFill>
                  <a:srgbClr val="ffffff"/>
                </a:solidFill>
                <a:uFill>
                  <a:solidFill>
                    <a:srgbClr val="ffffff"/>
                  </a:solidFill>
                </a:uFill>
                <a:latin typeface="Arial"/>
              </a:rPr>
              <a:t> ΤΟΥ ΑΤΜΟΥ ΚΑΙ ΣΥΝΟΨΙΖΟΝΤΑΙ ΩΣ ΕΞΗΣ:</a:t>
            </a:r>
            <a:endParaRPr b="0" lang="el-GR" sz="2000" spc="-1" strike="noStrike">
              <a:solidFill>
                <a:srgbClr val="000000"/>
              </a:solidFill>
              <a:uFill>
                <a:solidFill>
                  <a:srgbClr val="ffffff"/>
                </a:solidFill>
              </a:uFill>
              <a:latin typeface="Arial"/>
            </a:endParaRPr>
          </a:p>
          <a:p>
            <a:pPr>
              <a:lnSpc>
                <a:spcPct val="100000"/>
              </a:lnSpc>
              <a:spcBef>
                <a:spcPts val="320"/>
              </a:spcBef>
            </a:pPr>
            <a:endParaRPr b="0" lang="el-GR" sz="20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0000"/>
                </a:solidFill>
                <a:uFill>
                  <a:solidFill>
                    <a:srgbClr val="ffffff"/>
                  </a:solidFill>
                </a:uFill>
                <a:latin typeface="Arial"/>
              </a:rPr>
              <a:t>α) </a:t>
            </a:r>
            <a:r>
              <a:rPr b="1" lang="el-GR" sz="2400" spc="-1" strike="noStrike">
                <a:solidFill>
                  <a:srgbClr val="ffffff"/>
                </a:solidFill>
                <a:uFill>
                  <a:solidFill>
                    <a:srgbClr val="ffffff"/>
                  </a:solidFill>
                </a:uFill>
                <a:latin typeface="Arial"/>
              </a:rPr>
              <a:t>Η ΧΡΗΣΗ ΥΨΗΛΗΣ ΑΡΧΙΚΗΣ ΠΙΕΣΕΩΣ.</a:t>
            </a: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0000"/>
                </a:solidFill>
                <a:uFill>
                  <a:solidFill>
                    <a:srgbClr val="ffffff"/>
                  </a:solidFill>
                </a:uFill>
                <a:latin typeface="Arial"/>
              </a:rPr>
              <a:t>β) </a:t>
            </a:r>
            <a:r>
              <a:rPr b="1" lang="el-GR" sz="2400" spc="-1" strike="noStrike">
                <a:solidFill>
                  <a:srgbClr val="ffffff"/>
                </a:solidFill>
                <a:uFill>
                  <a:solidFill>
                    <a:srgbClr val="ffffff"/>
                  </a:solidFill>
                </a:uFill>
                <a:latin typeface="Arial"/>
              </a:rPr>
              <a:t>Η ΧΡΗΣΗ ΥΠΕΡΘΕΡΜΟΥ ΑΤΜΟΥ ΚΑΙ Η ΑΝΑΘΕΡΜΑΝΣΗ  </a:t>
            </a: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Arial"/>
              </a:rPr>
              <a:t>    </a:t>
            </a:r>
            <a:r>
              <a:rPr b="1" lang="el-GR" sz="2400" spc="-1" strike="noStrike">
                <a:solidFill>
                  <a:srgbClr val="ffffff"/>
                </a:solidFill>
                <a:uFill>
                  <a:solidFill>
                    <a:srgbClr val="ffffff"/>
                  </a:solidFill>
                </a:uFill>
                <a:latin typeface="Arial"/>
              </a:rPr>
              <a:t>ΤΟΥ ΑΤΜΟΥ.</a:t>
            </a: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0000"/>
                </a:solidFill>
                <a:uFill>
                  <a:solidFill>
                    <a:srgbClr val="ffffff"/>
                  </a:solidFill>
                </a:uFill>
                <a:latin typeface="Arial"/>
              </a:rPr>
              <a:t>γ) </a:t>
            </a:r>
            <a:r>
              <a:rPr b="1" lang="el-GR" sz="2400" spc="-1" strike="noStrike">
                <a:solidFill>
                  <a:srgbClr val="ffffff"/>
                </a:solidFill>
                <a:uFill>
                  <a:solidFill>
                    <a:srgbClr val="ffffff"/>
                  </a:solidFill>
                </a:uFill>
                <a:latin typeface="Arial"/>
              </a:rPr>
              <a:t>Η ΑΠΟΜΑΣΤΕΥΣΗ.</a:t>
            </a: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0000"/>
                </a:solidFill>
                <a:uFill>
                  <a:solidFill>
                    <a:srgbClr val="ffffff"/>
                  </a:solidFill>
                </a:uFill>
                <a:latin typeface="Arial"/>
              </a:rPr>
              <a:t>δ) </a:t>
            </a:r>
            <a:r>
              <a:rPr b="1" lang="el-GR" sz="2400" spc="-1" strike="noStrike">
                <a:solidFill>
                  <a:srgbClr val="ffffff"/>
                </a:solidFill>
                <a:uFill>
                  <a:solidFill>
                    <a:srgbClr val="ffffff"/>
                  </a:solidFill>
                </a:uFill>
                <a:latin typeface="Arial"/>
              </a:rPr>
              <a:t>ΤΟ ΚΕΝΟ.</a:t>
            </a: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0000"/>
                </a:solidFill>
                <a:uFill>
                  <a:solidFill>
                    <a:srgbClr val="ffffff"/>
                  </a:solidFill>
                </a:uFill>
                <a:latin typeface="Arial"/>
              </a:rPr>
              <a:t>ε) </a:t>
            </a:r>
            <a:r>
              <a:rPr b="1" lang="el-GR" sz="2400" spc="-1" strike="noStrike">
                <a:solidFill>
                  <a:srgbClr val="ffffff"/>
                </a:solidFill>
                <a:uFill>
                  <a:solidFill>
                    <a:srgbClr val="ffffff"/>
                  </a:solidFill>
                </a:uFill>
                <a:latin typeface="Arial"/>
              </a:rPr>
              <a:t>Η ΘΕΡΜΙΚΗ ΜΟΝΩΣΗ ΤΟΥ ΑΤΜΟΣΤΡΟΒΙΛΟΥ.</a:t>
            </a:r>
            <a:endParaRPr b="0" lang="el-GR" sz="2400" spc="-1" strike="noStrike">
              <a:solidFill>
                <a:srgbClr val="000000"/>
              </a:solidFill>
              <a:uFill>
                <a:solidFill>
                  <a:srgbClr val="ffffff"/>
                </a:solidFill>
              </a:uFill>
              <a:latin typeface="Arial"/>
            </a:endParaRPr>
          </a:p>
        </p:txBody>
      </p:sp>
    </p:spTree>
  </p:cSld>
</p:sld>
</file>

<file path=ppt/slides/slide20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49"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1800" spc="-1" strike="noStrike" u="sng" cap="all">
                <a:solidFill>
                  <a:srgbClr val="000000"/>
                </a:solidFill>
                <a:uFill>
                  <a:solidFill>
                    <a:srgbClr val="ffffff"/>
                  </a:solidFill>
                </a:uFill>
                <a:latin typeface="Arial"/>
              </a:rPr>
              <a:t>ΣΤΟΙΧΕΙΑ ΠΟΥ ΕΠΗΡΕΑΖΟΥΝ ΤΗΝ ΚΑΤΑΝΑΛΩΣΗ ΤΟΥ ΑΤΜΟΥ ΣΤΟΥΣ ΣΤΡΟΒΙΛΟΥΣ</a:t>
            </a:r>
            <a:br/>
            <a:endParaRPr b="0" lang="el-GR" sz="1800" spc="-1" strike="noStrike">
              <a:solidFill>
                <a:srgbClr val="ffffff"/>
              </a:solidFill>
              <a:uFill>
                <a:solidFill>
                  <a:srgbClr val="ffffff"/>
                </a:solidFill>
              </a:uFill>
              <a:latin typeface="Book Antiqua"/>
            </a:endParaRPr>
          </a:p>
        </p:txBody>
      </p:sp>
      <p:sp>
        <p:nvSpPr>
          <p:cNvPr id="850" name="TextShape 2"/>
          <p:cNvSpPr txBox="1"/>
          <p:nvPr/>
        </p:nvSpPr>
        <p:spPr>
          <a:xfrm>
            <a:off x="179640" y="1071720"/>
            <a:ext cx="8784720" cy="196920"/>
          </a:xfrm>
          <a:prstGeom prst="rect">
            <a:avLst/>
          </a:prstGeom>
          <a:solidFill>
            <a:srgbClr val="000000"/>
          </a:solidFill>
          <a:ln>
            <a:noFill/>
          </a:ln>
        </p:spPr>
        <p:txBody>
          <a:bodyPr lIns="90000" rIns="90000" tIns="45000" bIns="45000"/>
          <a:p>
            <a:pPr>
              <a:lnSpc>
                <a:spcPct val="100000"/>
              </a:lnSpc>
              <a:spcBef>
                <a:spcPts val="20"/>
              </a:spcBef>
            </a:pPr>
            <a:r>
              <a:rPr b="1" lang="el-GR" sz="100" spc="-1" strike="noStrike">
                <a:solidFill>
                  <a:srgbClr val="ffffff"/>
                </a:solidFill>
                <a:uFill>
                  <a:solidFill>
                    <a:srgbClr val="ffffff"/>
                  </a:solidFill>
                </a:uFill>
                <a:latin typeface="Arial"/>
              </a:rPr>
              <a:t>.</a:t>
            </a:r>
            <a:endParaRPr b="0" lang="el-GR" sz="100" spc="-1" strike="noStrike">
              <a:solidFill>
                <a:srgbClr val="000000"/>
              </a:solidFill>
              <a:uFill>
                <a:solidFill>
                  <a:srgbClr val="ffffff"/>
                </a:solidFill>
              </a:uFill>
              <a:latin typeface="Arial"/>
            </a:endParaRPr>
          </a:p>
        </p:txBody>
      </p:sp>
      <p:pic>
        <p:nvPicPr>
          <p:cNvPr id="851" name="Picture 2" descr=""/>
          <p:cNvPicPr/>
          <p:nvPr/>
        </p:nvPicPr>
        <p:blipFill>
          <a:blip r:embed="rId1"/>
          <a:stretch/>
        </p:blipFill>
        <p:spPr>
          <a:xfrm>
            <a:off x="1043640" y="1412640"/>
            <a:ext cx="7619760" cy="4943160"/>
          </a:xfrm>
          <a:prstGeom prst="rect">
            <a:avLst/>
          </a:prstGeom>
          <a:ln>
            <a:noFill/>
          </a:ln>
        </p:spPr>
      </p:pic>
    </p:spTree>
  </p:cSld>
</p:sld>
</file>

<file path=ppt/slides/slide20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52"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1800" spc="-1" strike="noStrike" u="sng" cap="all">
                <a:solidFill>
                  <a:srgbClr val="000000"/>
                </a:solidFill>
                <a:uFill>
                  <a:solidFill>
                    <a:srgbClr val="ffffff"/>
                  </a:solidFill>
                </a:uFill>
                <a:latin typeface="Arial"/>
              </a:rPr>
              <a:t>ΣΤΟΙΧΕΙΑ ΠΟΥ ΕΠΗΡΕΑΖΟΥΝ ΤΗΝ ΚΑΤΑΝΑΛΩΣΗ ΤΟΥ ΑΤΜΟΥ ΣΤΟΥΣ ΣΤΡΟΒΙΛΟΥΣ</a:t>
            </a:r>
            <a:br/>
            <a:endParaRPr b="0" lang="el-GR" sz="1800" spc="-1" strike="noStrike">
              <a:solidFill>
                <a:srgbClr val="ffffff"/>
              </a:solidFill>
              <a:uFill>
                <a:solidFill>
                  <a:srgbClr val="ffffff"/>
                </a:solidFill>
              </a:uFill>
              <a:latin typeface="Book Antiqua"/>
            </a:endParaRPr>
          </a:p>
        </p:txBody>
      </p:sp>
      <p:sp>
        <p:nvSpPr>
          <p:cNvPr id="853" name="TextShape 2"/>
          <p:cNvSpPr txBox="1"/>
          <p:nvPr/>
        </p:nvSpPr>
        <p:spPr>
          <a:xfrm>
            <a:off x="179640" y="1071720"/>
            <a:ext cx="8784720" cy="196920"/>
          </a:xfrm>
          <a:prstGeom prst="rect">
            <a:avLst/>
          </a:prstGeom>
          <a:solidFill>
            <a:srgbClr val="000000"/>
          </a:solidFill>
          <a:ln>
            <a:noFill/>
          </a:ln>
        </p:spPr>
        <p:txBody>
          <a:bodyPr lIns="90000" rIns="90000" tIns="45000" bIns="45000"/>
          <a:p>
            <a:pPr>
              <a:lnSpc>
                <a:spcPct val="100000"/>
              </a:lnSpc>
              <a:spcBef>
                <a:spcPts val="20"/>
              </a:spcBef>
            </a:pPr>
            <a:r>
              <a:rPr b="1" lang="el-GR" sz="100" spc="-1" strike="noStrike">
                <a:solidFill>
                  <a:srgbClr val="ffffff"/>
                </a:solidFill>
                <a:uFill>
                  <a:solidFill>
                    <a:srgbClr val="ffffff"/>
                  </a:solidFill>
                </a:uFill>
                <a:latin typeface="Arial"/>
              </a:rPr>
              <a:t>.</a:t>
            </a:r>
            <a:endParaRPr b="0" lang="el-GR" sz="100" spc="-1" strike="noStrike">
              <a:solidFill>
                <a:srgbClr val="000000"/>
              </a:solidFill>
              <a:uFill>
                <a:solidFill>
                  <a:srgbClr val="ffffff"/>
                </a:solidFill>
              </a:uFill>
              <a:latin typeface="Arial"/>
            </a:endParaRPr>
          </a:p>
        </p:txBody>
      </p:sp>
      <p:pic>
        <p:nvPicPr>
          <p:cNvPr id="854" name="Picture 2" descr=""/>
          <p:cNvPicPr/>
          <p:nvPr/>
        </p:nvPicPr>
        <p:blipFill>
          <a:blip r:embed="rId1"/>
          <a:stretch/>
        </p:blipFill>
        <p:spPr>
          <a:xfrm>
            <a:off x="251640" y="1124640"/>
            <a:ext cx="4392000" cy="4940640"/>
          </a:xfrm>
          <a:prstGeom prst="rect">
            <a:avLst/>
          </a:prstGeom>
          <a:ln>
            <a:noFill/>
          </a:ln>
        </p:spPr>
      </p:pic>
      <p:pic>
        <p:nvPicPr>
          <p:cNvPr id="855" name="Picture 4" descr=""/>
          <p:cNvPicPr/>
          <p:nvPr/>
        </p:nvPicPr>
        <p:blipFill>
          <a:blip r:embed="rId2"/>
          <a:stretch/>
        </p:blipFill>
        <p:spPr>
          <a:xfrm>
            <a:off x="4716000" y="1124640"/>
            <a:ext cx="4176000" cy="4968360"/>
          </a:xfrm>
          <a:prstGeom prst="rect">
            <a:avLst/>
          </a:prstGeom>
          <a:ln>
            <a:noFill/>
          </a:ln>
        </p:spPr>
      </p:pic>
      <p:sp>
        <p:nvSpPr>
          <p:cNvPr id="856" name="CustomShape 3"/>
          <p:cNvSpPr/>
          <p:nvPr/>
        </p:nvSpPr>
        <p:spPr>
          <a:xfrm>
            <a:off x="897120" y="6165360"/>
            <a:ext cx="3276360" cy="3646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800" spc="-1" strike="noStrike">
                <a:solidFill>
                  <a:srgbClr val="ffffff"/>
                </a:solidFill>
                <a:uFill>
                  <a:solidFill>
                    <a:srgbClr val="ffffff"/>
                  </a:solidFill>
                </a:uFill>
                <a:latin typeface="Book Antiqua"/>
              </a:rPr>
              <a:t>Rankine cycle with superheat</a:t>
            </a:r>
            <a:endParaRPr b="0" lang="el-GR" sz="1800" spc="-1" strike="noStrike">
              <a:solidFill>
                <a:srgbClr val="000000"/>
              </a:solidFill>
              <a:uFill>
                <a:solidFill>
                  <a:srgbClr val="ffffff"/>
                </a:solidFill>
              </a:uFill>
              <a:latin typeface="Arial"/>
            </a:endParaRPr>
          </a:p>
        </p:txBody>
      </p:sp>
      <p:sp>
        <p:nvSpPr>
          <p:cNvPr id="857" name="CustomShape 4"/>
          <p:cNvSpPr/>
          <p:nvPr/>
        </p:nvSpPr>
        <p:spPr>
          <a:xfrm>
            <a:off x="5526000" y="6165360"/>
            <a:ext cx="2894040" cy="3646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800" spc="-1" strike="noStrike">
                <a:solidFill>
                  <a:srgbClr val="ffffff"/>
                </a:solidFill>
                <a:uFill>
                  <a:solidFill>
                    <a:srgbClr val="ffffff"/>
                  </a:solidFill>
                </a:uFill>
                <a:latin typeface="Book Antiqua"/>
              </a:rPr>
              <a:t>Rankine cycle with reheat</a:t>
            </a:r>
            <a:endParaRPr b="0" lang="el-GR" sz="1800" spc="-1" strike="noStrike">
              <a:solidFill>
                <a:srgbClr val="000000"/>
              </a:solidFill>
              <a:uFill>
                <a:solidFill>
                  <a:srgbClr val="ffffff"/>
                </a:solidFill>
              </a:uFill>
              <a:latin typeface="Arial"/>
            </a:endParaRPr>
          </a:p>
        </p:txBody>
      </p:sp>
    </p:spTree>
  </p:cSld>
</p:sld>
</file>

<file path=ppt/slides/slide2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58"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1800" spc="-1" strike="noStrike" u="sng" cap="all">
                <a:solidFill>
                  <a:srgbClr val="000000"/>
                </a:solidFill>
                <a:uFill>
                  <a:solidFill>
                    <a:srgbClr val="ffffff"/>
                  </a:solidFill>
                </a:uFill>
                <a:latin typeface="Arial"/>
              </a:rPr>
              <a:t>ΣΤΟΙΧΕΙΑ ΠΟΥ ΕΠΗΡΕΑΖΟΥΝ ΤΗΝ ΚΑΤΑΝΑΛΩΣΗ ΤΟΥ ΑΤΜΟΥ ΣΤΟΥΣ ΣΤΡΟΒΙΛΟΥΣ</a:t>
            </a:r>
            <a:br/>
            <a:endParaRPr b="0" lang="el-GR" sz="1800" spc="-1" strike="noStrike">
              <a:solidFill>
                <a:srgbClr val="ffffff"/>
              </a:solidFill>
              <a:uFill>
                <a:solidFill>
                  <a:srgbClr val="ffffff"/>
                </a:solidFill>
              </a:uFill>
              <a:latin typeface="Book Antiqua"/>
            </a:endParaRPr>
          </a:p>
        </p:txBody>
      </p:sp>
      <p:sp>
        <p:nvSpPr>
          <p:cNvPr id="859" name="TextShape 2"/>
          <p:cNvSpPr txBox="1"/>
          <p:nvPr/>
        </p:nvSpPr>
        <p:spPr>
          <a:xfrm>
            <a:off x="179640" y="1071720"/>
            <a:ext cx="8784720" cy="5453280"/>
          </a:xfrm>
          <a:prstGeom prst="rect">
            <a:avLst/>
          </a:prstGeom>
          <a:solidFill>
            <a:srgbClr val="000000"/>
          </a:solidFill>
          <a:ln>
            <a:noFill/>
          </a:ln>
        </p:spPr>
        <p:txBody>
          <a:bodyPr lIns="90000" rIns="90000" tIns="45000" bIns="45000"/>
          <a:p>
            <a:pPr>
              <a:lnSpc>
                <a:spcPct val="100000"/>
              </a:lnSpc>
              <a:spcBef>
                <a:spcPts val="479"/>
              </a:spcBef>
            </a:pPr>
            <a:r>
              <a:rPr b="1" lang="el-GR" sz="2000" spc="-1" strike="noStrike">
                <a:solidFill>
                  <a:srgbClr val="ff0000"/>
                </a:solidFill>
                <a:uFill>
                  <a:solidFill>
                    <a:srgbClr val="ffffff"/>
                  </a:solidFill>
                </a:uFill>
                <a:latin typeface="Arial"/>
              </a:rPr>
              <a:t>α)</a:t>
            </a:r>
            <a:r>
              <a:rPr b="1" lang="el-GR" sz="2400" spc="-1" strike="noStrike">
                <a:solidFill>
                  <a:srgbClr val="ff0000"/>
                </a:solidFill>
                <a:uFill>
                  <a:solidFill>
                    <a:srgbClr val="ffffff"/>
                  </a:solidFill>
                </a:uFill>
                <a:latin typeface="Arial"/>
              </a:rPr>
              <a:t> </a:t>
            </a:r>
            <a:r>
              <a:rPr b="1" lang="el-GR" sz="2000" spc="-1" strike="noStrike" u="sng">
                <a:solidFill>
                  <a:srgbClr val="ff0000"/>
                </a:solidFill>
                <a:uFill>
                  <a:solidFill>
                    <a:srgbClr val="ffffff"/>
                  </a:solidFill>
                </a:uFill>
                <a:latin typeface="Arial"/>
              </a:rPr>
              <a:t>Η ΧΡΗΣΗ ΥΨΗΛΗΣ ΑΡΧΙΚΗΣ ΠΙΕΣΕΩΣ</a:t>
            </a:r>
            <a:endParaRPr b="0" lang="el-GR" sz="2000" spc="-1" strike="noStrike">
              <a:solidFill>
                <a:srgbClr val="000000"/>
              </a:solidFill>
              <a:uFill>
                <a:solidFill>
                  <a:srgbClr val="ffffff"/>
                </a:solidFill>
              </a:uFill>
              <a:latin typeface="Arial"/>
            </a:endParaRPr>
          </a:p>
          <a:p>
            <a:pPr>
              <a:lnSpc>
                <a:spcPct val="100000"/>
              </a:lnSpc>
              <a:spcBef>
                <a:spcPts val="541"/>
              </a:spcBef>
            </a:pPr>
            <a:r>
              <a:rPr b="1" lang="el-GR" sz="2700" spc="-1" strike="noStrike">
                <a:solidFill>
                  <a:srgbClr val="ffffff"/>
                </a:solidFill>
                <a:uFill>
                  <a:solidFill>
                    <a:srgbClr val="ffffff"/>
                  </a:solidFill>
                </a:uFill>
                <a:latin typeface="Arial"/>
              </a:rPr>
              <a:t>Μ' ΑΥΤΗΝ ΕΠΙΤΥΓΧΑΝΕΤΑΙ ΥΨΗΛΟΤΕΡΟΣ ΒΑΘΜΟΣ ΕΚΤΟΝΩΣΕΩΣ ΤΟΥ ΑΤΜΟΥ ΚΑΙ ΥΨΗΛΟΤΕΡΟΣ ΒΑΘΜΟΣ ΑΠΟΔΟΣΕΩΣ. ΕΠΙΔΙΩΚΕΤΑΙ Η ΠΙΕΣΗ ΕΙΣΑΓΩΓΗΣ ΤΟΥ ΑΤΜΟΥ ΝΑ ΜΗ ΔΙΑΦΕΡΕΙ ΑΙΣΘΗΤΑ ΑΠΟ ΤΗΝ ΠΙΕΣΗ ΤΟΥ ΛΕΒΗΤΑ, ΩΣΤΕ ΝΑ ΜΗ ΔΗΜΙΟΥΡΓΕΙΤΑΙ ΣΤΡΑΓΓΑΛΙΣΜΟΣ, ΠΟΥ ΕΛΑΤΤΩΝΕΙ ΤΟ ΒΑΘΜΟ ΑΠΟΔΟΣΕΩΣ. ΣΕ ΕΜΠΟΡΙΚΑ ΠΛΟΙΑ ΜΕ ΣΤΡΟΒΙΛΟΥΣ ΜΕ ΑΝΑΘΕΡΜΑΝΣΗ ΧΡΗΣΙΜΟΠΟΙΟΥΝΤΑΙ ΣΗΜΕΡΑ ΠΙΕΣΕΙΣ ΕΙΣΑΓΩΓΗΣ ΜΕΧΡΙ ΚΑΙ 100 ΠΕΡΙΠΟΥ bar ΚΑΙ ΘΕΡΜΟΚΡΑΣΙΕΣ ΥΠΕΡΘΕΡΜΟΥ ΜΕΧΡΙ 600°C.</a:t>
            </a:r>
            <a:endParaRPr b="0" lang="el-GR" sz="2700" spc="-1" strike="noStrike">
              <a:solidFill>
                <a:srgbClr val="000000"/>
              </a:solidFill>
              <a:uFill>
                <a:solidFill>
                  <a:srgbClr val="ffffff"/>
                </a:solidFill>
              </a:uFill>
              <a:latin typeface="Arial"/>
            </a:endParaRPr>
          </a:p>
        </p:txBody>
      </p:sp>
    </p:spTree>
  </p:cSld>
</p:sld>
</file>

<file path=ppt/slides/slide2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60"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1800" spc="-1" strike="noStrike" u="sng" cap="all">
                <a:solidFill>
                  <a:srgbClr val="000000"/>
                </a:solidFill>
                <a:uFill>
                  <a:solidFill>
                    <a:srgbClr val="ffffff"/>
                  </a:solidFill>
                </a:uFill>
                <a:latin typeface="Arial"/>
              </a:rPr>
              <a:t>ΣΤΟΙΧΕΙΑ ΠΟΥ ΕΠΗΡΕΑΖΟΥΝ ΤΗΝ ΚΑΤΑΝΑΛΩΣΗ ΤΟΥ ΑΤΜΟΥ ΣΤΟΥΣ ΣΤΡΟΒΙΛΟΥΣ</a:t>
            </a:r>
            <a:br/>
            <a:endParaRPr b="0" lang="el-GR" sz="1800" spc="-1" strike="noStrike">
              <a:solidFill>
                <a:srgbClr val="ffffff"/>
              </a:solidFill>
              <a:uFill>
                <a:solidFill>
                  <a:srgbClr val="ffffff"/>
                </a:solidFill>
              </a:uFill>
              <a:latin typeface="Book Antiqua"/>
            </a:endParaRPr>
          </a:p>
        </p:txBody>
      </p:sp>
      <p:sp>
        <p:nvSpPr>
          <p:cNvPr id="861" name="TextShape 2"/>
          <p:cNvSpPr txBox="1"/>
          <p:nvPr/>
        </p:nvSpPr>
        <p:spPr>
          <a:xfrm>
            <a:off x="179640" y="1071720"/>
            <a:ext cx="8784720" cy="5453280"/>
          </a:xfrm>
          <a:prstGeom prst="rect">
            <a:avLst/>
          </a:prstGeom>
          <a:solidFill>
            <a:srgbClr val="000000"/>
          </a:solidFill>
          <a:ln>
            <a:noFill/>
          </a:ln>
        </p:spPr>
        <p:txBody>
          <a:bodyPr lIns="90000" rIns="90000" tIns="45000" bIns="45000"/>
          <a:p>
            <a:pPr>
              <a:lnSpc>
                <a:spcPct val="100000"/>
              </a:lnSpc>
              <a:spcBef>
                <a:spcPts val="380"/>
              </a:spcBef>
            </a:pPr>
            <a:r>
              <a:rPr b="1" lang="el-GR" sz="1900" spc="-1" strike="noStrike">
                <a:solidFill>
                  <a:srgbClr val="ff0000"/>
                </a:solidFill>
                <a:uFill>
                  <a:solidFill>
                    <a:srgbClr val="ffffff"/>
                  </a:solidFill>
                </a:uFill>
                <a:latin typeface="Arial"/>
              </a:rPr>
              <a:t>β) </a:t>
            </a:r>
            <a:r>
              <a:rPr b="1" lang="el-GR" sz="1900" spc="-1" strike="noStrike" u="sng">
                <a:solidFill>
                  <a:srgbClr val="ff0000"/>
                </a:solidFill>
                <a:uFill>
                  <a:solidFill>
                    <a:srgbClr val="ffffff"/>
                  </a:solidFill>
                </a:uFill>
                <a:latin typeface="Arial"/>
              </a:rPr>
              <a:t>Η ΧΡΗΣΗ ΥΠΕΡΘΕΡΜΟΥ ΑΤΜΟΥ ΚΑΙ Η ΑΝΑΘΕΡΜΑΝΣΗ ΤΟΥ ΑΤΜΟΥ</a:t>
            </a:r>
            <a:endParaRPr b="0" lang="el-GR" sz="1900" spc="-1" strike="noStrike">
              <a:solidFill>
                <a:srgbClr val="000000"/>
              </a:solidFill>
              <a:uFill>
                <a:solidFill>
                  <a:srgbClr val="ffffff"/>
                </a:solidFill>
              </a:uFill>
              <a:latin typeface="Arial"/>
            </a:endParaRPr>
          </a:p>
          <a:p>
            <a:pPr>
              <a:lnSpc>
                <a:spcPct val="100000"/>
              </a:lnSpc>
              <a:spcBef>
                <a:spcPts val="439"/>
              </a:spcBef>
            </a:pPr>
            <a:r>
              <a:rPr b="1" lang="el-GR" sz="2200" spc="-1" strike="noStrike">
                <a:solidFill>
                  <a:srgbClr val="ffffff"/>
                </a:solidFill>
                <a:uFill>
                  <a:solidFill>
                    <a:srgbClr val="ffffff"/>
                  </a:solidFill>
                </a:uFill>
                <a:latin typeface="Arial"/>
              </a:rPr>
              <a:t>Ο ΥΠΕΡΘΕΡΜΟΣ ΑΤΜΟΣ ΔΙΑΘΕΤΕΙ ΜΕΓΑΛΥΤΕΡΗ ΕΝΘΑΛΠΙΑ ΑΠΟ ΤΟΝ ΑΝΤΙΣΤΟΙΧΟ ΚΕΚΟΡΕΣΜΕΝΟ, ΕΧΕΙ ΔΗΛΑΔΗ ΤΗΝ ΕΦΕΔΡΙΚΗ </a:t>
            </a:r>
            <a:r>
              <a:rPr b="1" lang="el-GR" sz="2200" spc="-1" strike="noStrike">
                <a:solidFill>
                  <a:srgbClr val="ff0000"/>
                </a:solidFill>
                <a:uFill>
                  <a:solidFill>
                    <a:srgbClr val="ffffff"/>
                  </a:solidFill>
                </a:uFill>
                <a:latin typeface="Arial"/>
              </a:rPr>
              <a:t>ΘΕΡΜΟΤΗΤΑ ΥΠΕΡΘΕΡΜΑΝΣΕΩΣ</a:t>
            </a:r>
            <a:r>
              <a:rPr b="1" lang="el-GR" sz="2200" spc="-1" strike="noStrike">
                <a:solidFill>
                  <a:srgbClr val="ffffff"/>
                </a:solidFill>
                <a:uFill>
                  <a:solidFill>
                    <a:srgbClr val="ffffff"/>
                  </a:solidFill>
                </a:uFill>
                <a:latin typeface="Arial"/>
              </a:rPr>
              <a:t>. ΜΕ ΑΥΤΗΝ ΑΠΟΔΙΔΕΙ ΜΕΓΑΛΥΤΕΡΟ ΕΡΓΟ ΚΑΙ ΑΥΞΑΝΕΙ ΣΥΝΕΠΩΣ ΤΟ ΒΑΘΜΟ ΑΠΟΔΟΣΕΩΣ ΤΟΥ ΣΤΡΟΒΙΛΟΥ, ΕΝΩ ΠΑΡΕΜΠΟΔΙΖΕΙ ΤΗΝ ΥΓΡΟΠΟΙΗΣΗ ΠΟΥ ΠΑΡΑΤΗΡΕΙΤΑΙ ΣΤΟΝ ΚΕΚΟΡΕΣΜΕΝΟ ΑΤΜΟ.</a:t>
            </a:r>
            <a:endParaRPr b="0" lang="el-GR" sz="2200" spc="-1" strike="noStrike">
              <a:solidFill>
                <a:srgbClr val="000000"/>
              </a:solidFill>
              <a:uFill>
                <a:solidFill>
                  <a:srgbClr val="ffffff"/>
                </a:solidFill>
              </a:uFill>
              <a:latin typeface="Arial"/>
            </a:endParaRPr>
          </a:p>
          <a:p>
            <a:pPr>
              <a:lnSpc>
                <a:spcPct val="100000"/>
              </a:lnSpc>
              <a:spcBef>
                <a:spcPts val="439"/>
              </a:spcBef>
            </a:pPr>
            <a:r>
              <a:rPr b="1" lang="el-GR" sz="2200" spc="-1" strike="noStrike">
                <a:solidFill>
                  <a:srgbClr val="ffffff"/>
                </a:solidFill>
                <a:uFill>
                  <a:solidFill>
                    <a:srgbClr val="ffffff"/>
                  </a:solidFill>
                </a:uFill>
                <a:latin typeface="Arial"/>
              </a:rPr>
              <a:t>ΤΑ ΣΤΑΓΟΝΙΔΙΑ ΤΗΣ ΥΓΡΑΣΙΑΣ ΠΟΥ ΔΗΜΙΟΥΡΓΟΥΝΤΑΙ ΜΕ ΤΗΝ ΥΓΡΟΠΟΙΗΣΗ ΔΕΝ ΑΠΟΔΙΔΟΥΝ ΕΡΓΟ ΚΑΙ ΠΡΟΚΑΛΟΥΝ ΑΠΩΛΕΙΑ. ΕΠΙΣΗΣ ΠΡΟΣΚΡΟΥΟΥΝ ΣΤΑ ΠΤΕΡΥΓΙΑ ΚΥΡΙΩΣ ΤΩΝ ΤΕΛΕΥΤΑΙΩΝ ΒΑΘΜΙΔΩΝ ΤΟΥ ΣΤΡΟΒΙΛΟΥ ΚΑΙ ΠΡΟΚΑΛΟΥΝ ΤΗ ΜΗΧΑΝΙΚΗ ΔΙΑΒΡΩΣΗ ΤΟΥΣ (errosion). ΓΙ' ΑΥΤΟ ΕΠΙΔΙΩΚΕΤΑΙ ΩΣΤΕ Η ΥΓΡΑΣΙΑ ΤΟΥ ΑΤΜΟΥ ΚΑΤΑ ΤΗΝ ΕΞΟΔΟ ΤΟΥ ΑΠΟ ΤΟ ΣΤΡΟΒΙΛΟ Χ.Π. ΝΑ ΜΗΝ ΥΠΕΡΒΑΙΝΕΙ ΤΟ ΠΟΣΟΣΤΟ ΤΩΝ 10-12%.</a:t>
            </a:r>
            <a:endParaRPr b="0" lang="el-GR" sz="2200" spc="-1" strike="noStrike">
              <a:solidFill>
                <a:srgbClr val="000000"/>
              </a:solidFill>
              <a:uFill>
                <a:solidFill>
                  <a:srgbClr val="ffffff"/>
                </a:solidFill>
              </a:uFill>
              <a:latin typeface="Arial"/>
            </a:endParaRPr>
          </a:p>
        </p:txBody>
      </p:sp>
    </p:spTree>
  </p:cSld>
</p:sld>
</file>

<file path=ppt/slides/slide2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62"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1800" spc="-1" strike="noStrike" u="sng" cap="all">
                <a:solidFill>
                  <a:srgbClr val="000000"/>
                </a:solidFill>
                <a:uFill>
                  <a:solidFill>
                    <a:srgbClr val="ffffff"/>
                  </a:solidFill>
                </a:uFill>
                <a:latin typeface="Arial"/>
              </a:rPr>
              <a:t>ΣΤΟΙΧΕΙΑ ΠΟΥ ΕΠΗΡΕΑΖΟΥΝ ΤΗΝ ΚΑΤΑΝΑΛΩΣΗ ΤΟΥ ΑΤΜΟΥ ΣΤΟΥΣ ΣΤΡΟΒΙΛΟΥΣ</a:t>
            </a:r>
            <a:br/>
            <a:endParaRPr b="0" lang="el-GR" sz="1800" spc="-1" strike="noStrike">
              <a:solidFill>
                <a:srgbClr val="ffffff"/>
              </a:solidFill>
              <a:uFill>
                <a:solidFill>
                  <a:srgbClr val="ffffff"/>
                </a:solidFill>
              </a:uFill>
              <a:latin typeface="Book Antiqua"/>
            </a:endParaRPr>
          </a:p>
        </p:txBody>
      </p:sp>
      <p:sp>
        <p:nvSpPr>
          <p:cNvPr id="863" name="TextShape 2"/>
          <p:cNvSpPr txBox="1"/>
          <p:nvPr/>
        </p:nvSpPr>
        <p:spPr>
          <a:xfrm>
            <a:off x="179640" y="1071720"/>
            <a:ext cx="8784720" cy="5453280"/>
          </a:xfrm>
          <a:prstGeom prst="rect">
            <a:avLst/>
          </a:prstGeom>
          <a:solidFill>
            <a:srgbClr val="000000"/>
          </a:solidFill>
          <a:ln>
            <a:noFill/>
          </a:ln>
        </p:spPr>
        <p:txBody>
          <a:bodyPr lIns="90000" rIns="90000" tIns="45000" bIns="45000"/>
          <a:p>
            <a:pPr>
              <a:lnSpc>
                <a:spcPct val="100000"/>
              </a:lnSpc>
              <a:spcBef>
                <a:spcPts val="380"/>
              </a:spcBef>
            </a:pPr>
            <a:r>
              <a:rPr b="1" lang="el-GR" sz="1900" spc="-1" strike="noStrike">
                <a:solidFill>
                  <a:srgbClr val="ff0000"/>
                </a:solidFill>
                <a:uFill>
                  <a:solidFill>
                    <a:srgbClr val="ffffff"/>
                  </a:solidFill>
                </a:uFill>
                <a:latin typeface="Arial"/>
              </a:rPr>
              <a:t>β) </a:t>
            </a:r>
            <a:r>
              <a:rPr b="1" lang="el-GR" sz="1900" spc="-1" strike="noStrike" u="sng">
                <a:solidFill>
                  <a:srgbClr val="ff0000"/>
                </a:solidFill>
                <a:uFill>
                  <a:solidFill>
                    <a:srgbClr val="ffffff"/>
                  </a:solidFill>
                </a:uFill>
                <a:latin typeface="Arial"/>
              </a:rPr>
              <a:t>Η ΧΡΗΣΗ ΥΠΕΡΘΕΡΜΟΥ ΑΤΜΟΥ ΚΑΙ Η ΑΝΑΘΕΡΜΑΝΣΗ ΤΟΥ ΑΤΜΟΥ</a:t>
            </a:r>
            <a:endParaRPr b="0" lang="el-GR" sz="19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Arial"/>
              </a:rPr>
              <a:t>ΕΠΙ ΠΛΕΟΝ Ο ΥΠΕΡΘΕΡΜΟΣ ΑΤΜΟΣ ΠΑΡΟΥΣΙΑΖΕΙ ΜΙΚΡΟΤΕΡΗ ΤΡΙΒΗ ΑΠΟ ΤΟΝ ΚΕΚΟΡΕΣΜΕΝΟ ΚΑΙ ΣΥΝΕΠΩΣ ΚΑΙ ΜΙΚΡΟΤΕΡΗ ΑΠΩΛΕΙΑ. ΤΟ ΚΕΡΔΟΣ ΑΠΟ ΤΗ ΧΡΗΣΗ ΥΠΕΡΘΕΡΜΟΥ ΥΠΟΛΟΓΙΖΕΤΑΙ ΠΕΡΙΠΟΥ ΣΕ 1% ΣΤΗΝ ΚΑΤΑΝΑΛΩΣΗ ΓΙΑ ΚΑΘΕ 5°C-7°C ΑΥΞΗΣΗ ΤΗΣ ΥΠΕΡΘΕΡΜΑΝΣΕΩΣ, Η  ΑΥΞΗΣΗ ΤΗΣ ΚΑΤΑΝΑΛΩΣΕΩΣ ΣΕ 1,2% ΓΙΑ ΠΟΣΟΣΤΟ 1% ΑΥΞΗΣΕΩΣ ΤΗΣ ΥΓΡΑΣΙΑΣ.</a:t>
            </a: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Arial"/>
              </a:rPr>
              <a:t>ΕΙΝΑΙ ΦΑΝΕΡΟ ΟΤΙ ΑΝΑΛΟΓΑ ΕΥΝΟIΚΑ ΑΠΟΤΕΛΕΣΜΑΤΑ ΕΠΙΤΥΓΧΑΝΟΝΤΑΙ ΚΑΙ ΜΕ ΤΗ ΧΡΗΣΗ ΤΗΣ ΕΝΔΙΑΜΕΣΗΣ ΑΝΑΘΕΡΜΑΝΣΕΩΣ ΤΟΥ ΑΤΜΟΥ, ΠΟΥ ΕΦΑΡΜΟΖΕΤΑΙ ΣΤΙΣ ΣΥΓΧΡΟΝΕΣ ΕΓΚΑΤΑΣΤΑΣΕΙΣ.</a:t>
            </a:r>
            <a:endParaRPr b="0" lang="el-GR" sz="2400" spc="-1" strike="noStrike">
              <a:solidFill>
                <a:srgbClr val="000000"/>
              </a:solidFill>
              <a:uFill>
                <a:solidFill>
                  <a:srgbClr val="ffffff"/>
                </a:solidFill>
              </a:uFill>
              <a:latin typeface="Arial"/>
            </a:endParaRPr>
          </a:p>
        </p:txBody>
      </p:sp>
    </p:spTree>
  </p:cSld>
</p:sld>
</file>

<file path=ppt/slides/slide2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64"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1800" spc="-1" strike="noStrike" u="sng" cap="all">
                <a:solidFill>
                  <a:srgbClr val="000000"/>
                </a:solidFill>
                <a:uFill>
                  <a:solidFill>
                    <a:srgbClr val="ffffff"/>
                  </a:solidFill>
                </a:uFill>
                <a:latin typeface="Arial"/>
              </a:rPr>
              <a:t>ΣΤΟΙΧΕΙΑ ΠΟΥ ΕΠΗΡΕΑΖΟΥΝ ΤΗΝ ΚΑΤΑΝΑΛΩΣΗ ΤΟΥ ΑΤΜΟΥ ΣΤΟΥΣ ΣΤΡΟΒΙΛΟΥΣ</a:t>
            </a:r>
            <a:br/>
            <a:endParaRPr b="0" lang="el-GR" sz="1800" spc="-1" strike="noStrike">
              <a:solidFill>
                <a:srgbClr val="ffffff"/>
              </a:solidFill>
              <a:uFill>
                <a:solidFill>
                  <a:srgbClr val="ffffff"/>
                </a:solidFill>
              </a:uFill>
              <a:latin typeface="Book Antiqua"/>
            </a:endParaRPr>
          </a:p>
        </p:txBody>
      </p:sp>
      <p:sp>
        <p:nvSpPr>
          <p:cNvPr id="865" name="TextShape 2"/>
          <p:cNvSpPr txBox="1"/>
          <p:nvPr/>
        </p:nvSpPr>
        <p:spPr>
          <a:xfrm>
            <a:off x="179640" y="1071720"/>
            <a:ext cx="8784720" cy="5453280"/>
          </a:xfrm>
          <a:prstGeom prst="rect">
            <a:avLst/>
          </a:prstGeom>
          <a:solidFill>
            <a:srgbClr val="000000"/>
          </a:solidFill>
          <a:ln>
            <a:noFill/>
          </a:ln>
        </p:spPr>
        <p:txBody>
          <a:bodyPr lIns="90000" rIns="90000" tIns="45000" bIns="45000"/>
          <a:p>
            <a:pPr>
              <a:lnSpc>
                <a:spcPct val="100000"/>
              </a:lnSpc>
              <a:spcBef>
                <a:spcPts val="479"/>
              </a:spcBef>
            </a:pPr>
            <a:r>
              <a:rPr b="1" lang="el-GR" sz="2400" spc="-1" strike="noStrike">
                <a:solidFill>
                  <a:srgbClr val="ff0000"/>
                </a:solidFill>
                <a:uFill>
                  <a:solidFill>
                    <a:srgbClr val="ffffff"/>
                  </a:solidFill>
                </a:uFill>
                <a:latin typeface="Arial"/>
              </a:rPr>
              <a:t>γ) </a:t>
            </a:r>
            <a:r>
              <a:rPr b="1" lang="el-GR" sz="2400" spc="-1" strike="noStrike" u="sng">
                <a:solidFill>
                  <a:srgbClr val="ff0000"/>
                </a:solidFill>
                <a:uFill>
                  <a:solidFill>
                    <a:srgbClr val="ffffff"/>
                  </a:solidFill>
                </a:uFill>
                <a:latin typeface="Arial"/>
              </a:rPr>
              <a:t>Η ΑΠΟΜΑΣΤΕΥΣΗ</a:t>
            </a: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Arial"/>
              </a:rPr>
              <a:t>ΜΕ ΤΗΝ ΕΦΑΡΜΟΓΗ ΤΗΣ ΕΠΙΤΥΓΧΑΝΟΜΕ: </a:t>
            </a: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Arial"/>
              </a:rPr>
              <a:t>ΒΕΛΤΙΩΣΗ ΤΟΥ ΓΕΝΙΚΟΥ ΒΑΘΜΟΥ ΑΠΟΔΟΣΕΩΣ ΤΗΣ ΕΓΚΑΤΑΣΤΑΣΕΩΣ, ΔΗΛΑΔΗ ΟΙΚΟΝΟΜΙΑ ΑΤΜΟΥ ΚΑΙ ΚΑΥΣΙΜΟΥ ΚΑΙ ΠΕΡΙΟΡΙΣΜΟ ΤΗΣ ΠΟΣΟΤΗΤΑΣ ΥΓΡΑΣΙΑΣ ΤΩΝ ΤΕΛΕΥΤΑΙΩΝ ΒΑΘΜΙΔΩΝ.</a:t>
            </a:r>
            <a:endParaRPr b="0" lang="el-GR" sz="2400" spc="-1" strike="noStrike">
              <a:solidFill>
                <a:srgbClr val="000000"/>
              </a:solidFill>
              <a:uFill>
                <a:solidFill>
                  <a:srgbClr val="ffffff"/>
                </a:solidFill>
              </a:uFill>
              <a:latin typeface="Arial"/>
            </a:endParaRPr>
          </a:p>
          <a:p>
            <a:pPr>
              <a:lnSpc>
                <a:spcPct val="100000"/>
              </a:lnSpc>
              <a:spcBef>
                <a:spcPts val="479"/>
              </a:spcBef>
            </a:pPr>
            <a:br/>
            <a:r>
              <a:rPr b="1" lang="el-GR" sz="2400" spc="-1" strike="noStrike">
                <a:solidFill>
                  <a:srgbClr val="ffffff"/>
                </a:solidFill>
                <a:uFill>
                  <a:solidFill>
                    <a:srgbClr val="ffffff"/>
                  </a:solidFill>
                </a:uFill>
                <a:latin typeface="Arial"/>
              </a:rPr>
              <a:t>ΣΥΝΗΘΕΣΤΕΡΑ ΕΦΑΡΜΟΖΕΤΑΙ ΜΕ ΤΗ ΜΟΡΦΗ ΤΗΣ ΠΟΛΥΣΤΑΔΙΑΚΗΣ ΠΡΟΘΕΡΜΑΝΣΕΩΣ ΤΟΥ ΝΕΡΟΥ.</a:t>
            </a: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Arial"/>
              </a:rPr>
              <a:t>Η ΟΙΚΟΝΟΜΙΑ ΣΤΗ ΣΥΝΟΛΙΚΗ ΚΑΤΑΝΑΛΩΣΗ ΤΗΣ ΕΓΚΑΤΑΣΤΑΣΕΩΣ ΚΥΜΑΙΝΕΤΑΙ ΚΑΤΑ ΜΕΣΟ ΟΡΟ 5% ΜΕ ΧΡΗΣΙΜΟΠΟΙΗΣΗ 2 ΠΡΟΘΕΡΜΑΝΤΗΡΩΝ ΚΑΙ 6% ΜΕ 3.</a:t>
            </a:r>
            <a:endParaRPr b="0" lang="el-GR" sz="2400" spc="-1" strike="noStrike">
              <a:solidFill>
                <a:srgbClr val="000000"/>
              </a:solidFill>
              <a:uFill>
                <a:solidFill>
                  <a:srgbClr val="ffffff"/>
                </a:solidFill>
              </a:uFill>
              <a:latin typeface="Arial"/>
            </a:endParaRPr>
          </a:p>
          <a:p>
            <a:pPr>
              <a:lnSpc>
                <a:spcPct val="100000"/>
              </a:lnSpc>
              <a:spcBef>
                <a:spcPts val="479"/>
              </a:spcBef>
            </a:pPr>
            <a:endParaRPr b="0" lang="el-GR" sz="2400" spc="-1" strike="noStrike">
              <a:solidFill>
                <a:srgbClr val="000000"/>
              </a:solidFill>
              <a:uFill>
                <a:solidFill>
                  <a:srgbClr val="ffffff"/>
                </a:solidFill>
              </a:uFill>
              <a:latin typeface="Arial"/>
            </a:endParaRPr>
          </a:p>
        </p:txBody>
      </p:sp>
    </p:spTree>
  </p:cSld>
</p:sld>
</file>

<file path=ppt/slides/slide2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66"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1800" spc="-1" strike="noStrike" u="sng" cap="all">
                <a:solidFill>
                  <a:srgbClr val="000000"/>
                </a:solidFill>
                <a:uFill>
                  <a:solidFill>
                    <a:srgbClr val="ffffff"/>
                  </a:solidFill>
                </a:uFill>
                <a:latin typeface="Arial"/>
              </a:rPr>
              <a:t>ΣΤΟΙΧΕΙΑ ΠΟΥ ΕΠΗΡΕΑΖΟΥΝ ΤΗΝ ΚΑΤΑΝΑΛΩΣΗ ΤΟΥ ΑΤΜΟΥ ΣΤΟΥΣ ΣΤΡΟΒΙΛΟΥΣ</a:t>
            </a:r>
            <a:br/>
            <a:endParaRPr b="0" lang="el-GR" sz="1800" spc="-1" strike="noStrike">
              <a:solidFill>
                <a:srgbClr val="ffffff"/>
              </a:solidFill>
              <a:uFill>
                <a:solidFill>
                  <a:srgbClr val="ffffff"/>
                </a:solidFill>
              </a:uFill>
              <a:latin typeface="Book Antiqua"/>
            </a:endParaRPr>
          </a:p>
        </p:txBody>
      </p:sp>
      <p:sp>
        <p:nvSpPr>
          <p:cNvPr id="867" name="TextShape 2"/>
          <p:cNvSpPr txBox="1"/>
          <p:nvPr/>
        </p:nvSpPr>
        <p:spPr>
          <a:xfrm>
            <a:off x="179640" y="1071720"/>
            <a:ext cx="8784720" cy="5453280"/>
          </a:xfrm>
          <a:prstGeom prst="rect">
            <a:avLst/>
          </a:prstGeom>
          <a:solidFill>
            <a:srgbClr val="000000"/>
          </a:solidFill>
          <a:ln>
            <a:noFill/>
          </a:ln>
        </p:spPr>
        <p:txBody>
          <a:bodyPr lIns="90000" rIns="90000" tIns="45000" bIns="45000"/>
          <a:p>
            <a:pPr>
              <a:lnSpc>
                <a:spcPct val="100000"/>
              </a:lnSpc>
              <a:spcBef>
                <a:spcPts val="479"/>
              </a:spcBef>
            </a:pPr>
            <a:r>
              <a:rPr b="1" lang="el-GR" sz="2400" spc="-1" strike="noStrike">
                <a:solidFill>
                  <a:srgbClr val="ff0000"/>
                </a:solidFill>
                <a:uFill>
                  <a:solidFill>
                    <a:srgbClr val="ffffff"/>
                  </a:solidFill>
                </a:uFill>
                <a:latin typeface="Arial"/>
              </a:rPr>
              <a:t>δ) </a:t>
            </a:r>
            <a:r>
              <a:rPr b="1" lang="el-GR" sz="2400" spc="-1" strike="noStrike" u="sng">
                <a:solidFill>
                  <a:srgbClr val="ff0000"/>
                </a:solidFill>
                <a:uFill>
                  <a:solidFill>
                    <a:srgbClr val="ffffff"/>
                  </a:solidFill>
                </a:uFill>
                <a:latin typeface="Arial"/>
              </a:rPr>
              <a:t>ΤΟ ΚΕΝΟ</a:t>
            </a: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Arial"/>
              </a:rPr>
              <a:t>ΣΤΟ ΣΤΡΟΒΙΛΟ ΤΟ ΚΕΝΟ ΣΥΜΒΑΛΛΕΙ ΣΗΜΑΝΤΙΚΟΤΑΤΑ ΣΤΟ ΒΑΘΜΟ ΑΠΟΔΟΣΕΩΣ ΤΟΥ, ΦΘΑΝΕΙ ΜΕΧΡΙ ΚΑΙ 99,5%, ΔΗΛΑΔΗ ΠΕΡΙΠΟΥ ΣΤΟ ΤΕΛΕΙΟ ΚΕΝΟ. </a:t>
            </a: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Arial"/>
              </a:rPr>
              <a:t>Η ΧΡΗΣΙΜΟΠΟΙΗΣΗ ΤΟΥ ΕΙΝΑΙ ΕΥΧΕΡΗΣ ΜΕ ΤΗΝ ΠΡΟΣΘΗΚΗ ΕΝΟΣ ΑΡΙΘΜΟΥ ΕΚΤΟΝΩΤΙΚΩΝ ΒΑΘΜΙΔΩΝ ΣΤΗ Χ.Π., ΟΠΟΤΕ ΑΥΞΑΝΕΙ Ο ΒΑΘΜΟΣ ΕΚΤΟΝΩΣΕΩΣ ΤΟΥ ΑΤΜΟΥ ΚΑΙ ΜΑΖΙ Μ' ΑΥΤΟΝ ΚΑΙ Ο ΒΑΘΜΟΣ ΑΠΟΔΟΣΕΩΣ ΤΟΥ ΣΤΡΟΒΙΛΟΥ.</a:t>
            </a: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Arial"/>
              </a:rPr>
              <a:t>ΥΠΟΛΟΓΙΖΕΤΑΙ ΟΤΙ ΑΥΞΗΣΗ ΤΟΥ ΚΕΝΟΥ ΚΑΤΑ 1% (ΜΕΤΑΞΥ ΤΩΝ ΟΡΙΩΝ 91-99%) ΕΛΑΤΤΩΝΕΙ ΑΝΤΙΣΤΟΙΧΑ ΤΗΝ ΚΑΤΑΝΑΛΩΣΗ ΚΑΤΑ 1% ΠΕΡΙΠΟΥ.</a:t>
            </a:r>
            <a:endParaRPr b="0" lang="el-GR" sz="2400" spc="-1" strike="noStrike">
              <a:solidFill>
                <a:srgbClr val="000000"/>
              </a:solidFill>
              <a:uFill>
                <a:solidFill>
                  <a:srgbClr val="ffffff"/>
                </a:solidFill>
              </a:uFill>
              <a:latin typeface="Arial"/>
            </a:endParaRPr>
          </a:p>
          <a:p>
            <a:pPr>
              <a:lnSpc>
                <a:spcPct val="100000"/>
              </a:lnSpc>
              <a:spcBef>
                <a:spcPts val="479"/>
              </a:spcBef>
            </a:pPr>
            <a:endParaRPr b="0" lang="el-GR" sz="2400" spc="-1" strike="noStrike">
              <a:solidFill>
                <a:srgbClr val="000000"/>
              </a:solidFill>
              <a:uFill>
                <a:solidFill>
                  <a:srgbClr val="ffffff"/>
                </a:solidFill>
              </a:uFill>
              <a:latin typeface="Arial"/>
            </a:endParaRPr>
          </a:p>
        </p:txBody>
      </p:sp>
    </p:spTree>
  </p:cSld>
</p:sld>
</file>

<file path=ppt/slides/slide2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68"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1800" spc="-1" strike="noStrike" u="sng" cap="all">
                <a:solidFill>
                  <a:srgbClr val="000000"/>
                </a:solidFill>
                <a:uFill>
                  <a:solidFill>
                    <a:srgbClr val="ffffff"/>
                  </a:solidFill>
                </a:uFill>
                <a:latin typeface="Arial"/>
              </a:rPr>
              <a:t>ΣΤΟΙΧΕΙΑ ΠΟΥ ΕΠΗΡΕΑΖΟΥΝ ΤΗΝ ΚΑΤΑΝΑΛΩΣΗ ΤΟΥ ΑΤΜΟΥ ΣΤΟΥΣ ΣΤΡΟΒΙΛΟΥΣ</a:t>
            </a:r>
            <a:br/>
            <a:endParaRPr b="0" lang="el-GR" sz="1800" spc="-1" strike="noStrike">
              <a:solidFill>
                <a:srgbClr val="ffffff"/>
              </a:solidFill>
              <a:uFill>
                <a:solidFill>
                  <a:srgbClr val="ffffff"/>
                </a:solidFill>
              </a:uFill>
              <a:latin typeface="Book Antiqua"/>
            </a:endParaRPr>
          </a:p>
        </p:txBody>
      </p:sp>
      <p:sp>
        <p:nvSpPr>
          <p:cNvPr id="869" name="TextShape 2"/>
          <p:cNvSpPr txBox="1"/>
          <p:nvPr/>
        </p:nvSpPr>
        <p:spPr>
          <a:xfrm>
            <a:off x="179640" y="1071720"/>
            <a:ext cx="8784720" cy="5453280"/>
          </a:xfrm>
          <a:prstGeom prst="rect">
            <a:avLst/>
          </a:prstGeom>
          <a:solidFill>
            <a:srgbClr val="000000"/>
          </a:solidFill>
          <a:ln>
            <a:noFill/>
          </a:ln>
        </p:spPr>
        <p:txBody>
          <a:bodyPr lIns="90000" rIns="90000" tIns="45000" bIns="45000"/>
          <a:p>
            <a:pPr>
              <a:lnSpc>
                <a:spcPct val="100000"/>
              </a:lnSpc>
              <a:spcBef>
                <a:spcPts val="479"/>
              </a:spcBef>
            </a:pPr>
            <a:r>
              <a:rPr b="1" lang="el-GR" sz="2400" spc="-1" strike="noStrike">
                <a:solidFill>
                  <a:srgbClr val="ff0000"/>
                </a:solidFill>
                <a:uFill>
                  <a:solidFill>
                    <a:srgbClr val="ffffff"/>
                  </a:solidFill>
                </a:uFill>
                <a:latin typeface="Arial"/>
              </a:rPr>
              <a:t>ε) </a:t>
            </a:r>
            <a:r>
              <a:rPr b="1" lang="el-GR" sz="2400" spc="-1" strike="noStrike" u="sng">
                <a:solidFill>
                  <a:srgbClr val="ff0000"/>
                </a:solidFill>
                <a:uFill>
                  <a:solidFill>
                    <a:srgbClr val="ffffff"/>
                  </a:solidFill>
                </a:uFill>
                <a:latin typeface="Arial"/>
              </a:rPr>
              <a:t>Η ΘΕΡΜΙΚΗ ΜΟΝΩΣΗ ΤΟΥ ΑΤΜΟΣΤΡΟΒΙΛΟΥ</a:t>
            </a: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Arial"/>
              </a:rPr>
              <a:t>ΠΕΡΙΟΡΙΖΕΙ ΤΙΣ ΑΠΩΛΕΙΕΣ ΑΚΤΙΝΟΒΟΛΙΑΣ ΤΗΣ ΘΕΡΜΟΤΗΤΑΣ ΤΟΥ ΣΤΡΟΒΙΛΟΥ ΑΠΟ ΤΟ ΕΣΩΤΕΡΙΚΟ ΤΟΥ ΠΡΟΣ ΤΟ ΠΕΡΙΒΑΛΛΟΝ.</a:t>
            </a: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Arial"/>
              </a:rPr>
              <a:t>ΟΙ ΣΥΝΗΘΕΙΣ ΘΕΡΜΙΚΕΣ ΜΟΝΩΣΕΙΣ ΑΠΟΤΕΛΟΥΝΤΑΙ ΑΠΟ ΚΑΤΑΛΛΗΛΑ ΚΟΜΜΑΤΙΑ ΑΜΙΑΝΤΟΥ η ΥΑΛΟΒΑΜΒΑΚΑ ΣΥΣΚΕΥΑΣΜΕΝΑ ΣΕ ΣΑΚΙΔΙΑ (ΜΑΞΙΛΑΡΙΑ), ΜΕ ΤΑ ΟΠΟΙΑ ΠΕΡΙΤΥΛΙΓΕΤΑΙ ΤΟ ΚΕΛΥΦΟΣ.</a:t>
            </a: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Arial"/>
              </a:rPr>
              <a:t>ΣΕ ΑΛΛΕΣ ΠΕΡΙΠΤΩΣΕΙΣ ΤΟ ΚΕΛΥΦΟΣ ΕΠΙΧΡΙΕΤΑΙ ΑΠΟ ΠΟΛΤΟ ΜΙΓΜΑΤΟΣ ΑΜΙΑΝΤΟΥ ΚΑΙ ΓΥΨΟΥ. ΕΠΑΝΩ ΑΠΟ ΤΗ ΘΕΡΜΙΚΗ ΑΥΤΗ ΜΟΝΩΣΗ ΤΟΠΟΘΕΤΟΥΝΤΑΙ ΣΥΝΗΘΩΣ ΣΤΙΛΠΝΑ ΕΛΑΣΜΑΤΑ η ΞΥΛΙΝΕΣ ΠΗΧΕΙΣ ΓΙΑ ΤΗ ΣΥΓΚΡΑΤΗΣΗ ΤΗΣ ΜΟΝΩΣΕΩΣ ΚΑΙ ΚΑΛΗ ΕΜΦΑΝΙΣΗ.</a:t>
            </a:r>
            <a:endParaRPr b="0" lang="el-GR" sz="2400" spc="-1" strike="noStrike">
              <a:solidFill>
                <a:srgbClr val="000000"/>
              </a:solidFill>
              <a:uFill>
                <a:solidFill>
                  <a:srgbClr val="ffffff"/>
                </a:solidFill>
              </a:uFill>
              <a:latin typeface="Arial"/>
            </a:endParaRPr>
          </a:p>
          <a:p>
            <a:pPr algn="ctr">
              <a:lnSpc>
                <a:spcPct val="100000"/>
              </a:lnSpc>
              <a:spcBef>
                <a:spcPts val="1080"/>
              </a:spcBef>
            </a:pPr>
            <a:br/>
            <a:endParaRPr b="0" lang="el-GR" sz="2400" spc="-1" strike="noStrike">
              <a:solidFill>
                <a:srgbClr val="000000"/>
              </a:solidFill>
              <a:uFill>
                <a:solidFill>
                  <a:srgbClr val="ffffff"/>
                </a:solidFill>
              </a:uFill>
              <a:latin typeface="Arial"/>
            </a:endParaRPr>
          </a:p>
        </p:txBody>
      </p:sp>
    </p:spTree>
  </p:cSld>
</p:sld>
</file>

<file path=ppt/slides/slide2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70"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1800" spc="-1" strike="noStrike" u="sng" cap="all">
                <a:solidFill>
                  <a:srgbClr val="000000"/>
                </a:solidFill>
                <a:uFill>
                  <a:solidFill>
                    <a:srgbClr val="ffffff"/>
                  </a:solidFill>
                </a:uFill>
                <a:latin typeface="Arial"/>
              </a:rPr>
              <a:t>ΣΤΟΙΧΕΙΑ ΠΟΥ ΕΠΗΡΕΑΖΟΥΝ ΤΗΝ ΚΑΤΑΝΑΛΩΣΗ ΤΟΥ ΑΤΜΟΥ ΣΤΟΥΣ ΣΤΡΟΒΙΛΟΥΣ</a:t>
            </a:r>
            <a:br/>
            <a:endParaRPr b="0" lang="el-GR" sz="1800" spc="-1" strike="noStrike">
              <a:solidFill>
                <a:srgbClr val="ffffff"/>
              </a:solidFill>
              <a:uFill>
                <a:solidFill>
                  <a:srgbClr val="ffffff"/>
                </a:solidFill>
              </a:uFill>
              <a:latin typeface="Book Antiqua"/>
            </a:endParaRPr>
          </a:p>
        </p:txBody>
      </p:sp>
      <p:sp>
        <p:nvSpPr>
          <p:cNvPr id="871" name="TextShape 2"/>
          <p:cNvSpPr txBox="1"/>
          <p:nvPr/>
        </p:nvSpPr>
        <p:spPr>
          <a:xfrm>
            <a:off x="179640" y="1071720"/>
            <a:ext cx="8784720" cy="5453280"/>
          </a:xfrm>
          <a:prstGeom prst="rect">
            <a:avLst/>
          </a:prstGeom>
          <a:solidFill>
            <a:srgbClr val="000000"/>
          </a:solidFill>
          <a:ln>
            <a:noFill/>
          </a:ln>
        </p:spPr>
        <p:txBody>
          <a:bodyPr lIns="90000" rIns="90000" tIns="45000" bIns="45000"/>
          <a:p>
            <a:pPr>
              <a:lnSpc>
                <a:spcPct val="100000"/>
              </a:lnSpc>
              <a:spcBef>
                <a:spcPts val="479"/>
              </a:spcBef>
            </a:pPr>
            <a:r>
              <a:rPr b="1" lang="el-GR" sz="2400" spc="-1" strike="noStrike">
                <a:solidFill>
                  <a:srgbClr val="ff0000"/>
                </a:solidFill>
                <a:uFill>
                  <a:solidFill>
                    <a:srgbClr val="ffffff"/>
                  </a:solidFill>
                </a:uFill>
                <a:latin typeface="Arial"/>
              </a:rPr>
              <a:t>ε) </a:t>
            </a:r>
            <a:r>
              <a:rPr b="1" lang="el-GR" sz="2400" spc="-1" strike="noStrike" u="sng">
                <a:solidFill>
                  <a:srgbClr val="ff0000"/>
                </a:solidFill>
                <a:uFill>
                  <a:solidFill>
                    <a:srgbClr val="ffffff"/>
                  </a:solidFill>
                </a:uFill>
                <a:latin typeface="Arial"/>
              </a:rPr>
              <a:t>Η ΘΕΡΜΙΚΗ ΜΟΝΩΣΗ ΤΟΥ ΑΤΜΟΣΤΡΟΒΙΛΟΥ</a:t>
            </a: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Arial"/>
              </a:rPr>
              <a:t>ΟΙ ΘΕΡΜΙΚΕΣ ΜΟΝΩΣΕΙΣ ΣΥΝΤΕΛΟΥΝ ΕΠΙΣΗΣ ΚΑΙ ΣΕ:</a:t>
            </a:r>
            <a:endParaRPr b="0" lang="el-GR" sz="2400" spc="-1" strike="noStrike">
              <a:solidFill>
                <a:srgbClr val="000000"/>
              </a:solidFill>
              <a:uFill>
                <a:solidFill>
                  <a:srgbClr val="ffffff"/>
                </a:solidFill>
              </a:uFill>
              <a:latin typeface="Arial"/>
            </a:endParaRPr>
          </a:p>
          <a:p>
            <a:pPr lvl="1" marL="914400" indent="-456840">
              <a:lnSpc>
                <a:spcPct val="100000"/>
              </a:lnSpc>
              <a:spcBef>
                <a:spcPts val="479"/>
              </a:spcBef>
              <a:buClr>
                <a:srgbClr val="ff0000"/>
              </a:buClr>
              <a:buSzPct val="80000"/>
              <a:buFont typeface="Lucida Sans"/>
              <a:buAutoNum type="arabicParenR"/>
            </a:pPr>
            <a:r>
              <a:rPr b="1" lang="el-GR" sz="2400" spc="-1" strike="noStrike">
                <a:solidFill>
                  <a:srgbClr val="ffffff"/>
                </a:solidFill>
                <a:uFill>
                  <a:solidFill>
                    <a:srgbClr val="ffffff"/>
                  </a:solidFill>
                </a:uFill>
                <a:latin typeface="Arial"/>
              </a:rPr>
              <a:t>ΕΛΑΤΤΩΣΗ ΤΗΣ ΥΓΡΟΠΟΙΗΣΕΩΣ ΜΕΣΑ ΣΤΟ ΣΤΡΟΒΙΛΟ, ΙΔΙΩΣ ΣΤΗΝ ΠΕΡΙΟΧΗ ΤΩΝ ΤΕΛΕΥΤΑΙΩΝ ΒΑΘΜΙΔΩΝ.</a:t>
            </a:r>
            <a:endParaRPr b="0" lang="el-GR" sz="2400" spc="-1" strike="noStrike">
              <a:solidFill>
                <a:srgbClr val="000000"/>
              </a:solidFill>
              <a:uFill>
                <a:solidFill>
                  <a:srgbClr val="ffffff"/>
                </a:solidFill>
              </a:uFill>
              <a:latin typeface="Arial"/>
            </a:endParaRPr>
          </a:p>
          <a:p>
            <a:pPr lvl="1" marL="914400" indent="-456840">
              <a:lnSpc>
                <a:spcPct val="100000"/>
              </a:lnSpc>
              <a:spcBef>
                <a:spcPts val="479"/>
              </a:spcBef>
              <a:buClr>
                <a:srgbClr val="ff0000"/>
              </a:buClr>
              <a:buSzPct val="80000"/>
              <a:buFont typeface="Lucida Sans"/>
              <a:buAutoNum type="arabicParenR"/>
            </a:pPr>
            <a:r>
              <a:rPr b="1" lang="el-GR" sz="2400" spc="-1" strike="noStrike">
                <a:solidFill>
                  <a:srgbClr val="ffffff"/>
                </a:solidFill>
                <a:uFill>
                  <a:solidFill>
                    <a:srgbClr val="ffffff"/>
                  </a:solidFill>
                </a:uFill>
                <a:latin typeface="Arial"/>
              </a:rPr>
              <a:t>ΠΡΟΣΤΑΣΙΑ ΤΟΥ ΠΡΟΣΩΠΙΚΟΥ ΑΠΟ ΕΓΚΑΥΜΑΤΑ ΛΟΓΩ ΤΥΧΑΙΑΣ ΕΠΑΦΗΣ ΤΟΥΣ ΜΕ ΤΟ ΥΨΗΛΗΣ ΘΕΡΜΟΚΡΑΣΙΑΣ ΚΕΛΥΦΟΣ.</a:t>
            </a:r>
            <a:endParaRPr b="0" lang="el-GR" sz="2400" spc="-1" strike="noStrike">
              <a:solidFill>
                <a:srgbClr val="000000"/>
              </a:solidFill>
              <a:uFill>
                <a:solidFill>
                  <a:srgbClr val="ffffff"/>
                </a:solidFill>
              </a:uFill>
              <a:latin typeface="Arial"/>
            </a:endParaRPr>
          </a:p>
          <a:p>
            <a:pPr lvl="1" marL="914400" indent="-456840">
              <a:lnSpc>
                <a:spcPct val="100000"/>
              </a:lnSpc>
              <a:spcBef>
                <a:spcPts val="479"/>
              </a:spcBef>
              <a:buClr>
                <a:srgbClr val="ff0000"/>
              </a:buClr>
              <a:buSzPct val="80000"/>
              <a:buFont typeface="Lucida Sans"/>
              <a:buAutoNum type="arabicParenR"/>
            </a:pPr>
            <a:r>
              <a:rPr b="1" lang="el-GR" sz="2400" spc="-1" strike="noStrike">
                <a:solidFill>
                  <a:srgbClr val="ffffff"/>
                </a:solidFill>
                <a:uFill>
                  <a:solidFill>
                    <a:srgbClr val="ffffff"/>
                  </a:solidFill>
                </a:uFill>
                <a:latin typeface="Arial"/>
              </a:rPr>
              <a:t>ΔΙΑΤΗΡΗΣΗ ΧΑΜΗΛΗΣ ΘΕΡΜΟΚΡΑΣΙΑΣ ΜΕΣΑ ΣΤΟ ΜΗΧΑΝΟΣΤΑΣΙΟ ΚΑΙ ΣΥΝΕΠΩΣ ΒΕΛΤΙΩΣΗ ΤΩΝ ΣΥΝΘΗΚΩΝ ΕΚΤΕΛΕΣΕΩΣ ΥΠΗΡΕΣΙΑΣ ΤΟΥ ΠΡΟΣΩΠΙΚΟΥ.</a:t>
            </a:r>
            <a:endParaRPr b="0" lang="el-GR" sz="2400" spc="-1" strike="noStrike">
              <a:solidFill>
                <a:srgbClr val="000000"/>
              </a:solidFill>
              <a:uFill>
                <a:solidFill>
                  <a:srgbClr val="ffffff"/>
                </a:solidFill>
              </a:uFill>
              <a:latin typeface="Arial"/>
            </a:endParaRPr>
          </a:p>
          <a:p>
            <a:pPr algn="ctr">
              <a:lnSpc>
                <a:spcPct val="100000"/>
              </a:lnSpc>
              <a:spcBef>
                <a:spcPts val="1080"/>
              </a:spcBef>
            </a:pPr>
            <a:br/>
            <a:endParaRPr b="0" lang="el-GR" sz="2400" spc="-1" strike="noStrike">
              <a:solidFill>
                <a:srgbClr val="000000"/>
              </a:solidFill>
              <a:uFill>
                <a:solidFill>
                  <a:srgbClr val="ffffff"/>
                </a:solidFill>
              </a:uFill>
              <a:latin typeface="Arial"/>
            </a:endParaRPr>
          </a:p>
        </p:txBody>
      </p:sp>
    </p:spTree>
  </p:cSld>
</p:sld>
</file>

<file path=ppt/slides/slide2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72" name="TextShape 1"/>
          <p:cNvSpPr txBox="1"/>
          <p:nvPr/>
        </p:nvSpPr>
        <p:spPr>
          <a:xfrm>
            <a:off x="285840" y="214200"/>
            <a:ext cx="8572320" cy="428400"/>
          </a:xfrm>
          <a:prstGeom prst="rect">
            <a:avLst/>
          </a:prstGeom>
          <a:solidFill>
            <a:srgbClr val="7030a0"/>
          </a:solidFill>
          <a:ln>
            <a:noFill/>
          </a:ln>
        </p:spPr>
        <p:txBody>
          <a:bodyPr lIns="45720" rIns="45720" tIns="396000" bIns="0" anchor="ctr"/>
          <a:p>
            <a:pPr algn="ctr">
              <a:lnSpc>
                <a:spcPct val="100000"/>
              </a:lnSpc>
            </a:pPr>
            <a:r>
              <a:rPr b="1" lang="el-GR" sz="2800" spc="-1" strike="noStrike" u="sng" cap="all">
                <a:solidFill>
                  <a:srgbClr val="ffff00"/>
                </a:solidFill>
                <a:uFill>
                  <a:solidFill>
                    <a:srgbClr val="ffffff"/>
                  </a:solidFill>
                </a:uFill>
                <a:latin typeface="Arial"/>
              </a:rPr>
              <a:t>AΣΚΗΣΕΙΣ (1)</a:t>
            </a:r>
            <a:br/>
            <a:endParaRPr b="0" lang="el-GR" sz="2800" spc="-1" strike="noStrike">
              <a:solidFill>
                <a:srgbClr val="ffffff"/>
              </a:solidFill>
              <a:uFill>
                <a:solidFill>
                  <a:srgbClr val="ffffff"/>
                </a:solidFill>
              </a:uFill>
              <a:latin typeface="Book Antiqua"/>
            </a:endParaRPr>
          </a:p>
        </p:txBody>
      </p:sp>
      <p:sp>
        <p:nvSpPr>
          <p:cNvPr id="873" name="TextShape 2"/>
          <p:cNvSpPr txBox="1"/>
          <p:nvPr/>
        </p:nvSpPr>
        <p:spPr>
          <a:xfrm>
            <a:off x="214200" y="714240"/>
            <a:ext cx="8784720" cy="5597280"/>
          </a:xfrm>
          <a:prstGeom prst="rect">
            <a:avLst/>
          </a:prstGeom>
          <a:solidFill>
            <a:srgbClr val="000000"/>
          </a:solidFill>
          <a:ln>
            <a:noFill/>
          </a:ln>
        </p:spPr>
        <p:txBody>
          <a:bodyPr lIns="90000" rIns="90000" tIns="45000" bIns="45000"/>
          <a:p>
            <a:pPr>
              <a:lnSpc>
                <a:spcPct val="100000"/>
              </a:lnSpc>
              <a:spcBef>
                <a:spcPts val="400"/>
              </a:spcBef>
            </a:pPr>
            <a:r>
              <a:rPr b="1" lang="el-GR" sz="2000" spc="-1" strike="noStrike">
                <a:solidFill>
                  <a:srgbClr val="ffffff"/>
                </a:solidFill>
                <a:uFill>
                  <a:solidFill>
                    <a:srgbClr val="ffffff"/>
                  </a:solidFill>
                </a:uFill>
                <a:latin typeface="Book Antiqua"/>
              </a:rPr>
              <a:t>ΑΤΜΟΣΤΡΟΒΙΛΟΣ ΕΝΟΣ ΠΛΟΙΟΥ, ΙΣΧΥΟΣ  40000 kW ΣΤΟΝ ΑΞΟΝΑ, ΤΡΟΦΟΔΟΤΕΙΤΑΙ ΑΠΟ ΥΠΕΡΘΕΡΜΟ ΑΤΜΟ ΠΙΕΣΕΩΣ 60 bar ΚΑΙ ΘΕΡΜΟΚΡΑΣΙΑΣ 500°C. Η ΠΙΕΣΗ ΣΤΟ ΨΥΓΕΙΟ ΕΙΝΑΙ 0,05 bar ΚΑΙ ΘΕΡΜΟΚΡΑΣΙΑ 32,9°C. ΖΗΤΕΙΤΑΙ ΝΑ ΒΡΕΘΕΙ: </a:t>
            </a:r>
            <a:endParaRPr b="0" lang="el-GR" sz="2000" spc="-1" strike="noStrike">
              <a:solidFill>
                <a:srgbClr val="000000"/>
              </a:solidFill>
              <a:uFill>
                <a:solidFill>
                  <a:srgbClr val="ffffff"/>
                </a:solidFill>
              </a:uFill>
              <a:latin typeface="Arial"/>
            </a:endParaRPr>
          </a:p>
          <a:p>
            <a:pPr>
              <a:lnSpc>
                <a:spcPct val="100000"/>
              </a:lnSpc>
              <a:spcBef>
                <a:spcPts val="400"/>
              </a:spcBef>
            </a:pPr>
            <a:endParaRPr b="0" lang="el-GR" sz="20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0000"/>
                </a:solidFill>
                <a:uFill>
                  <a:solidFill>
                    <a:srgbClr val="ffffff"/>
                  </a:solidFill>
                </a:uFill>
                <a:latin typeface="Book Antiqua"/>
              </a:rPr>
              <a:t>α) </a:t>
            </a:r>
            <a:r>
              <a:rPr b="1" lang="el-GR" sz="2000" spc="-1" strike="noStrike">
                <a:solidFill>
                  <a:srgbClr val="ffffff"/>
                </a:solidFill>
                <a:uFill>
                  <a:solidFill>
                    <a:srgbClr val="ffffff"/>
                  </a:solidFill>
                </a:uFill>
                <a:latin typeface="Book Antiqua"/>
              </a:rPr>
              <a:t>Η ΚΑΤΑΝΑΛΩΣΗ ΤΟΥ ΣΤΡΟΒΙΛΟΥ ΣΕ ΑΤΜΟ ΑΝΑ ΩΡΑ. </a:t>
            </a:r>
            <a:endParaRPr b="0" lang="el-GR" sz="20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0000"/>
                </a:solidFill>
                <a:uFill>
                  <a:solidFill>
                    <a:srgbClr val="ffffff"/>
                  </a:solidFill>
                </a:uFill>
                <a:latin typeface="Book Antiqua"/>
              </a:rPr>
              <a:t>β) </a:t>
            </a:r>
            <a:r>
              <a:rPr b="1" lang="el-GR" sz="2000" spc="-1" strike="noStrike">
                <a:solidFill>
                  <a:srgbClr val="ffffff"/>
                </a:solidFill>
                <a:uFill>
                  <a:solidFill>
                    <a:srgbClr val="ffffff"/>
                  </a:solidFill>
                </a:uFill>
                <a:latin typeface="Book Antiqua"/>
              </a:rPr>
              <a:t>Η ΠΡΑΓΜΑΤΙΚΗ ΕΙΔΙΚΗ ΚΑΤΑΝΑΛΩΣΗ ΤΟΥ ΣΤΡΟΒΙΛΟΥ  ΣΕ ΑΤΜΟ</a:t>
            </a:r>
            <a:endParaRPr b="0" lang="el-GR" sz="20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ffff"/>
                </a:solidFill>
                <a:uFill>
                  <a:solidFill>
                    <a:srgbClr val="ffffff"/>
                  </a:solidFill>
                </a:uFill>
                <a:latin typeface="Book Antiqua"/>
              </a:rPr>
              <a:t>      </a:t>
            </a:r>
            <a:r>
              <a:rPr b="1" lang="el-GR" sz="2000" spc="-1" strike="noStrike">
                <a:solidFill>
                  <a:srgbClr val="ffffff"/>
                </a:solidFill>
                <a:uFill>
                  <a:solidFill>
                    <a:srgbClr val="ffffff"/>
                  </a:solidFill>
                </a:uFill>
                <a:latin typeface="Book Antiqua"/>
              </a:rPr>
              <a:t>bs ΕΑΝ Ο ΟΛΙΚΟΣ ΒΑΘΜΟΣ ΑΠΟΔΟΣΕΩΣ ΕΙΝΑΙ 0,60. </a:t>
            </a:r>
            <a:endParaRPr b="0" lang="el-GR" sz="20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0000"/>
                </a:solidFill>
                <a:uFill>
                  <a:solidFill>
                    <a:srgbClr val="ffffff"/>
                  </a:solidFill>
                </a:uFill>
                <a:latin typeface="Book Antiqua"/>
              </a:rPr>
              <a:t>γ) </a:t>
            </a:r>
            <a:r>
              <a:rPr b="1" lang="el-GR" sz="2000" spc="-1" strike="noStrike">
                <a:solidFill>
                  <a:srgbClr val="ffffff"/>
                </a:solidFill>
                <a:uFill>
                  <a:solidFill>
                    <a:srgbClr val="ffffff"/>
                  </a:solidFill>
                </a:uFill>
                <a:latin typeface="Book Antiqua"/>
              </a:rPr>
              <a:t>Ο ΣΥΝΟΛΙΚΟΣ ΒΑΘΜΟΣ ΑΠΟΔΟΣΕΩΣ ΤΗΣ ΕΚΑΤΑΣΤΑΣΗΣ ΕΑΝ Η</a:t>
            </a:r>
            <a:endParaRPr b="0" lang="el-GR" sz="20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ffff"/>
                </a:solidFill>
                <a:uFill>
                  <a:solidFill>
                    <a:srgbClr val="ffffff"/>
                  </a:solidFill>
                </a:uFill>
                <a:latin typeface="Book Antiqua"/>
              </a:rPr>
              <a:t>    </a:t>
            </a:r>
            <a:r>
              <a:rPr b="1" lang="el-GR" sz="2000" spc="-1" strike="noStrike">
                <a:solidFill>
                  <a:srgbClr val="ffffff"/>
                </a:solidFill>
                <a:uFill>
                  <a:solidFill>
                    <a:srgbClr val="ffffff"/>
                  </a:solidFill>
                </a:uFill>
                <a:latin typeface="Book Antiqua"/>
              </a:rPr>
              <a:t>ΕΙΔΙΚΗ ΚΑΤΑΝΑΛΩΣΗ ΚΑΥΣΙΜΟΥ Κ= 340 g/kWh ΟΤΑΝ   </a:t>
            </a:r>
            <a:endParaRPr b="0" lang="el-GR" sz="20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ffff"/>
                </a:solidFill>
                <a:uFill>
                  <a:solidFill>
                    <a:srgbClr val="ffffff"/>
                  </a:solidFill>
                </a:uFill>
                <a:latin typeface="Book Antiqua"/>
              </a:rPr>
              <a:t>    </a:t>
            </a:r>
            <a:r>
              <a:rPr b="1" lang="el-GR" sz="2000" spc="-1" strike="noStrike">
                <a:solidFill>
                  <a:srgbClr val="ffffff"/>
                </a:solidFill>
                <a:uFill>
                  <a:solidFill>
                    <a:srgbClr val="ffffff"/>
                  </a:solidFill>
                </a:uFill>
                <a:latin typeface="Book Antiqua"/>
              </a:rPr>
              <a:t>ΧΡΕΙΣΙΜΟΠΟΙΕΙΤΑΙ ΚΑΥΣΙΜΟ ΚΑΤΩΤΕΡΗΣ ΘΕΡΜΑΝΤΙΚΗΣ</a:t>
            </a:r>
            <a:endParaRPr b="0" lang="el-GR" sz="20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ffff"/>
                </a:solidFill>
                <a:uFill>
                  <a:solidFill>
                    <a:srgbClr val="ffffff"/>
                  </a:solidFill>
                </a:uFill>
                <a:latin typeface="Book Antiqua"/>
              </a:rPr>
              <a:t>    </a:t>
            </a:r>
            <a:r>
              <a:rPr b="1" lang="el-GR" sz="2000" spc="-1" strike="noStrike">
                <a:solidFill>
                  <a:srgbClr val="ffffff"/>
                </a:solidFill>
                <a:uFill>
                  <a:solidFill>
                    <a:srgbClr val="ffffff"/>
                  </a:solidFill>
                </a:uFill>
                <a:latin typeface="Book Antiqua"/>
              </a:rPr>
              <a:t>ΙΚΑΝΟΤΗΤΑΣ ΗΚ= 41000 kJ/kg.</a:t>
            </a:r>
            <a:endParaRPr b="0" lang="el-GR" sz="2000" spc="-1" strike="noStrike">
              <a:solidFill>
                <a:srgbClr val="000000"/>
              </a:solidFill>
              <a:uFill>
                <a:solidFill>
                  <a:srgbClr val="ffffff"/>
                </a:solidFill>
              </a:uFill>
              <a:latin typeface="Arial"/>
            </a:endParaRPr>
          </a:p>
          <a:p>
            <a:pPr algn="ctr">
              <a:lnSpc>
                <a:spcPct val="100000"/>
              </a:lnSpc>
              <a:spcBef>
                <a:spcPts val="400"/>
              </a:spcBef>
            </a:pPr>
            <a:br/>
            <a:endParaRPr b="0" lang="el-GR" sz="2000" spc="-1" strike="noStrike">
              <a:solidFill>
                <a:srgbClr val="000000"/>
              </a:solidFill>
              <a:uFill>
                <a:solidFill>
                  <a:srgbClr val="ffffff"/>
                </a:solidFill>
              </a:uFill>
              <a:latin typeface="Arial"/>
            </a:endParaRPr>
          </a:p>
        </p:txBody>
      </p:sp>
    </p:spTree>
  </p:cSld>
</p:sld>
</file>

<file path=ppt/slides/slide2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74"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3200" spc="-1" strike="noStrike" u="sng" cap="all">
                <a:solidFill>
                  <a:srgbClr val="ffff00"/>
                </a:solidFill>
                <a:uFill>
                  <a:solidFill>
                    <a:srgbClr val="ffffff"/>
                  </a:solidFill>
                </a:uFill>
                <a:latin typeface="Arial"/>
              </a:rPr>
              <a:t>AΣΚΗΣΕΙΣ (1)</a:t>
            </a:r>
            <a:br/>
            <a:endParaRPr b="0" lang="el-GR" sz="3200" spc="-1" strike="noStrike">
              <a:solidFill>
                <a:srgbClr val="ffffff"/>
              </a:solidFill>
              <a:uFill>
                <a:solidFill>
                  <a:srgbClr val="ffffff"/>
                </a:solidFill>
              </a:uFill>
              <a:latin typeface="Book Antiqua"/>
            </a:endParaRPr>
          </a:p>
        </p:txBody>
      </p:sp>
      <p:sp>
        <p:nvSpPr>
          <p:cNvPr id="875" name="TextShape 2"/>
          <p:cNvSpPr txBox="1"/>
          <p:nvPr/>
        </p:nvSpPr>
        <p:spPr>
          <a:xfrm>
            <a:off x="179640" y="1071720"/>
            <a:ext cx="8784720" cy="5597280"/>
          </a:xfrm>
          <a:prstGeom prst="rect">
            <a:avLst/>
          </a:prstGeom>
          <a:solidFill>
            <a:srgbClr val="000000"/>
          </a:solidFill>
          <a:ln>
            <a:noFill/>
          </a:ln>
        </p:spPr>
        <p:txBody>
          <a:bodyPr lIns="90000" rIns="90000" tIns="45000" bIns="45000"/>
          <a:p>
            <a:pPr>
              <a:lnSpc>
                <a:spcPct val="100000"/>
              </a:lnSpc>
              <a:spcBef>
                <a:spcPts val="281"/>
              </a:spcBef>
            </a:pPr>
            <a:r>
              <a:rPr b="1" lang="el-GR" sz="1400" spc="-1" strike="noStrike">
                <a:solidFill>
                  <a:srgbClr val="ffffff"/>
                </a:solidFill>
                <a:uFill>
                  <a:solidFill>
                    <a:srgbClr val="ffffff"/>
                  </a:solidFill>
                </a:uFill>
                <a:latin typeface="Book Antiqua"/>
              </a:rPr>
              <a:t>ΑΤΜΟΣΤΡΟΒΙΛΟ ΕΝΟΣ ΠΛΟΙΟΥ, ΙΣΧΥΟΣ  40000 kW ΣΤΟΝ ΑΞΟΝΑ, ΤΡΟΦΟΔΟΤΕΙΤΑΙ ΑΠΟ ΥΠΕΡΘΕΡΜΟ ΑΤΜΟ ΠΙΕΣΕΩΣ 60 bar ΚΑΙ ΘΕΡΜΟΚΡΑΣΙΑΣ 500°C. Η ΠΙΕΣΗ ΣΤΟ ΨΥΓΕΙΟ ΕΙΝΑΙ 0,05 bar ΚΑΙ ΘΕΡΜΟΚΡΑΣΙΑ 32,9°C. ΖΗΤΕΙΤΑΙ ΝΑ ΒΡΕΘΕΙ: α) Η ΚΑΤΑΝΑΛΩΣΗ ΤΗΣ ΣΤΡΟΒΙΛΟΥ ΣΕ ΑΤΜΟ ΑΝΑ ΩΡΑ. β) Η ΠΡΑΓΜΑΤΙΚΗ ΕΙΔΙΚΗ ΚΑΤΑΝΑΛΩΣΗ ΤΟΥ ΣΤΡΟΒΙΛΟΥ  ΣΕ ΑΤΜΟ b</a:t>
            </a:r>
            <a:r>
              <a:rPr b="1" lang="el-GR" sz="1200" spc="-1" strike="noStrike">
                <a:solidFill>
                  <a:srgbClr val="ffffff"/>
                </a:solidFill>
                <a:uFill>
                  <a:solidFill>
                    <a:srgbClr val="ffffff"/>
                  </a:solidFill>
                </a:uFill>
                <a:latin typeface="Book Antiqua"/>
              </a:rPr>
              <a:t>s</a:t>
            </a:r>
            <a:r>
              <a:rPr b="1" lang="el-GR" sz="1400" spc="-1" strike="noStrike">
                <a:solidFill>
                  <a:srgbClr val="ffffff"/>
                </a:solidFill>
                <a:uFill>
                  <a:solidFill>
                    <a:srgbClr val="ffffff"/>
                  </a:solidFill>
                </a:uFill>
                <a:latin typeface="Book Antiqua"/>
              </a:rPr>
              <a:t> ΕΑΝ Ο ΟΛΙΚΟΣ ΒΑΘΜΟΣ ΑΠΟΔΟΣΕΩΣ ΕΙΝΑΙ 0,60. γ) Ο ΣΥΝΟΛΙΚΟΣ ΒΑΘΜΟΣ ΑΠΟΔΟΣΕΩΣ ΤΗΣ ΕΚΑΤΑΣΤΑΣΗΣ ΕΑΝ Η ΕΙΔΙΚΗ ΚΑΤΑΝΑΛΩΣΗ ΚΑΥΣΙΜΟΥ Κ= 340 g/kWh ΟΤΑΝ ΧΡΕΙΣΙΜΟΠΟΙΕΙΤΑΙ ΚΑΥΣΙΜΟ ΚΑΤΩΤΕΡΗΣ ΘΕΡΜΑΝΤΙΚΗΣ ΙΚΑΝΟΤΗΤΑΣ Η</a:t>
            </a:r>
            <a:r>
              <a:rPr b="1" lang="el-GR" sz="1200" spc="-1" strike="noStrike">
                <a:solidFill>
                  <a:srgbClr val="ffffff"/>
                </a:solidFill>
                <a:uFill>
                  <a:solidFill>
                    <a:srgbClr val="ffffff"/>
                  </a:solidFill>
                </a:uFill>
                <a:latin typeface="Book Antiqua"/>
              </a:rPr>
              <a:t>Κ</a:t>
            </a:r>
            <a:r>
              <a:rPr b="1" lang="el-GR" sz="1400" spc="-1" strike="noStrike">
                <a:solidFill>
                  <a:srgbClr val="ffffff"/>
                </a:solidFill>
                <a:uFill>
                  <a:solidFill>
                    <a:srgbClr val="ffffff"/>
                  </a:solidFill>
                </a:uFill>
                <a:latin typeface="Book Antiqua"/>
              </a:rPr>
              <a:t>= 41000 kJ/kg.</a:t>
            </a:r>
            <a:endParaRPr b="0" lang="el-GR" sz="1400" spc="-1" strike="noStrike">
              <a:solidFill>
                <a:srgbClr val="000000"/>
              </a:solidFill>
              <a:uFill>
                <a:solidFill>
                  <a:srgbClr val="ffffff"/>
                </a:solidFill>
              </a:uFill>
              <a:latin typeface="Arial"/>
            </a:endParaRPr>
          </a:p>
          <a:p>
            <a:pPr algn="ctr">
              <a:lnSpc>
                <a:spcPct val="100000"/>
              </a:lnSpc>
              <a:spcBef>
                <a:spcPts val="320"/>
              </a:spcBef>
            </a:pPr>
            <a:r>
              <a:rPr b="1" lang="el-GR" sz="1600" spc="-1" strike="noStrike" u="sng">
                <a:solidFill>
                  <a:srgbClr val="ff0000"/>
                </a:solidFill>
                <a:uFill>
                  <a:solidFill>
                    <a:srgbClr val="ffffff"/>
                  </a:solidFill>
                </a:uFill>
                <a:latin typeface="Book Antiqua"/>
              </a:rPr>
              <a:t>ΛΥΣΗ</a:t>
            </a:r>
            <a:endParaRPr b="0" lang="el-GR" sz="16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ffff"/>
                </a:solidFill>
                <a:uFill>
                  <a:solidFill>
                    <a:srgbClr val="ffffff"/>
                  </a:solidFill>
                </a:uFill>
                <a:latin typeface="Book Antiqua"/>
              </a:rPr>
              <a:t>ΑΠΟ ΤΟΥΣ ΠΙΝΑΚΕΣ ΤΟΥ ΑΤΜΟΥ ΒΡΙΣΚΟΥΜΕ ΤΗΝ ΕΝΘΑΛΠΙΑ ΤΟΥ ΑΤΜΟΥ ΣΤΗΝ ΕΙΣΟΔΟ ΤΟΥ ΣΤΡΟΒΙΛΟΥ: ΜΕ 60 bar ΚΑΙ 500°C Η ΕΝΘΑΛΠΙΑ ΕΙΝΑΙ 3422,2 kJ/kg. ΚΑΙ ΣΤΗ ΕΙΣΟΔΟ ΤΟΥ ΨΥΓΕΙΟΥ: ΜΕ 0,05 bar ΚΑΙ 32,9°C Η ΕΝΘΑΛΠΙΑ ΕΙΝΑΙ 2561,6 kJ/kg.</a:t>
            </a:r>
            <a:endParaRPr b="0" lang="el-GR" sz="16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ffff"/>
                </a:solidFill>
                <a:uFill>
                  <a:solidFill>
                    <a:srgbClr val="ffffff"/>
                  </a:solidFill>
                </a:uFill>
                <a:latin typeface="Book Antiqua"/>
              </a:rPr>
              <a:t>α) PΘ = G.Δhθ / 3600 =&gt; </a:t>
            </a:r>
            <a:r>
              <a:rPr b="1" lang="el-GR" sz="1600" spc="-1" strike="noStrike">
                <a:solidFill>
                  <a:srgbClr val="543466"/>
                </a:solidFill>
                <a:uFill>
                  <a:solidFill>
                    <a:srgbClr val="ffffff"/>
                  </a:solidFill>
                </a:uFill>
                <a:latin typeface="Book Antiqua"/>
              </a:rPr>
              <a:t>G = PΘ .3600/ Δhθ </a:t>
            </a:r>
            <a:endParaRPr b="0" lang="el-GR" sz="16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ffff"/>
                </a:solidFill>
                <a:uFill>
                  <a:solidFill>
                    <a:srgbClr val="ffffff"/>
                  </a:solidFill>
                </a:uFill>
                <a:latin typeface="Book Antiqua"/>
              </a:rPr>
              <a:t>Δhθ = h1-h2 = 3422,2 – 2561,6 = 860,6 kJ/kg.</a:t>
            </a:r>
            <a:endParaRPr b="0" lang="el-GR" sz="16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ffff"/>
                </a:solidFill>
                <a:uFill>
                  <a:solidFill>
                    <a:srgbClr val="ffffff"/>
                  </a:solidFill>
                </a:uFill>
                <a:latin typeface="Book Antiqua"/>
              </a:rPr>
              <a:t>ηολ = Pπ / PΘ =&gt; PΘ = Pπ / ηολ = 40000 / 0,60 = 66666,6 kW.</a:t>
            </a:r>
            <a:endParaRPr b="0" lang="el-GR" sz="16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543466"/>
                </a:solidFill>
                <a:uFill>
                  <a:solidFill>
                    <a:srgbClr val="ffffff"/>
                  </a:solidFill>
                </a:uFill>
                <a:latin typeface="Book Antiqua"/>
              </a:rPr>
              <a:t>G = PΘ .3600/ Δhθ </a:t>
            </a:r>
            <a:r>
              <a:rPr b="1" lang="el-GR" sz="1600" spc="-1" strike="noStrike">
                <a:solidFill>
                  <a:srgbClr val="ffffff"/>
                </a:solidFill>
                <a:uFill>
                  <a:solidFill>
                    <a:srgbClr val="ffffff"/>
                  </a:solidFill>
                </a:uFill>
                <a:latin typeface="Book Antiqua"/>
              </a:rPr>
              <a:t>= 66666,6 . 3600 / 860,6 = </a:t>
            </a:r>
            <a:r>
              <a:rPr b="1" lang="el-GR" sz="1600" spc="-1" strike="noStrike" u="sng">
                <a:solidFill>
                  <a:srgbClr val="ff0000"/>
                </a:solidFill>
                <a:uFill>
                  <a:solidFill>
                    <a:srgbClr val="ffffff"/>
                  </a:solidFill>
                </a:uFill>
                <a:latin typeface="Book Antiqua"/>
              </a:rPr>
              <a:t>278874,9 kg/h</a:t>
            </a:r>
            <a:r>
              <a:rPr b="1" lang="el-GR" sz="1600" spc="-1" strike="noStrike">
                <a:solidFill>
                  <a:srgbClr val="ffffff"/>
                </a:solidFill>
                <a:uFill>
                  <a:solidFill>
                    <a:srgbClr val="ffffff"/>
                  </a:solidFill>
                </a:uFill>
                <a:latin typeface="Book Antiqua"/>
              </a:rPr>
              <a:t>.</a:t>
            </a:r>
            <a:endParaRPr b="0" lang="el-GR" sz="16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ffff"/>
                </a:solidFill>
                <a:uFill>
                  <a:solidFill>
                    <a:srgbClr val="ffffff"/>
                  </a:solidFill>
                </a:uFill>
                <a:latin typeface="Book Antiqua"/>
              </a:rPr>
              <a:t>β) bs = G / Pπ = 278874,9/ 40000 = </a:t>
            </a:r>
            <a:r>
              <a:rPr b="1" lang="el-GR" sz="1600" spc="-1" strike="noStrike" u="sng">
                <a:solidFill>
                  <a:srgbClr val="ff0000"/>
                </a:solidFill>
                <a:uFill>
                  <a:solidFill>
                    <a:srgbClr val="ffffff"/>
                  </a:solidFill>
                </a:uFill>
                <a:latin typeface="Book Antiqua"/>
              </a:rPr>
              <a:t>6,97 kg/kWh</a:t>
            </a:r>
            <a:r>
              <a:rPr b="1" lang="el-GR" sz="1600" spc="-1" strike="noStrike">
                <a:solidFill>
                  <a:srgbClr val="ffffff"/>
                </a:solidFill>
                <a:uFill>
                  <a:solidFill>
                    <a:srgbClr val="ffffff"/>
                  </a:solidFill>
                </a:uFill>
                <a:latin typeface="Book Antiqua"/>
              </a:rPr>
              <a:t>.</a:t>
            </a:r>
            <a:endParaRPr b="0" lang="el-GR" sz="16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ffff"/>
                </a:solidFill>
                <a:uFill>
                  <a:solidFill>
                    <a:srgbClr val="ffffff"/>
                  </a:solidFill>
                </a:uFill>
                <a:latin typeface="Book Antiqua"/>
              </a:rPr>
              <a:t>γ) </a:t>
            </a:r>
            <a:r>
              <a:rPr b="1" lang="el-GR" sz="1600" spc="-1" strike="noStrike">
                <a:solidFill>
                  <a:srgbClr val="543466"/>
                </a:solidFill>
                <a:uFill>
                  <a:solidFill>
                    <a:srgbClr val="ffffff"/>
                  </a:solidFill>
                </a:uFill>
                <a:latin typeface="Book Antiqua"/>
              </a:rPr>
              <a:t>ησ = 3600 / K . ΗΚ </a:t>
            </a:r>
            <a:endParaRPr b="0" lang="el-GR" sz="16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ffff"/>
                </a:solidFill>
                <a:uFill>
                  <a:solidFill>
                    <a:srgbClr val="ffffff"/>
                  </a:solidFill>
                </a:uFill>
                <a:latin typeface="Book Antiqua"/>
              </a:rPr>
              <a:t>K =340 g/kWh =&gt; K = 0,34 kg/kWh</a:t>
            </a:r>
            <a:endParaRPr b="0" lang="el-GR" sz="16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ffff"/>
                </a:solidFill>
                <a:uFill>
                  <a:solidFill>
                    <a:srgbClr val="ffffff"/>
                  </a:solidFill>
                </a:uFill>
                <a:latin typeface="Book Antiqua"/>
              </a:rPr>
              <a:t>ησ = 3600 / K . ΗΚ = 3600 / 0,34 . 41000 = ησ = </a:t>
            </a:r>
            <a:r>
              <a:rPr b="1" lang="el-GR" sz="1600" spc="-1" strike="noStrike" u="sng">
                <a:solidFill>
                  <a:srgbClr val="ff0000"/>
                </a:solidFill>
                <a:uFill>
                  <a:solidFill>
                    <a:srgbClr val="ffffff"/>
                  </a:solidFill>
                </a:uFill>
                <a:latin typeface="Book Antiqua"/>
              </a:rPr>
              <a:t>0,2582 =&gt; 25,82%</a:t>
            </a:r>
            <a:endParaRPr b="0" lang="el-GR" sz="1600" spc="-1" strike="noStrike">
              <a:solidFill>
                <a:srgbClr val="000000"/>
              </a:solidFill>
              <a:uFill>
                <a:solidFill>
                  <a:srgbClr val="ffffff"/>
                </a:solidFill>
              </a:uFill>
              <a:latin typeface="Arial"/>
            </a:endParaRPr>
          </a:p>
          <a:p>
            <a:pPr algn="ctr">
              <a:lnSpc>
                <a:spcPct val="100000"/>
              </a:lnSpc>
              <a:spcBef>
                <a:spcPts val="1080"/>
              </a:spcBef>
            </a:pPr>
            <a:br/>
            <a:endParaRPr b="0" lang="el-GR" sz="1600" spc="-1" strike="noStrike">
              <a:solidFill>
                <a:srgbClr val="000000"/>
              </a:solidFill>
              <a:uFill>
                <a:solidFill>
                  <a:srgbClr val="ffffff"/>
                </a:solidFill>
              </a:uFill>
              <a:latin typeface="Arial"/>
            </a:endParaRPr>
          </a:p>
        </p:txBody>
      </p:sp>
    </p:spTree>
  </p:cSld>
</p:sld>
</file>

<file path=ppt/slides/slide2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76"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3200" spc="-1" strike="noStrike" u="sng" cap="all">
                <a:solidFill>
                  <a:srgbClr val="ffff00"/>
                </a:solidFill>
                <a:uFill>
                  <a:solidFill>
                    <a:srgbClr val="ffffff"/>
                  </a:solidFill>
                </a:uFill>
                <a:latin typeface="Arial"/>
              </a:rPr>
              <a:t>AΣΚΗΣΕΙΣ (2)</a:t>
            </a:r>
            <a:br/>
            <a:endParaRPr b="0" lang="el-GR" sz="3200" spc="-1" strike="noStrike">
              <a:solidFill>
                <a:srgbClr val="ffffff"/>
              </a:solidFill>
              <a:uFill>
                <a:solidFill>
                  <a:srgbClr val="ffffff"/>
                </a:solidFill>
              </a:uFill>
              <a:latin typeface="Book Antiqua"/>
            </a:endParaRPr>
          </a:p>
        </p:txBody>
      </p:sp>
      <p:sp>
        <p:nvSpPr>
          <p:cNvPr id="877" name="TextShape 2"/>
          <p:cNvSpPr txBox="1"/>
          <p:nvPr/>
        </p:nvSpPr>
        <p:spPr>
          <a:xfrm>
            <a:off x="179640" y="1071720"/>
            <a:ext cx="8784720" cy="5597280"/>
          </a:xfrm>
          <a:prstGeom prst="rect">
            <a:avLst/>
          </a:prstGeom>
          <a:solidFill>
            <a:srgbClr val="000000"/>
          </a:solidFill>
          <a:ln>
            <a:noFill/>
          </a:ln>
        </p:spPr>
        <p:txBody>
          <a:bodyPr lIns="90000" rIns="90000" tIns="45000" bIns="45000"/>
          <a:p>
            <a:pPr>
              <a:lnSpc>
                <a:spcPct val="100000"/>
              </a:lnSpc>
              <a:spcBef>
                <a:spcPts val="439"/>
              </a:spcBef>
            </a:pPr>
            <a:r>
              <a:rPr b="1" lang="el-GR" sz="2200" spc="-1" strike="noStrike">
                <a:solidFill>
                  <a:srgbClr val="ffffff"/>
                </a:solidFill>
                <a:uFill>
                  <a:solidFill>
                    <a:srgbClr val="ffffff"/>
                  </a:solidFill>
                </a:uFill>
                <a:latin typeface="Book Antiqua"/>
              </a:rPr>
              <a:t>Η εγκατάσταση προώσεως ενός πλοίου αποτελείται από ένα λέβητα και στρόβιλο υψηλής πιέσεως με τα εξής λειτουργικά χαρακτηριστικά: Μέγιστη ισχύς άξονα 40000kW, Πίεση και θερμοκρασία στην είσοδο του στροβίλου 50bar, 500°C, Πίεση ψυγείου 0,05 bar, Κατανάλωση ατμού 227000kg/h, Ειδική κατανάλωση καυσίμου 340gr/kWh, Εσωτερικός βαθμός αποδόσεως στροβίλου 0,90, Κατώτερη θερμαντική ικανότητα καυσίμου 43000kJ/kg.</a:t>
            </a:r>
            <a:endParaRPr b="0" lang="el-GR" sz="2200" spc="-1" strike="noStrike">
              <a:solidFill>
                <a:srgbClr val="000000"/>
              </a:solidFill>
              <a:uFill>
                <a:solidFill>
                  <a:srgbClr val="ffffff"/>
                </a:solidFill>
              </a:uFill>
              <a:latin typeface="Arial"/>
            </a:endParaRPr>
          </a:p>
          <a:p>
            <a:pPr>
              <a:lnSpc>
                <a:spcPct val="100000"/>
              </a:lnSpc>
              <a:spcBef>
                <a:spcPts val="439"/>
              </a:spcBef>
            </a:pPr>
            <a:r>
              <a:rPr b="1" lang="el-GR" sz="2200" spc="-1" strike="noStrike">
                <a:solidFill>
                  <a:srgbClr val="ffffff"/>
                </a:solidFill>
                <a:uFill>
                  <a:solidFill>
                    <a:srgbClr val="ffffff"/>
                  </a:solidFill>
                </a:uFill>
                <a:latin typeface="Book Antiqua"/>
              </a:rPr>
              <a:t>Με τα παραπάνω δεδομένα να υπολογισθούν τα εξής:</a:t>
            </a:r>
            <a:endParaRPr b="0" lang="el-GR" sz="2200" spc="-1" strike="noStrike">
              <a:solidFill>
                <a:srgbClr val="000000"/>
              </a:solidFill>
              <a:uFill>
                <a:solidFill>
                  <a:srgbClr val="ffffff"/>
                </a:solidFill>
              </a:uFill>
              <a:latin typeface="Arial"/>
            </a:endParaRPr>
          </a:p>
          <a:p>
            <a:pPr>
              <a:lnSpc>
                <a:spcPct val="100000"/>
              </a:lnSpc>
              <a:spcBef>
                <a:spcPts val="439"/>
              </a:spcBef>
            </a:pPr>
            <a:r>
              <a:rPr b="1" lang="el-GR" sz="2200" spc="-1" strike="noStrike">
                <a:solidFill>
                  <a:srgbClr val="ff0000"/>
                </a:solidFill>
                <a:uFill>
                  <a:solidFill>
                    <a:srgbClr val="ffffff"/>
                  </a:solidFill>
                </a:uFill>
                <a:latin typeface="Book Antiqua"/>
              </a:rPr>
              <a:t>1. </a:t>
            </a:r>
            <a:r>
              <a:rPr b="1" lang="el-GR" sz="2200" spc="-1" strike="noStrike">
                <a:solidFill>
                  <a:srgbClr val="ffffff"/>
                </a:solidFill>
                <a:uFill>
                  <a:solidFill>
                    <a:srgbClr val="ffffff"/>
                  </a:solidFill>
                </a:uFill>
                <a:latin typeface="Book Antiqua"/>
              </a:rPr>
              <a:t>Η θεωρητική ισχύς του στροβίλου (P</a:t>
            </a:r>
            <a:r>
              <a:rPr b="1" lang="el-GR" sz="1600" spc="-1" strike="noStrike">
                <a:solidFill>
                  <a:srgbClr val="ffffff"/>
                </a:solidFill>
                <a:uFill>
                  <a:solidFill>
                    <a:srgbClr val="ffffff"/>
                  </a:solidFill>
                </a:uFill>
                <a:latin typeface="Book Antiqua"/>
              </a:rPr>
              <a:t>θ</a:t>
            </a:r>
            <a:r>
              <a:rPr b="1" lang="el-GR" sz="2200" spc="-1" strike="noStrike">
                <a:solidFill>
                  <a:srgbClr val="ffffff"/>
                </a:solidFill>
                <a:uFill>
                  <a:solidFill>
                    <a:srgbClr val="ffffff"/>
                  </a:solidFill>
                </a:uFill>
                <a:latin typeface="Book Antiqua"/>
              </a:rPr>
              <a:t>)</a:t>
            </a:r>
            <a:endParaRPr b="0" lang="el-GR" sz="2200" spc="-1" strike="noStrike">
              <a:solidFill>
                <a:srgbClr val="000000"/>
              </a:solidFill>
              <a:uFill>
                <a:solidFill>
                  <a:srgbClr val="ffffff"/>
                </a:solidFill>
              </a:uFill>
              <a:latin typeface="Arial"/>
            </a:endParaRPr>
          </a:p>
          <a:p>
            <a:pPr>
              <a:lnSpc>
                <a:spcPct val="100000"/>
              </a:lnSpc>
              <a:spcBef>
                <a:spcPts val="439"/>
              </a:spcBef>
            </a:pPr>
            <a:r>
              <a:rPr b="1" lang="el-GR" sz="2200" spc="-1" strike="noStrike">
                <a:solidFill>
                  <a:srgbClr val="ff0000"/>
                </a:solidFill>
                <a:uFill>
                  <a:solidFill>
                    <a:srgbClr val="ffffff"/>
                  </a:solidFill>
                </a:uFill>
                <a:latin typeface="Book Antiqua"/>
              </a:rPr>
              <a:t>2. </a:t>
            </a:r>
            <a:r>
              <a:rPr b="1" lang="el-GR" sz="2200" spc="-1" strike="noStrike">
                <a:solidFill>
                  <a:srgbClr val="ffffff"/>
                </a:solidFill>
                <a:uFill>
                  <a:solidFill>
                    <a:srgbClr val="ffffff"/>
                  </a:solidFill>
                </a:uFill>
                <a:latin typeface="Book Antiqua"/>
              </a:rPr>
              <a:t>Η εσωτερική ισχύς του στροβίλου (P</a:t>
            </a:r>
            <a:r>
              <a:rPr b="1" lang="el-GR" sz="1600" spc="-1" strike="noStrike">
                <a:solidFill>
                  <a:srgbClr val="ffffff"/>
                </a:solidFill>
                <a:uFill>
                  <a:solidFill>
                    <a:srgbClr val="ffffff"/>
                  </a:solidFill>
                </a:uFill>
                <a:latin typeface="Book Antiqua"/>
              </a:rPr>
              <a:t>ε</a:t>
            </a:r>
            <a:r>
              <a:rPr b="1" lang="el-GR" sz="2200" spc="-1" strike="noStrike">
                <a:solidFill>
                  <a:srgbClr val="ffffff"/>
                </a:solidFill>
                <a:uFill>
                  <a:solidFill>
                    <a:srgbClr val="ffffff"/>
                  </a:solidFill>
                </a:uFill>
                <a:latin typeface="Book Antiqua"/>
              </a:rPr>
              <a:t>)</a:t>
            </a:r>
            <a:endParaRPr b="0" lang="el-GR" sz="2200" spc="-1" strike="noStrike">
              <a:solidFill>
                <a:srgbClr val="000000"/>
              </a:solidFill>
              <a:uFill>
                <a:solidFill>
                  <a:srgbClr val="ffffff"/>
                </a:solidFill>
              </a:uFill>
              <a:latin typeface="Arial"/>
            </a:endParaRPr>
          </a:p>
          <a:p>
            <a:pPr>
              <a:lnSpc>
                <a:spcPct val="100000"/>
              </a:lnSpc>
              <a:spcBef>
                <a:spcPts val="439"/>
              </a:spcBef>
            </a:pPr>
            <a:r>
              <a:rPr b="1" lang="el-GR" sz="2200" spc="-1" strike="noStrike">
                <a:solidFill>
                  <a:srgbClr val="ff0000"/>
                </a:solidFill>
                <a:uFill>
                  <a:solidFill>
                    <a:srgbClr val="ffffff"/>
                  </a:solidFill>
                </a:uFill>
                <a:latin typeface="Book Antiqua"/>
              </a:rPr>
              <a:t>3. </a:t>
            </a:r>
            <a:r>
              <a:rPr b="1" lang="el-GR" sz="2200" spc="-1" strike="noStrike">
                <a:solidFill>
                  <a:srgbClr val="ffffff"/>
                </a:solidFill>
                <a:uFill>
                  <a:solidFill>
                    <a:srgbClr val="ffffff"/>
                  </a:solidFill>
                </a:uFill>
                <a:latin typeface="Book Antiqua"/>
              </a:rPr>
              <a:t>Η ειδική κατανάλωση ατμού ( bs )</a:t>
            </a:r>
            <a:endParaRPr b="0" lang="el-GR" sz="2200" spc="-1" strike="noStrike">
              <a:solidFill>
                <a:srgbClr val="000000"/>
              </a:solidFill>
              <a:uFill>
                <a:solidFill>
                  <a:srgbClr val="ffffff"/>
                </a:solidFill>
              </a:uFill>
              <a:latin typeface="Arial"/>
            </a:endParaRPr>
          </a:p>
          <a:p>
            <a:pPr>
              <a:lnSpc>
                <a:spcPct val="100000"/>
              </a:lnSpc>
              <a:spcBef>
                <a:spcPts val="439"/>
              </a:spcBef>
            </a:pPr>
            <a:r>
              <a:rPr b="1" lang="el-GR" sz="2200" spc="-1" strike="noStrike">
                <a:solidFill>
                  <a:srgbClr val="ff0000"/>
                </a:solidFill>
                <a:uFill>
                  <a:solidFill>
                    <a:srgbClr val="ffffff"/>
                  </a:solidFill>
                </a:uFill>
                <a:latin typeface="Book Antiqua"/>
              </a:rPr>
              <a:t>4. </a:t>
            </a:r>
            <a:r>
              <a:rPr b="1" lang="el-GR" sz="2200" spc="-1" strike="noStrike">
                <a:solidFill>
                  <a:srgbClr val="ffffff"/>
                </a:solidFill>
                <a:uFill>
                  <a:solidFill>
                    <a:srgbClr val="ffffff"/>
                  </a:solidFill>
                </a:uFill>
                <a:latin typeface="Book Antiqua"/>
              </a:rPr>
              <a:t>Ο ολικός βαθμός απόδοσης του στροβίλου (η</a:t>
            </a:r>
            <a:r>
              <a:rPr b="1" lang="el-GR" sz="1600" spc="-1" strike="noStrike">
                <a:solidFill>
                  <a:srgbClr val="ffffff"/>
                </a:solidFill>
                <a:uFill>
                  <a:solidFill>
                    <a:srgbClr val="ffffff"/>
                  </a:solidFill>
                </a:uFill>
                <a:latin typeface="Book Antiqua"/>
              </a:rPr>
              <a:t>ολ</a:t>
            </a:r>
            <a:r>
              <a:rPr b="1" lang="el-GR" sz="2200" spc="-1" strike="noStrike">
                <a:solidFill>
                  <a:srgbClr val="ffffff"/>
                </a:solidFill>
                <a:uFill>
                  <a:solidFill>
                    <a:srgbClr val="ffffff"/>
                  </a:solidFill>
                </a:uFill>
                <a:latin typeface="Book Antiqua"/>
              </a:rPr>
              <a:t>)</a:t>
            </a:r>
            <a:endParaRPr b="0" lang="el-GR" sz="2200" spc="-1" strike="noStrike">
              <a:solidFill>
                <a:srgbClr val="000000"/>
              </a:solidFill>
              <a:uFill>
                <a:solidFill>
                  <a:srgbClr val="ffffff"/>
                </a:solidFill>
              </a:uFill>
              <a:latin typeface="Arial"/>
            </a:endParaRPr>
          </a:p>
          <a:p>
            <a:pPr>
              <a:lnSpc>
                <a:spcPct val="100000"/>
              </a:lnSpc>
              <a:spcBef>
                <a:spcPts val="439"/>
              </a:spcBef>
            </a:pPr>
            <a:r>
              <a:rPr b="1" lang="el-GR" sz="2200" spc="-1" strike="noStrike">
                <a:solidFill>
                  <a:srgbClr val="ff0000"/>
                </a:solidFill>
                <a:uFill>
                  <a:solidFill>
                    <a:srgbClr val="ffffff"/>
                  </a:solidFill>
                </a:uFill>
                <a:latin typeface="Book Antiqua"/>
              </a:rPr>
              <a:t>5. </a:t>
            </a:r>
            <a:r>
              <a:rPr b="1" lang="el-GR" sz="2200" spc="-1" strike="noStrike">
                <a:solidFill>
                  <a:srgbClr val="ffffff"/>
                </a:solidFill>
                <a:uFill>
                  <a:solidFill>
                    <a:srgbClr val="ffffff"/>
                  </a:solidFill>
                </a:uFill>
                <a:latin typeface="Book Antiqua"/>
              </a:rPr>
              <a:t>Ο συνολικός βαθμός απόδοσης ολης της εγκατάστασης ( η</a:t>
            </a:r>
            <a:r>
              <a:rPr b="1" lang="el-GR" sz="1600" spc="-1" strike="noStrike">
                <a:solidFill>
                  <a:srgbClr val="ffffff"/>
                </a:solidFill>
                <a:uFill>
                  <a:solidFill>
                    <a:srgbClr val="ffffff"/>
                  </a:solidFill>
                </a:uFill>
                <a:latin typeface="Book Antiqua"/>
              </a:rPr>
              <a:t>σ</a:t>
            </a:r>
            <a:r>
              <a:rPr b="1" lang="el-GR" sz="2200" spc="-1" strike="noStrike">
                <a:solidFill>
                  <a:srgbClr val="ffffff"/>
                </a:solidFill>
                <a:uFill>
                  <a:solidFill>
                    <a:srgbClr val="ffffff"/>
                  </a:solidFill>
                </a:uFill>
                <a:latin typeface="Book Antiqua"/>
              </a:rPr>
              <a:t> )</a:t>
            </a:r>
            <a:endParaRPr b="0" lang="el-GR" sz="2200" spc="-1" strike="noStrike">
              <a:solidFill>
                <a:srgbClr val="000000"/>
              </a:solidFill>
              <a:uFill>
                <a:solidFill>
                  <a:srgbClr val="ffffff"/>
                </a:solidFill>
              </a:uFill>
              <a:latin typeface="Arial"/>
            </a:endParaRPr>
          </a:p>
          <a:p>
            <a:pPr>
              <a:lnSpc>
                <a:spcPct val="100000"/>
              </a:lnSpc>
              <a:spcBef>
                <a:spcPts val="439"/>
              </a:spcBef>
            </a:pPr>
            <a:r>
              <a:rPr b="1" lang="el-GR" sz="2200" spc="-1" strike="noStrike">
                <a:solidFill>
                  <a:srgbClr val="ff0000"/>
                </a:solidFill>
                <a:uFill>
                  <a:solidFill>
                    <a:srgbClr val="ffffff"/>
                  </a:solidFill>
                </a:uFill>
                <a:latin typeface="Book Antiqua"/>
              </a:rPr>
              <a:t>6. </a:t>
            </a:r>
            <a:r>
              <a:rPr b="1" lang="el-GR" sz="2200" spc="-1" strike="noStrike">
                <a:solidFill>
                  <a:srgbClr val="ffffff"/>
                </a:solidFill>
                <a:uFill>
                  <a:solidFill>
                    <a:srgbClr val="ffffff"/>
                  </a:solidFill>
                </a:uFill>
                <a:latin typeface="Book Antiqua"/>
              </a:rPr>
              <a:t>Η συνολική κατανάλωση καυσίμου για ταξίδι 2 εβδομάδων (Κt)</a:t>
            </a:r>
            <a:endParaRPr b="0" lang="el-GR" sz="2200" spc="-1" strike="noStrike">
              <a:solidFill>
                <a:srgbClr val="000000"/>
              </a:solidFill>
              <a:uFill>
                <a:solidFill>
                  <a:srgbClr val="ffffff"/>
                </a:solidFill>
              </a:uFill>
              <a:latin typeface="Arial"/>
            </a:endParaRPr>
          </a:p>
          <a:p>
            <a:pPr algn="ctr">
              <a:lnSpc>
                <a:spcPct val="100000"/>
              </a:lnSpc>
              <a:spcBef>
                <a:spcPts val="1080"/>
              </a:spcBef>
            </a:pPr>
            <a:br/>
            <a:endParaRPr b="0" lang="el-GR" sz="2200" spc="-1" strike="noStrike">
              <a:solidFill>
                <a:srgbClr val="000000"/>
              </a:solidFill>
              <a:uFill>
                <a:solidFill>
                  <a:srgbClr val="ffffff"/>
                </a:solidFill>
              </a:uFill>
              <a:latin typeface="Arial"/>
            </a:endParaRPr>
          </a:p>
        </p:txBody>
      </p:sp>
    </p:spTree>
  </p:cSld>
</p:sld>
</file>

<file path=ppt/slides/slide2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78"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3200" spc="-1" strike="noStrike" u="sng" cap="all">
                <a:solidFill>
                  <a:srgbClr val="ffff00"/>
                </a:solidFill>
                <a:uFill>
                  <a:solidFill>
                    <a:srgbClr val="ffffff"/>
                  </a:solidFill>
                </a:uFill>
                <a:latin typeface="Arial"/>
              </a:rPr>
              <a:t>AΣΚΗΣΕΙΣ (2)</a:t>
            </a:r>
            <a:br/>
            <a:endParaRPr b="0" lang="el-GR" sz="3200" spc="-1" strike="noStrike">
              <a:solidFill>
                <a:srgbClr val="ffffff"/>
              </a:solidFill>
              <a:uFill>
                <a:solidFill>
                  <a:srgbClr val="ffffff"/>
                </a:solidFill>
              </a:uFill>
              <a:latin typeface="Book Antiqua"/>
            </a:endParaRPr>
          </a:p>
        </p:txBody>
      </p:sp>
      <p:sp>
        <p:nvSpPr>
          <p:cNvPr id="879" name="TextShape 2"/>
          <p:cNvSpPr txBox="1"/>
          <p:nvPr/>
        </p:nvSpPr>
        <p:spPr>
          <a:xfrm>
            <a:off x="179640" y="1071720"/>
            <a:ext cx="8784720" cy="5597280"/>
          </a:xfrm>
          <a:prstGeom prst="rect">
            <a:avLst/>
          </a:prstGeom>
          <a:solidFill>
            <a:srgbClr val="000000"/>
          </a:solidFill>
          <a:ln>
            <a:noFill/>
          </a:ln>
        </p:spPr>
        <p:txBody>
          <a:bodyPr lIns="90000" rIns="90000" tIns="45000" bIns="45000"/>
          <a:p>
            <a:pPr>
              <a:lnSpc>
                <a:spcPct val="100000"/>
              </a:lnSpc>
              <a:spcBef>
                <a:spcPts val="281"/>
              </a:spcBef>
            </a:pPr>
            <a:r>
              <a:rPr b="1" lang="el-GR" sz="1400" spc="-1" strike="noStrike">
                <a:solidFill>
                  <a:srgbClr val="ffffff"/>
                </a:solidFill>
                <a:uFill>
                  <a:solidFill>
                    <a:srgbClr val="ffffff"/>
                  </a:solidFill>
                </a:uFill>
                <a:latin typeface="Book Antiqua"/>
              </a:rPr>
              <a:t>Η εγκατάσταση προώσεως ενός πλοίου αποτελείται από ένα λέβητα και στρόβιλο υψηλής πιέσεως με τα εξής λειτουργικά χαρακτηριστικά: Μέγιστη ισχύς άξονα 40000kw, Πίεση και θερμοκρασία στην είσοδο του στροβίλου 50bar, 500°C, Πίεση ψυγείου 0,05 bar, Κατανάλωση ατμού 227000kg/h, Ειδική κατανάλωση καυσίμου 340gr/kWh, Εσωτερικός βαθμός αποδόσεως στροβίλου 0,90, Κατώτερη θερμαντική ικανότητα καυσίμου 43000kj/kg.</a:t>
            </a:r>
            <a:endParaRPr b="0" lang="el-GR" sz="1400" spc="-1" strike="noStrike">
              <a:solidFill>
                <a:srgbClr val="000000"/>
              </a:solidFill>
              <a:uFill>
                <a:solidFill>
                  <a:srgbClr val="ffffff"/>
                </a:solidFill>
              </a:uFill>
              <a:latin typeface="Arial"/>
            </a:endParaRPr>
          </a:p>
          <a:p>
            <a:pPr>
              <a:lnSpc>
                <a:spcPct val="100000"/>
              </a:lnSpc>
              <a:spcBef>
                <a:spcPts val="281"/>
              </a:spcBef>
            </a:pPr>
            <a:r>
              <a:rPr b="1" lang="el-GR" sz="1400" spc="-1" strike="noStrike">
                <a:solidFill>
                  <a:srgbClr val="ffffff"/>
                </a:solidFill>
                <a:uFill>
                  <a:solidFill>
                    <a:srgbClr val="ffffff"/>
                  </a:solidFill>
                </a:uFill>
                <a:latin typeface="Book Antiqua"/>
              </a:rPr>
              <a:t>Με τα παραπάνω δεδομένα να υπολογισθούν τα εξής:</a:t>
            </a:r>
            <a:endParaRPr b="0" lang="el-GR" sz="1400" spc="-1" strike="noStrike">
              <a:solidFill>
                <a:srgbClr val="000000"/>
              </a:solidFill>
              <a:uFill>
                <a:solidFill>
                  <a:srgbClr val="ffffff"/>
                </a:solidFill>
              </a:uFill>
              <a:latin typeface="Arial"/>
            </a:endParaRPr>
          </a:p>
          <a:p>
            <a:pPr>
              <a:lnSpc>
                <a:spcPct val="100000"/>
              </a:lnSpc>
              <a:spcBef>
                <a:spcPts val="281"/>
              </a:spcBef>
            </a:pPr>
            <a:r>
              <a:rPr b="1" lang="el-GR" sz="1400" spc="-1" strike="noStrike">
                <a:solidFill>
                  <a:srgbClr val="ff0000"/>
                </a:solidFill>
                <a:uFill>
                  <a:solidFill>
                    <a:srgbClr val="ffffff"/>
                  </a:solidFill>
                </a:uFill>
                <a:latin typeface="Book Antiqua"/>
              </a:rPr>
              <a:t>1. </a:t>
            </a:r>
            <a:r>
              <a:rPr b="1" lang="el-GR" sz="1400" spc="-1" strike="noStrike">
                <a:solidFill>
                  <a:srgbClr val="ffffff"/>
                </a:solidFill>
                <a:uFill>
                  <a:solidFill>
                    <a:srgbClr val="ffffff"/>
                  </a:solidFill>
                </a:uFill>
                <a:latin typeface="Book Antiqua"/>
              </a:rPr>
              <a:t>Η θεωρητική ισχύς του στροβίλου (Pθ) </a:t>
            </a:r>
            <a:r>
              <a:rPr b="1" lang="el-GR" sz="1400" spc="-1" strike="noStrike">
                <a:solidFill>
                  <a:srgbClr val="ff0000"/>
                </a:solidFill>
                <a:uFill>
                  <a:solidFill>
                    <a:srgbClr val="ffffff"/>
                  </a:solidFill>
                </a:uFill>
                <a:latin typeface="Book Antiqua"/>
              </a:rPr>
              <a:t>2. </a:t>
            </a:r>
            <a:r>
              <a:rPr b="1" lang="el-GR" sz="1400" spc="-1" strike="noStrike">
                <a:solidFill>
                  <a:srgbClr val="ffffff"/>
                </a:solidFill>
                <a:uFill>
                  <a:solidFill>
                    <a:srgbClr val="ffffff"/>
                  </a:solidFill>
                </a:uFill>
                <a:latin typeface="Book Antiqua"/>
              </a:rPr>
              <a:t>Η εσωτερική ισχύς του στροβίλου (Pε) </a:t>
            </a:r>
            <a:r>
              <a:rPr b="1" lang="el-GR" sz="1400" spc="-1" strike="noStrike">
                <a:solidFill>
                  <a:srgbClr val="ff0000"/>
                </a:solidFill>
                <a:uFill>
                  <a:solidFill>
                    <a:srgbClr val="ffffff"/>
                  </a:solidFill>
                </a:uFill>
                <a:latin typeface="Book Antiqua"/>
              </a:rPr>
              <a:t>3. </a:t>
            </a:r>
            <a:r>
              <a:rPr b="1" lang="el-GR" sz="1400" spc="-1" strike="noStrike">
                <a:solidFill>
                  <a:srgbClr val="ffffff"/>
                </a:solidFill>
                <a:uFill>
                  <a:solidFill>
                    <a:srgbClr val="ffffff"/>
                  </a:solidFill>
                </a:uFill>
                <a:latin typeface="Book Antiqua"/>
              </a:rPr>
              <a:t>Η ειδική κατανάλωση ατμού (bs ) </a:t>
            </a:r>
            <a:r>
              <a:rPr b="1" lang="el-GR" sz="1400" spc="-1" strike="noStrike">
                <a:solidFill>
                  <a:srgbClr val="ff0000"/>
                </a:solidFill>
                <a:uFill>
                  <a:solidFill>
                    <a:srgbClr val="ffffff"/>
                  </a:solidFill>
                </a:uFill>
                <a:latin typeface="Book Antiqua"/>
              </a:rPr>
              <a:t>4. </a:t>
            </a:r>
            <a:r>
              <a:rPr b="1" lang="el-GR" sz="1400" spc="-1" strike="noStrike">
                <a:solidFill>
                  <a:srgbClr val="ffffff"/>
                </a:solidFill>
                <a:uFill>
                  <a:solidFill>
                    <a:srgbClr val="ffffff"/>
                  </a:solidFill>
                </a:uFill>
                <a:latin typeface="Book Antiqua"/>
              </a:rPr>
              <a:t>Ο ολικός βαθμός απόδοσης του στροβίλου (ηολ) </a:t>
            </a:r>
            <a:r>
              <a:rPr b="1" lang="el-GR" sz="1400" spc="-1" strike="noStrike">
                <a:solidFill>
                  <a:srgbClr val="ff0000"/>
                </a:solidFill>
                <a:uFill>
                  <a:solidFill>
                    <a:srgbClr val="ffffff"/>
                  </a:solidFill>
                </a:uFill>
                <a:latin typeface="Book Antiqua"/>
              </a:rPr>
              <a:t>5. </a:t>
            </a:r>
            <a:r>
              <a:rPr b="1" lang="el-GR" sz="1400" spc="-1" strike="noStrike">
                <a:solidFill>
                  <a:srgbClr val="ffffff"/>
                </a:solidFill>
                <a:uFill>
                  <a:solidFill>
                    <a:srgbClr val="ffffff"/>
                  </a:solidFill>
                </a:uFill>
                <a:latin typeface="Book Antiqua"/>
              </a:rPr>
              <a:t>Ο συνολικός βαθμός απόδοσης ολης της εγκατάστασης (ησ ) </a:t>
            </a:r>
            <a:r>
              <a:rPr b="1" lang="el-GR" sz="1400" spc="-1" strike="noStrike">
                <a:solidFill>
                  <a:srgbClr val="ff0000"/>
                </a:solidFill>
                <a:uFill>
                  <a:solidFill>
                    <a:srgbClr val="ffffff"/>
                  </a:solidFill>
                </a:uFill>
                <a:latin typeface="Book Antiqua"/>
              </a:rPr>
              <a:t>6. </a:t>
            </a:r>
            <a:r>
              <a:rPr b="1" lang="el-GR" sz="1400" spc="-1" strike="noStrike">
                <a:solidFill>
                  <a:srgbClr val="ffffff"/>
                </a:solidFill>
                <a:uFill>
                  <a:solidFill>
                    <a:srgbClr val="ffffff"/>
                  </a:solidFill>
                </a:uFill>
                <a:latin typeface="Book Antiqua"/>
              </a:rPr>
              <a:t>Η συνολική κατανάλωση καυσίμου για ταξίδι 2 εβδομάδων (Κt)</a:t>
            </a:r>
            <a:endParaRPr b="0" lang="el-GR" sz="1400" spc="-1" strike="noStrike">
              <a:solidFill>
                <a:srgbClr val="000000"/>
              </a:solidFill>
              <a:uFill>
                <a:solidFill>
                  <a:srgbClr val="ffffff"/>
                </a:solidFill>
              </a:uFill>
              <a:latin typeface="Arial"/>
            </a:endParaRPr>
          </a:p>
          <a:p>
            <a:pPr algn="ctr">
              <a:lnSpc>
                <a:spcPct val="100000"/>
              </a:lnSpc>
              <a:spcBef>
                <a:spcPts val="320"/>
              </a:spcBef>
            </a:pPr>
            <a:r>
              <a:rPr b="1" lang="el-GR" sz="1600" spc="-1" strike="noStrike" u="sng">
                <a:solidFill>
                  <a:srgbClr val="ff0000"/>
                </a:solidFill>
                <a:uFill>
                  <a:solidFill>
                    <a:srgbClr val="ffffff"/>
                  </a:solidFill>
                </a:uFill>
                <a:latin typeface="Book Antiqua"/>
              </a:rPr>
              <a:t>ΛΥΣΗ</a:t>
            </a:r>
            <a:endParaRPr b="0" lang="el-GR" sz="16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0000"/>
                </a:solidFill>
                <a:uFill>
                  <a:solidFill>
                    <a:srgbClr val="ffffff"/>
                  </a:solidFill>
                </a:uFill>
                <a:latin typeface="Book Antiqua"/>
              </a:rPr>
              <a:t>ΑΠΟ (Γ3) P</a:t>
            </a:r>
            <a:r>
              <a:rPr b="1" lang="el-GR" sz="1200" spc="-1" strike="noStrike">
                <a:solidFill>
                  <a:srgbClr val="ff0000"/>
                </a:solidFill>
                <a:uFill>
                  <a:solidFill>
                    <a:srgbClr val="ffffff"/>
                  </a:solidFill>
                </a:uFill>
                <a:latin typeface="Book Antiqua"/>
              </a:rPr>
              <a:t>1</a:t>
            </a:r>
            <a:r>
              <a:rPr b="1" lang="el-GR" sz="1600" spc="-1" strike="noStrike">
                <a:solidFill>
                  <a:srgbClr val="ff0000"/>
                </a:solidFill>
                <a:uFill>
                  <a:solidFill>
                    <a:srgbClr val="ffffff"/>
                  </a:solidFill>
                </a:uFill>
                <a:latin typeface="Book Antiqua"/>
              </a:rPr>
              <a:t>=50 bar ΚΑΙ T</a:t>
            </a:r>
            <a:r>
              <a:rPr b="1" lang="el-GR" sz="1200" spc="-1" strike="noStrike">
                <a:solidFill>
                  <a:srgbClr val="ff0000"/>
                </a:solidFill>
                <a:uFill>
                  <a:solidFill>
                    <a:srgbClr val="ffffff"/>
                  </a:solidFill>
                </a:uFill>
                <a:latin typeface="Book Antiqua"/>
              </a:rPr>
              <a:t>1</a:t>
            </a:r>
            <a:r>
              <a:rPr b="1" lang="el-GR" sz="1600" spc="-1" strike="noStrike">
                <a:solidFill>
                  <a:srgbClr val="ff0000"/>
                </a:solidFill>
                <a:uFill>
                  <a:solidFill>
                    <a:srgbClr val="ffffff"/>
                  </a:solidFill>
                </a:uFill>
                <a:latin typeface="Book Antiqua"/>
              </a:rPr>
              <a:t>=500°C =&gt; h</a:t>
            </a:r>
            <a:r>
              <a:rPr b="1" lang="el-GR" sz="1200" spc="-1" strike="noStrike">
                <a:solidFill>
                  <a:srgbClr val="ff0000"/>
                </a:solidFill>
                <a:uFill>
                  <a:solidFill>
                    <a:srgbClr val="ffffff"/>
                  </a:solidFill>
                </a:uFill>
                <a:latin typeface="Book Antiqua"/>
              </a:rPr>
              <a:t>1</a:t>
            </a:r>
            <a:r>
              <a:rPr b="1" lang="el-GR" sz="1600" spc="-1" strike="noStrike">
                <a:solidFill>
                  <a:srgbClr val="ff0000"/>
                </a:solidFill>
                <a:uFill>
                  <a:solidFill>
                    <a:srgbClr val="ffffff"/>
                  </a:solidFill>
                </a:uFill>
                <a:latin typeface="Book Antiqua"/>
              </a:rPr>
              <a:t>=3433,7 kJ/kg</a:t>
            </a:r>
            <a:endParaRPr b="0" lang="el-GR" sz="16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0000"/>
                </a:solidFill>
                <a:uFill>
                  <a:solidFill>
                    <a:srgbClr val="ffffff"/>
                  </a:solidFill>
                </a:uFill>
                <a:latin typeface="Book Antiqua"/>
              </a:rPr>
              <a:t>ΑΠΟ (Γ2) P</a:t>
            </a:r>
            <a:r>
              <a:rPr b="1" lang="el-GR" sz="1200" spc="-1" strike="noStrike">
                <a:solidFill>
                  <a:srgbClr val="ff0000"/>
                </a:solidFill>
                <a:uFill>
                  <a:solidFill>
                    <a:srgbClr val="ffffff"/>
                  </a:solidFill>
                </a:uFill>
                <a:latin typeface="Book Antiqua"/>
              </a:rPr>
              <a:t>2</a:t>
            </a:r>
            <a:r>
              <a:rPr b="1" lang="el-GR" sz="1600" spc="-1" strike="noStrike">
                <a:solidFill>
                  <a:srgbClr val="ff0000"/>
                </a:solidFill>
                <a:uFill>
                  <a:solidFill>
                    <a:srgbClr val="ffffff"/>
                  </a:solidFill>
                </a:uFill>
                <a:latin typeface="Book Antiqua"/>
              </a:rPr>
              <a:t>=0,05 bar  =&gt; h</a:t>
            </a:r>
            <a:r>
              <a:rPr b="1" lang="el-GR" sz="1200" spc="-1" strike="noStrike">
                <a:solidFill>
                  <a:srgbClr val="ff0000"/>
                </a:solidFill>
                <a:uFill>
                  <a:solidFill>
                    <a:srgbClr val="ffffff"/>
                  </a:solidFill>
                </a:uFill>
                <a:latin typeface="Book Antiqua"/>
              </a:rPr>
              <a:t>2</a:t>
            </a:r>
            <a:r>
              <a:rPr b="1" lang="el-GR" sz="1600" spc="-1" strike="noStrike">
                <a:solidFill>
                  <a:srgbClr val="ff0000"/>
                </a:solidFill>
                <a:uFill>
                  <a:solidFill>
                    <a:srgbClr val="ffffff"/>
                  </a:solidFill>
                </a:uFill>
                <a:latin typeface="Book Antiqua"/>
              </a:rPr>
              <a:t>=2561,2 kJ/kg                             Δh</a:t>
            </a:r>
            <a:r>
              <a:rPr b="1" lang="el-GR" sz="1200" spc="-1" strike="noStrike">
                <a:solidFill>
                  <a:srgbClr val="ff0000"/>
                </a:solidFill>
                <a:uFill>
                  <a:solidFill>
                    <a:srgbClr val="ffffff"/>
                  </a:solidFill>
                </a:uFill>
                <a:latin typeface="Book Antiqua"/>
              </a:rPr>
              <a:t>θ</a:t>
            </a:r>
            <a:r>
              <a:rPr b="1" lang="el-GR" sz="1600" spc="-1" strike="noStrike">
                <a:solidFill>
                  <a:srgbClr val="ff0000"/>
                </a:solidFill>
                <a:uFill>
                  <a:solidFill>
                    <a:srgbClr val="ffffff"/>
                  </a:solidFill>
                </a:uFill>
                <a:latin typeface="Book Antiqua"/>
              </a:rPr>
              <a:t> = h</a:t>
            </a:r>
            <a:r>
              <a:rPr b="1" lang="el-GR" sz="1200" spc="-1" strike="noStrike">
                <a:solidFill>
                  <a:srgbClr val="ff0000"/>
                </a:solidFill>
                <a:uFill>
                  <a:solidFill>
                    <a:srgbClr val="ffffff"/>
                  </a:solidFill>
                </a:uFill>
                <a:latin typeface="Book Antiqua"/>
              </a:rPr>
              <a:t>1</a:t>
            </a:r>
            <a:r>
              <a:rPr b="1" lang="el-GR" sz="1600" spc="-1" strike="noStrike">
                <a:solidFill>
                  <a:srgbClr val="ff0000"/>
                </a:solidFill>
                <a:uFill>
                  <a:solidFill>
                    <a:srgbClr val="ffffff"/>
                  </a:solidFill>
                </a:uFill>
                <a:latin typeface="Book Antiqua"/>
              </a:rPr>
              <a:t> - h</a:t>
            </a:r>
            <a:r>
              <a:rPr b="1" lang="el-GR" sz="1200" spc="-1" strike="noStrike">
                <a:solidFill>
                  <a:srgbClr val="ff0000"/>
                </a:solidFill>
                <a:uFill>
                  <a:solidFill>
                    <a:srgbClr val="ffffff"/>
                  </a:solidFill>
                </a:uFill>
                <a:latin typeface="Book Antiqua"/>
              </a:rPr>
              <a:t>2</a:t>
            </a:r>
            <a:r>
              <a:rPr b="1" lang="el-GR" sz="1600" spc="-1" strike="noStrike">
                <a:solidFill>
                  <a:srgbClr val="ff0000"/>
                </a:solidFill>
                <a:uFill>
                  <a:solidFill>
                    <a:srgbClr val="ffffff"/>
                  </a:solidFill>
                </a:uFill>
                <a:latin typeface="Book Antiqua"/>
              </a:rPr>
              <a:t> = 3433,7 - 2561,2 = 872,5 kJ/kg</a:t>
            </a:r>
            <a:endParaRPr b="0" lang="el-GR" sz="1600" spc="-1" strike="noStrike">
              <a:solidFill>
                <a:srgbClr val="000000"/>
              </a:solidFill>
              <a:uFill>
                <a:solidFill>
                  <a:srgbClr val="ffffff"/>
                </a:solidFill>
              </a:uFill>
              <a:latin typeface="Arial"/>
            </a:endParaRPr>
          </a:p>
          <a:p>
            <a:pPr marL="343080" indent="-342720">
              <a:lnSpc>
                <a:spcPct val="100000"/>
              </a:lnSpc>
              <a:spcBef>
                <a:spcPts val="320"/>
              </a:spcBef>
              <a:buClr>
                <a:srgbClr val="f9f9f9"/>
              </a:buClr>
              <a:buSzPct val="65000"/>
              <a:buFont typeface="Wingdings 2" charset="2"/>
              <a:buAutoNum type="arabicParenR"/>
            </a:pPr>
            <a:r>
              <a:rPr b="1" lang="el-GR" sz="1600" spc="-1" strike="noStrike">
                <a:solidFill>
                  <a:srgbClr val="ff0000"/>
                </a:solidFill>
                <a:uFill>
                  <a:solidFill>
                    <a:srgbClr val="ffffff"/>
                  </a:solidFill>
                </a:uFill>
                <a:latin typeface="Book Antiqua"/>
              </a:rPr>
              <a:t>P</a:t>
            </a:r>
            <a:r>
              <a:rPr b="1" lang="el-GR" sz="1200" spc="-1" strike="noStrike">
                <a:solidFill>
                  <a:srgbClr val="ff0000"/>
                </a:solidFill>
                <a:uFill>
                  <a:solidFill>
                    <a:srgbClr val="ffffff"/>
                  </a:solidFill>
                </a:uFill>
                <a:latin typeface="Book Antiqua"/>
              </a:rPr>
              <a:t>Θ</a:t>
            </a:r>
            <a:r>
              <a:rPr b="1" lang="el-GR" sz="1600" spc="-1" strike="noStrike">
                <a:solidFill>
                  <a:srgbClr val="ff0000"/>
                </a:solidFill>
                <a:uFill>
                  <a:solidFill>
                    <a:srgbClr val="ffffff"/>
                  </a:solidFill>
                </a:uFill>
                <a:latin typeface="Book Antiqua"/>
              </a:rPr>
              <a:t> = G.Δh</a:t>
            </a:r>
            <a:r>
              <a:rPr b="1" lang="el-GR" sz="1200" spc="-1" strike="noStrike">
                <a:solidFill>
                  <a:srgbClr val="ff0000"/>
                </a:solidFill>
                <a:uFill>
                  <a:solidFill>
                    <a:srgbClr val="ffffff"/>
                  </a:solidFill>
                </a:uFill>
                <a:latin typeface="Book Antiqua"/>
              </a:rPr>
              <a:t>θ</a:t>
            </a:r>
            <a:r>
              <a:rPr b="1" lang="el-GR" sz="1600" spc="-1" strike="noStrike">
                <a:solidFill>
                  <a:srgbClr val="ff0000"/>
                </a:solidFill>
                <a:uFill>
                  <a:solidFill>
                    <a:srgbClr val="ffffff"/>
                  </a:solidFill>
                </a:uFill>
                <a:latin typeface="Book Antiqua"/>
              </a:rPr>
              <a:t> / 3600 = 227000 . 872,5 / 3600 = </a:t>
            </a:r>
            <a:r>
              <a:rPr b="1" lang="el-GR" sz="1600" spc="-1" strike="noStrike" u="sng">
                <a:solidFill>
                  <a:srgbClr val="ff0000"/>
                </a:solidFill>
                <a:uFill>
                  <a:solidFill>
                    <a:srgbClr val="ffffff"/>
                  </a:solidFill>
                </a:uFill>
                <a:latin typeface="Book Antiqua"/>
              </a:rPr>
              <a:t>55015,9 kW</a:t>
            </a:r>
            <a:endParaRPr b="0" lang="el-GR" sz="1600" spc="-1" strike="noStrike">
              <a:solidFill>
                <a:srgbClr val="000000"/>
              </a:solidFill>
              <a:uFill>
                <a:solidFill>
                  <a:srgbClr val="ffffff"/>
                </a:solidFill>
              </a:uFill>
              <a:latin typeface="Arial"/>
            </a:endParaRPr>
          </a:p>
          <a:p>
            <a:pPr marL="343080" indent="-342720">
              <a:lnSpc>
                <a:spcPct val="100000"/>
              </a:lnSpc>
              <a:spcBef>
                <a:spcPts val="320"/>
              </a:spcBef>
              <a:buClr>
                <a:srgbClr val="f9f9f9"/>
              </a:buClr>
              <a:buSzPct val="65000"/>
              <a:buFont typeface="Arial"/>
              <a:buAutoNum type="arabicParenR"/>
            </a:pPr>
            <a:r>
              <a:rPr b="1" lang="el-GR" sz="1600" spc="-1" strike="noStrike">
                <a:solidFill>
                  <a:srgbClr val="ff0000"/>
                </a:solidFill>
                <a:uFill>
                  <a:solidFill>
                    <a:srgbClr val="ffffff"/>
                  </a:solidFill>
                </a:uFill>
                <a:latin typeface="Book Antiqua"/>
              </a:rPr>
              <a:t>η</a:t>
            </a:r>
            <a:r>
              <a:rPr b="1" lang="el-GR" sz="1200" spc="-1" strike="noStrike">
                <a:solidFill>
                  <a:srgbClr val="ff0000"/>
                </a:solidFill>
                <a:uFill>
                  <a:solidFill>
                    <a:srgbClr val="ffffff"/>
                  </a:solidFill>
                </a:uFill>
                <a:latin typeface="Book Antiqua"/>
              </a:rPr>
              <a:t>ε </a:t>
            </a:r>
            <a:r>
              <a:rPr b="1" lang="el-GR" sz="1600" spc="-1" strike="noStrike">
                <a:solidFill>
                  <a:srgbClr val="ff0000"/>
                </a:solidFill>
                <a:uFill>
                  <a:solidFill>
                    <a:srgbClr val="ffffff"/>
                  </a:solidFill>
                </a:uFill>
                <a:latin typeface="Book Antiqua"/>
              </a:rPr>
              <a:t>= Ρ</a:t>
            </a:r>
            <a:r>
              <a:rPr b="1" lang="el-GR" sz="1200" spc="-1" strike="noStrike">
                <a:solidFill>
                  <a:srgbClr val="ff0000"/>
                </a:solidFill>
                <a:uFill>
                  <a:solidFill>
                    <a:srgbClr val="ffffff"/>
                  </a:solidFill>
                </a:uFill>
                <a:latin typeface="Book Antiqua"/>
              </a:rPr>
              <a:t>ε</a:t>
            </a:r>
            <a:r>
              <a:rPr b="1" lang="el-GR" sz="1600" spc="-1" strike="noStrike">
                <a:solidFill>
                  <a:srgbClr val="ff0000"/>
                </a:solidFill>
                <a:uFill>
                  <a:solidFill>
                    <a:srgbClr val="ffffff"/>
                  </a:solidFill>
                </a:uFill>
                <a:latin typeface="Book Antiqua"/>
              </a:rPr>
              <a:t>/Ρ</a:t>
            </a:r>
            <a:r>
              <a:rPr b="1" lang="el-GR" sz="1200" spc="-1" strike="noStrike">
                <a:solidFill>
                  <a:srgbClr val="ff0000"/>
                </a:solidFill>
                <a:uFill>
                  <a:solidFill>
                    <a:srgbClr val="ffffff"/>
                  </a:solidFill>
                </a:uFill>
                <a:latin typeface="Book Antiqua"/>
              </a:rPr>
              <a:t>Θ</a:t>
            </a:r>
            <a:r>
              <a:rPr b="1" lang="el-GR" sz="1600" spc="-1" strike="noStrike">
                <a:solidFill>
                  <a:srgbClr val="ff0000"/>
                </a:solidFill>
                <a:uFill>
                  <a:solidFill>
                    <a:srgbClr val="ffffff"/>
                  </a:solidFill>
                </a:uFill>
                <a:latin typeface="Book Antiqua"/>
              </a:rPr>
              <a:t> =&gt;  Ρ</a:t>
            </a:r>
            <a:r>
              <a:rPr b="1" lang="el-GR" sz="1200" spc="-1" strike="noStrike">
                <a:solidFill>
                  <a:srgbClr val="ff0000"/>
                </a:solidFill>
                <a:uFill>
                  <a:solidFill>
                    <a:srgbClr val="ffffff"/>
                  </a:solidFill>
                </a:uFill>
                <a:latin typeface="Book Antiqua"/>
              </a:rPr>
              <a:t>ε</a:t>
            </a:r>
            <a:r>
              <a:rPr b="1" lang="el-GR" sz="1600" spc="-1" strike="noStrike">
                <a:solidFill>
                  <a:srgbClr val="ff0000"/>
                </a:solidFill>
                <a:uFill>
                  <a:solidFill>
                    <a:srgbClr val="ffffff"/>
                  </a:solidFill>
                </a:uFill>
                <a:latin typeface="Book Antiqua"/>
              </a:rPr>
              <a:t> = Ρ</a:t>
            </a:r>
            <a:r>
              <a:rPr b="1" lang="el-GR" sz="1200" spc="-1" strike="noStrike">
                <a:solidFill>
                  <a:srgbClr val="ff0000"/>
                </a:solidFill>
                <a:uFill>
                  <a:solidFill>
                    <a:srgbClr val="ffffff"/>
                  </a:solidFill>
                </a:uFill>
                <a:latin typeface="Book Antiqua"/>
              </a:rPr>
              <a:t>Θ</a:t>
            </a:r>
            <a:r>
              <a:rPr b="1" lang="el-GR" sz="1600" spc="-1" strike="noStrike">
                <a:solidFill>
                  <a:srgbClr val="ff0000"/>
                </a:solidFill>
                <a:uFill>
                  <a:solidFill>
                    <a:srgbClr val="ffffff"/>
                  </a:solidFill>
                </a:uFill>
                <a:latin typeface="Book Antiqua"/>
              </a:rPr>
              <a:t> . η</a:t>
            </a:r>
            <a:r>
              <a:rPr b="1" lang="el-GR" sz="1200" spc="-1" strike="noStrike">
                <a:solidFill>
                  <a:srgbClr val="ff0000"/>
                </a:solidFill>
                <a:uFill>
                  <a:solidFill>
                    <a:srgbClr val="ffffff"/>
                  </a:solidFill>
                </a:uFill>
                <a:latin typeface="Book Antiqua"/>
              </a:rPr>
              <a:t>ε</a:t>
            </a:r>
            <a:r>
              <a:rPr b="1" lang="el-GR" sz="1600" spc="-1" strike="noStrike">
                <a:solidFill>
                  <a:srgbClr val="ff0000"/>
                </a:solidFill>
                <a:uFill>
                  <a:solidFill>
                    <a:srgbClr val="ffffff"/>
                  </a:solidFill>
                </a:uFill>
                <a:latin typeface="Book Antiqua"/>
              </a:rPr>
              <a:t> = 55015,9 . 0,90 = </a:t>
            </a:r>
            <a:r>
              <a:rPr b="1" lang="el-GR" sz="1600" spc="-1" strike="noStrike" u="sng">
                <a:solidFill>
                  <a:srgbClr val="ff0000"/>
                </a:solidFill>
                <a:uFill>
                  <a:solidFill>
                    <a:srgbClr val="ffffff"/>
                  </a:solidFill>
                </a:uFill>
                <a:latin typeface="Book Antiqua"/>
              </a:rPr>
              <a:t>49514,3 Kw</a:t>
            </a:r>
            <a:endParaRPr b="0" lang="el-GR" sz="1600" spc="-1" strike="noStrike">
              <a:solidFill>
                <a:srgbClr val="000000"/>
              </a:solidFill>
              <a:uFill>
                <a:solidFill>
                  <a:srgbClr val="ffffff"/>
                </a:solidFill>
              </a:uFill>
              <a:latin typeface="Arial"/>
            </a:endParaRPr>
          </a:p>
          <a:p>
            <a:pPr marL="343080" indent="-342720">
              <a:lnSpc>
                <a:spcPct val="100000"/>
              </a:lnSpc>
              <a:spcBef>
                <a:spcPts val="320"/>
              </a:spcBef>
              <a:buClr>
                <a:srgbClr val="f9f9f9"/>
              </a:buClr>
              <a:buSzPct val="65000"/>
              <a:buFont typeface="Arial"/>
              <a:buAutoNum type="arabicParenR"/>
            </a:pPr>
            <a:r>
              <a:rPr b="1" lang="el-GR" sz="1600" spc="-1" strike="noStrike">
                <a:solidFill>
                  <a:srgbClr val="ff0000"/>
                </a:solidFill>
                <a:uFill>
                  <a:solidFill>
                    <a:srgbClr val="ffffff"/>
                  </a:solidFill>
                </a:uFill>
                <a:latin typeface="Book Antiqua"/>
              </a:rPr>
              <a:t>bs  =  G / Ρ</a:t>
            </a:r>
            <a:r>
              <a:rPr b="1" lang="el-GR" sz="1200" spc="-1" strike="noStrike">
                <a:solidFill>
                  <a:srgbClr val="ff0000"/>
                </a:solidFill>
                <a:uFill>
                  <a:solidFill>
                    <a:srgbClr val="ffffff"/>
                  </a:solidFill>
                </a:uFill>
                <a:latin typeface="Book Antiqua"/>
              </a:rPr>
              <a:t>π</a:t>
            </a:r>
            <a:r>
              <a:rPr b="1" lang="el-GR" sz="1600" spc="-1" strike="noStrike">
                <a:solidFill>
                  <a:srgbClr val="ff0000"/>
                </a:solidFill>
                <a:uFill>
                  <a:solidFill>
                    <a:srgbClr val="ffffff"/>
                  </a:solidFill>
                </a:uFill>
                <a:latin typeface="Book Antiqua"/>
              </a:rPr>
              <a:t>  =  227000 / 40000  =  </a:t>
            </a:r>
            <a:r>
              <a:rPr b="1" lang="el-GR" sz="1600" spc="-1" strike="noStrike" u="sng">
                <a:solidFill>
                  <a:srgbClr val="ff0000"/>
                </a:solidFill>
                <a:uFill>
                  <a:solidFill>
                    <a:srgbClr val="ffffff"/>
                  </a:solidFill>
                </a:uFill>
                <a:latin typeface="Book Antiqua"/>
              </a:rPr>
              <a:t>5,67 kg/kWh</a:t>
            </a:r>
            <a:endParaRPr b="0" lang="el-GR" sz="1600" spc="-1" strike="noStrike">
              <a:solidFill>
                <a:srgbClr val="000000"/>
              </a:solidFill>
              <a:uFill>
                <a:solidFill>
                  <a:srgbClr val="ffffff"/>
                </a:solidFill>
              </a:uFill>
              <a:latin typeface="Arial"/>
            </a:endParaRPr>
          </a:p>
          <a:p>
            <a:pPr marL="343080" indent="-342720">
              <a:lnSpc>
                <a:spcPct val="100000"/>
              </a:lnSpc>
              <a:spcBef>
                <a:spcPts val="320"/>
              </a:spcBef>
              <a:buClr>
                <a:srgbClr val="f9f9f9"/>
              </a:buClr>
              <a:buSzPct val="65000"/>
              <a:buFont typeface="Arial"/>
              <a:buAutoNum type="arabicParenR"/>
            </a:pPr>
            <a:r>
              <a:rPr b="1" lang="el-GR" sz="1600" spc="-1" strike="noStrike">
                <a:solidFill>
                  <a:srgbClr val="ff0000"/>
                </a:solidFill>
                <a:uFill>
                  <a:solidFill>
                    <a:srgbClr val="ffffff"/>
                  </a:solidFill>
                </a:uFill>
                <a:latin typeface="Book Antiqua"/>
              </a:rPr>
              <a:t>bs  = 3600 / Δh</a:t>
            </a:r>
            <a:r>
              <a:rPr b="1" lang="el-GR" sz="1200" spc="-1" strike="noStrike">
                <a:solidFill>
                  <a:srgbClr val="ff0000"/>
                </a:solidFill>
                <a:uFill>
                  <a:solidFill>
                    <a:srgbClr val="ffffff"/>
                  </a:solidFill>
                </a:uFill>
                <a:latin typeface="Book Antiqua"/>
              </a:rPr>
              <a:t>θ</a:t>
            </a:r>
            <a:r>
              <a:rPr b="1" lang="el-GR" sz="1600" spc="-1" strike="noStrike">
                <a:solidFill>
                  <a:srgbClr val="ff0000"/>
                </a:solidFill>
                <a:uFill>
                  <a:solidFill>
                    <a:srgbClr val="ffffff"/>
                  </a:solidFill>
                </a:uFill>
                <a:latin typeface="Book Antiqua"/>
              </a:rPr>
              <a:t> . η</a:t>
            </a:r>
            <a:r>
              <a:rPr b="1" lang="el-GR" sz="1200" spc="-1" strike="noStrike">
                <a:solidFill>
                  <a:srgbClr val="ff0000"/>
                </a:solidFill>
                <a:uFill>
                  <a:solidFill>
                    <a:srgbClr val="ffffff"/>
                  </a:solidFill>
                </a:uFill>
                <a:latin typeface="Book Antiqua"/>
              </a:rPr>
              <a:t>ολ</a:t>
            </a:r>
            <a:r>
              <a:rPr b="1" lang="el-GR" sz="1600" spc="-1" strike="noStrike">
                <a:solidFill>
                  <a:srgbClr val="ff0000"/>
                </a:solidFill>
                <a:uFill>
                  <a:solidFill>
                    <a:srgbClr val="ffffff"/>
                  </a:solidFill>
                </a:uFill>
                <a:latin typeface="Book Antiqua"/>
              </a:rPr>
              <a:t>  = &gt; η</a:t>
            </a:r>
            <a:r>
              <a:rPr b="1" lang="el-GR" sz="1200" spc="-1" strike="noStrike">
                <a:solidFill>
                  <a:srgbClr val="ff0000"/>
                </a:solidFill>
                <a:uFill>
                  <a:solidFill>
                    <a:srgbClr val="ffffff"/>
                  </a:solidFill>
                </a:uFill>
                <a:latin typeface="Book Antiqua"/>
              </a:rPr>
              <a:t>ολ</a:t>
            </a:r>
            <a:r>
              <a:rPr b="1" lang="el-GR" sz="1600" spc="-1" strike="noStrike">
                <a:solidFill>
                  <a:srgbClr val="ff0000"/>
                </a:solidFill>
                <a:uFill>
                  <a:solidFill>
                    <a:srgbClr val="ffffff"/>
                  </a:solidFill>
                </a:uFill>
                <a:latin typeface="Book Antiqua"/>
              </a:rPr>
              <a:t>  = 3600 / Δh</a:t>
            </a:r>
            <a:r>
              <a:rPr b="1" lang="el-GR" sz="1200" spc="-1" strike="noStrike">
                <a:solidFill>
                  <a:srgbClr val="ff0000"/>
                </a:solidFill>
                <a:uFill>
                  <a:solidFill>
                    <a:srgbClr val="ffffff"/>
                  </a:solidFill>
                </a:uFill>
                <a:latin typeface="Book Antiqua"/>
              </a:rPr>
              <a:t>θ</a:t>
            </a:r>
            <a:r>
              <a:rPr b="1" lang="el-GR" sz="1600" spc="-1" strike="noStrike">
                <a:solidFill>
                  <a:srgbClr val="ff0000"/>
                </a:solidFill>
                <a:uFill>
                  <a:solidFill>
                    <a:srgbClr val="ffffff"/>
                  </a:solidFill>
                </a:uFill>
                <a:latin typeface="Book Antiqua"/>
              </a:rPr>
              <a:t> . bs = 3600 / 872,5 . 5,67 = </a:t>
            </a:r>
            <a:r>
              <a:rPr b="1" lang="el-GR" sz="1600" spc="-1" strike="noStrike" u="sng">
                <a:solidFill>
                  <a:srgbClr val="ff0000"/>
                </a:solidFill>
                <a:uFill>
                  <a:solidFill>
                    <a:srgbClr val="ffffff"/>
                  </a:solidFill>
                </a:uFill>
                <a:latin typeface="Book Antiqua"/>
              </a:rPr>
              <a:t>0,7277 η 72,77%</a:t>
            </a:r>
            <a:endParaRPr b="0" lang="el-GR" sz="1600" spc="-1" strike="noStrike">
              <a:solidFill>
                <a:srgbClr val="000000"/>
              </a:solidFill>
              <a:uFill>
                <a:solidFill>
                  <a:srgbClr val="ffffff"/>
                </a:solidFill>
              </a:uFill>
              <a:latin typeface="Arial"/>
            </a:endParaRPr>
          </a:p>
          <a:p>
            <a:pPr marL="343080" indent="-342720">
              <a:lnSpc>
                <a:spcPct val="100000"/>
              </a:lnSpc>
              <a:spcBef>
                <a:spcPts val="320"/>
              </a:spcBef>
              <a:buClr>
                <a:srgbClr val="f9f9f9"/>
              </a:buClr>
              <a:buSzPct val="65000"/>
              <a:buFont typeface="Arial"/>
              <a:buAutoNum type="arabicParenR"/>
            </a:pPr>
            <a:r>
              <a:rPr b="1" lang="el-GR" sz="1600" spc="-1" strike="noStrike">
                <a:solidFill>
                  <a:srgbClr val="ff0000"/>
                </a:solidFill>
                <a:uFill>
                  <a:solidFill>
                    <a:srgbClr val="ffffff"/>
                  </a:solidFill>
                </a:uFill>
                <a:latin typeface="Book Antiqua"/>
              </a:rPr>
              <a:t>η</a:t>
            </a:r>
            <a:r>
              <a:rPr b="1" lang="el-GR" sz="1200" spc="-1" strike="noStrike">
                <a:solidFill>
                  <a:srgbClr val="ff0000"/>
                </a:solidFill>
                <a:uFill>
                  <a:solidFill>
                    <a:srgbClr val="ffffff"/>
                  </a:solidFill>
                </a:uFill>
                <a:latin typeface="Book Antiqua"/>
              </a:rPr>
              <a:t>σ</a:t>
            </a:r>
            <a:r>
              <a:rPr b="1" lang="el-GR" sz="1600" spc="-1" strike="noStrike">
                <a:solidFill>
                  <a:srgbClr val="ff0000"/>
                </a:solidFill>
                <a:uFill>
                  <a:solidFill>
                    <a:srgbClr val="ffffff"/>
                  </a:solidFill>
                </a:uFill>
                <a:latin typeface="Book Antiqua"/>
              </a:rPr>
              <a:t>  =  3600 / Κ . H</a:t>
            </a:r>
            <a:r>
              <a:rPr b="1" lang="el-GR" sz="1600" spc="-1" strike="noStrike" baseline="-25000">
                <a:solidFill>
                  <a:srgbClr val="ff0000"/>
                </a:solidFill>
                <a:uFill>
                  <a:solidFill>
                    <a:srgbClr val="ffffff"/>
                  </a:solidFill>
                </a:uFill>
                <a:latin typeface="Book Antiqua"/>
              </a:rPr>
              <a:t>k</a:t>
            </a:r>
            <a:r>
              <a:rPr b="1" lang="el-GR" sz="1600" spc="-1" strike="noStrike">
                <a:solidFill>
                  <a:srgbClr val="ff0000"/>
                </a:solidFill>
                <a:uFill>
                  <a:solidFill>
                    <a:srgbClr val="ffffff"/>
                  </a:solidFill>
                </a:uFill>
                <a:latin typeface="Book Antiqua"/>
              </a:rPr>
              <a:t>   =   3600 / 0,34 . 43000  =   </a:t>
            </a:r>
            <a:r>
              <a:rPr b="1" lang="el-GR" sz="1600" spc="-1" strike="noStrike" u="sng">
                <a:solidFill>
                  <a:srgbClr val="ff0000"/>
                </a:solidFill>
                <a:uFill>
                  <a:solidFill>
                    <a:srgbClr val="ffffff"/>
                  </a:solidFill>
                </a:uFill>
                <a:latin typeface="Book Antiqua"/>
              </a:rPr>
              <a:t>0,2462  η 24,62 %</a:t>
            </a:r>
            <a:endParaRPr b="0" lang="el-GR" sz="1600" spc="-1" strike="noStrike">
              <a:solidFill>
                <a:srgbClr val="000000"/>
              </a:solidFill>
              <a:uFill>
                <a:solidFill>
                  <a:srgbClr val="ffffff"/>
                </a:solidFill>
              </a:uFill>
              <a:latin typeface="Arial"/>
            </a:endParaRPr>
          </a:p>
          <a:p>
            <a:pPr marL="343080" indent="-342720">
              <a:lnSpc>
                <a:spcPct val="100000"/>
              </a:lnSpc>
              <a:spcBef>
                <a:spcPts val="320"/>
              </a:spcBef>
              <a:buClr>
                <a:srgbClr val="f9f9f9"/>
              </a:buClr>
              <a:buSzPct val="65000"/>
              <a:buFont typeface="Arial"/>
              <a:buAutoNum type="arabicParenR"/>
            </a:pPr>
            <a:r>
              <a:rPr b="1" lang="el-GR" sz="1600" spc="-1" strike="noStrike">
                <a:solidFill>
                  <a:srgbClr val="ff0000"/>
                </a:solidFill>
                <a:uFill>
                  <a:solidFill>
                    <a:srgbClr val="ffffff"/>
                  </a:solidFill>
                </a:uFill>
                <a:latin typeface="Book Antiqua"/>
              </a:rPr>
              <a:t>kω = k . Ρ</a:t>
            </a:r>
            <a:r>
              <a:rPr b="1" lang="el-GR" sz="1200" spc="-1" strike="noStrike">
                <a:solidFill>
                  <a:srgbClr val="ff0000"/>
                </a:solidFill>
                <a:uFill>
                  <a:solidFill>
                    <a:srgbClr val="ffffff"/>
                  </a:solidFill>
                </a:uFill>
                <a:latin typeface="Book Antiqua"/>
              </a:rPr>
              <a:t>π</a:t>
            </a:r>
            <a:r>
              <a:rPr b="1" lang="el-GR" sz="1600" spc="-1" strike="noStrike">
                <a:solidFill>
                  <a:srgbClr val="ff0000"/>
                </a:solidFill>
                <a:uFill>
                  <a:solidFill>
                    <a:srgbClr val="ffffff"/>
                  </a:solidFill>
                </a:uFill>
                <a:latin typeface="Book Antiqua"/>
              </a:rPr>
              <a:t>  = 0,34 . 40000 = 13600 kg/h</a:t>
            </a:r>
            <a:endParaRPr b="0" lang="el-GR" sz="1600" spc="-1" strike="noStrike">
              <a:solidFill>
                <a:srgbClr val="000000"/>
              </a:solidFill>
              <a:uFill>
                <a:solidFill>
                  <a:srgbClr val="ffffff"/>
                </a:solidFill>
              </a:uFill>
              <a:latin typeface="Arial"/>
            </a:endParaRPr>
          </a:p>
          <a:p>
            <a:pPr marL="343080" indent="-342720">
              <a:lnSpc>
                <a:spcPct val="100000"/>
              </a:lnSpc>
              <a:spcBef>
                <a:spcPts val="320"/>
              </a:spcBef>
            </a:pPr>
            <a:r>
              <a:rPr b="1" lang="el-GR" sz="1600" spc="-1" strike="noStrike">
                <a:solidFill>
                  <a:srgbClr val="ff0000"/>
                </a:solidFill>
                <a:uFill>
                  <a:solidFill>
                    <a:srgbClr val="ffffff"/>
                  </a:solidFill>
                </a:uFill>
                <a:latin typeface="Book Antiqua"/>
              </a:rPr>
              <a:t>        </a:t>
            </a:r>
            <a:r>
              <a:rPr b="1" lang="el-GR" sz="1600" spc="-1" strike="noStrike">
                <a:solidFill>
                  <a:srgbClr val="ff0000"/>
                </a:solidFill>
                <a:uFill>
                  <a:solidFill>
                    <a:srgbClr val="ffffff"/>
                  </a:solidFill>
                </a:uFill>
                <a:latin typeface="Book Antiqua"/>
              </a:rPr>
              <a:t>για 2 εβδομαδες = kt οπου t = 14 . 24 = 336 h</a:t>
            </a:r>
            <a:endParaRPr b="0" lang="el-GR" sz="1600" spc="-1" strike="noStrike">
              <a:solidFill>
                <a:srgbClr val="000000"/>
              </a:solidFill>
              <a:uFill>
                <a:solidFill>
                  <a:srgbClr val="ffffff"/>
                </a:solidFill>
              </a:uFill>
              <a:latin typeface="Arial"/>
            </a:endParaRPr>
          </a:p>
          <a:p>
            <a:pPr marL="343080" indent="-342720">
              <a:lnSpc>
                <a:spcPct val="100000"/>
              </a:lnSpc>
              <a:spcBef>
                <a:spcPts val="320"/>
              </a:spcBef>
            </a:pPr>
            <a:r>
              <a:rPr b="1" lang="el-GR" sz="1600" spc="-1" strike="noStrike">
                <a:solidFill>
                  <a:srgbClr val="ff0000"/>
                </a:solidFill>
                <a:uFill>
                  <a:solidFill>
                    <a:srgbClr val="ffffff"/>
                  </a:solidFill>
                </a:uFill>
                <a:latin typeface="Book Antiqua"/>
              </a:rPr>
              <a:t>        </a:t>
            </a:r>
            <a:r>
              <a:rPr b="1" lang="el-GR" sz="1600" spc="-1" strike="noStrike">
                <a:solidFill>
                  <a:srgbClr val="ff0000"/>
                </a:solidFill>
                <a:uFill>
                  <a:solidFill>
                    <a:srgbClr val="ffffff"/>
                  </a:solidFill>
                </a:uFill>
                <a:latin typeface="Book Antiqua"/>
              </a:rPr>
              <a:t>kt = kω . T = 13600 . 336 = </a:t>
            </a:r>
            <a:r>
              <a:rPr b="1" lang="el-GR" sz="1600" spc="-1" strike="noStrike" u="sng">
                <a:solidFill>
                  <a:srgbClr val="ff0000"/>
                </a:solidFill>
                <a:uFill>
                  <a:solidFill>
                    <a:srgbClr val="ffffff"/>
                  </a:solidFill>
                </a:uFill>
                <a:latin typeface="Book Antiqua"/>
              </a:rPr>
              <a:t>4569600 kg  ή  4569,6 ton</a:t>
            </a:r>
            <a:endParaRPr b="0" lang="el-GR" sz="1600" spc="-1" strike="noStrike">
              <a:solidFill>
                <a:srgbClr val="000000"/>
              </a:solidFill>
              <a:uFill>
                <a:solidFill>
                  <a:srgbClr val="ffffff"/>
                </a:solidFill>
              </a:uFill>
              <a:latin typeface="Arial"/>
            </a:endParaRPr>
          </a:p>
          <a:p>
            <a:pPr>
              <a:lnSpc>
                <a:spcPct val="100000"/>
              </a:lnSpc>
              <a:spcBef>
                <a:spcPts val="320"/>
              </a:spcBef>
            </a:pPr>
            <a:endParaRPr b="0" lang="el-GR" sz="1600" spc="-1" strike="noStrike">
              <a:solidFill>
                <a:srgbClr val="000000"/>
              </a:solidFill>
              <a:uFill>
                <a:solidFill>
                  <a:srgbClr val="ffffff"/>
                </a:solidFill>
              </a:uFill>
              <a:latin typeface="Arial"/>
            </a:endParaRPr>
          </a:p>
          <a:p>
            <a:pPr>
              <a:lnSpc>
                <a:spcPct val="100000"/>
              </a:lnSpc>
              <a:spcBef>
                <a:spcPts val="320"/>
              </a:spcBef>
            </a:pPr>
            <a:endParaRPr b="0" lang="el-GR" sz="1600" spc="-1" strike="noStrike">
              <a:solidFill>
                <a:srgbClr val="000000"/>
              </a:solidFill>
              <a:uFill>
                <a:solidFill>
                  <a:srgbClr val="ffffff"/>
                </a:solidFill>
              </a:uFill>
              <a:latin typeface="Arial"/>
            </a:endParaRPr>
          </a:p>
          <a:p>
            <a:pPr>
              <a:lnSpc>
                <a:spcPct val="100000"/>
              </a:lnSpc>
              <a:spcBef>
                <a:spcPts val="281"/>
              </a:spcBef>
            </a:pPr>
            <a:br/>
            <a:endParaRPr b="0" lang="el-GR" sz="1600" spc="-1" strike="noStrike">
              <a:solidFill>
                <a:srgbClr val="000000"/>
              </a:solidFill>
              <a:uFill>
                <a:solidFill>
                  <a:srgbClr val="ffffff"/>
                </a:solidFill>
              </a:uFill>
              <a:latin typeface="Arial"/>
            </a:endParaRPr>
          </a:p>
        </p:txBody>
      </p:sp>
      <p:sp>
        <p:nvSpPr>
          <p:cNvPr id="880" name="CustomShape 3"/>
          <p:cNvSpPr/>
          <p:nvPr/>
        </p:nvSpPr>
        <p:spPr>
          <a:xfrm>
            <a:off x="4932000" y="3285000"/>
            <a:ext cx="45360" cy="431640"/>
          </a:xfrm>
          <a:prstGeom prst="rightBrace">
            <a:avLst>
              <a:gd name="adj1" fmla="val 8333"/>
              <a:gd name="adj2" fmla="val 50000"/>
            </a:avLst>
          </a:prstGeom>
          <a:noFill/>
          <a:ln w="31680">
            <a:solidFill>
              <a:srgbClr val="ff0000"/>
            </a:solidFill>
            <a:round/>
          </a:ln>
        </p:spPr>
        <p:style>
          <a:lnRef idx="1">
            <a:schemeClr val="accent1"/>
          </a:lnRef>
          <a:fillRef idx="0">
            <a:schemeClr val="accent1"/>
          </a:fillRef>
          <a:effectRef idx="0">
            <a:schemeClr val="accent1"/>
          </a:effectRef>
          <a:fontRef idx="minor"/>
        </p:style>
      </p:sp>
    </p:spTree>
  </p:cSld>
</p:sld>
</file>

<file path=ppt/slides/slide2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81"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3200" spc="-1" strike="noStrike" u="sng" cap="all">
                <a:solidFill>
                  <a:srgbClr val="ffff00"/>
                </a:solidFill>
                <a:uFill>
                  <a:solidFill>
                    <a:srgbClr val="ffffff"/>
                  </a:solidFill>
                </a:uFill>
                <a:latin typeface="Arial"/>
              </a:rPr>
              <a:t>AΣΚΗΣΕΙΣ (3)</a:t>
            </a:r>
            <a:br/>
            <a:endParaRPr b="0" lang="el-GR" sz="3200" spc="-1" strike="noStrike">
              <a:solidFill>
                <a:srgbClr val="ffffff"/>
              </a:solidFill>
              <a:uFill>
                <a:solidFill>
                  <a:srgbClr val="ffffff"/>
                </a:solidFill>
              </a:uFill>
              <a:latin typeface="Book Antiqua"/>
            </a:endParaRPr>
          </a:p>
        </p:txBody>
      </p:sp>
      <p:sp>
        <p:nvSpPr>
          <p:cNvPr id="882" name="TextShape 2"/>
          <p:cNvSpPr txBox="1"/>
          <p:nvPr/>
        </p:nvSpPr>
        <p:spPr>
          <a:xfrm>
            <a:off x="179640" y="1071720"/>
            <a:ext cx="8784720" cy="5597280"/>
          </a:xfrm>
          <a:prstGeom prst="rect">
            <a:avLst/>
          </a:prstGeom>
          <a:solidFill>
            <a:srgbClr val="000000"/>
          </a:solidFill>
          <a:ln>
            <a:noFill/>
          </a:ln>
        </p:spPr>
        <p:txBody>
          <a:bodyPr lIns="90000" rIns="90000" tIns="45000" bIns="45000"/>
          <a:p>
            <a:pPr>
              <a:lnSpc>
                <a:spcPct val="100000"/>
              </a:lnSpc>
              <a:spcBef>
                <a:spcPts val="479"/>
              </a:spcBef>
            </a:pPr>
            <a:r>
              <a:rPr b="1" lang="el-GR" sz="2400" spc="-1" strike="noStrike">
                <a:solidFill>
                  <a:srgbClr val="ffffff"/>
                </a:solidFill>
                <a:uFill>
                  <a:solidFill>
                    <a:srgbClr val="ffffff"/>
                  </a:solidFill>
                </a:uFill>
                <a:latin typeface="Book Antiqua"/>
              </a:rPr>
              <a:t>Σε μια εγκατάσταση ατμού ο αιμός εισέρχεται στον στρόβιλο με πίεση 60bar και θερμοκρασία 500 °C. Μετά την εκτόνωση του στο στρόβιλο ο ατμό εξέρχεται με πίεση 0.05bar. H ωριαία κατανάλωση ατμού του στροβίλου είναι 190.000kg. O</a:t>
            </a:r>
            <a:r>
              <a:rPr b="1" i="1" lang="el-GR" sz="2400" spc="-1" strike="noStrike">
                <a:solidFill>
                  <a:srgbClr val="ffffff"/>
                </a:solidFill>
                <a:uFill>
                  <a:solidFill>
                    <a:srgbClr val="ffffff"/>
                  </a:solidFill>
                </a:uFill>
                <a:latin typeface="Book Antiqua"/>
              </a:rPr>
              <a:t> </a:t>
            </a:r>
            <a:r>
              <a:rPr b="1" lang="el-GR" sz="2400" spc="-1" strike="noStrike">
                <a:solidFill>
                  <a:srgbClr val="ffffff"/>
                </a:solidFill>
                <a:uFill>
                  <a:solidFill>
                    <a:srgbClr val="ffffff"/>
                  </a:solidFill>
                </a:uFill>
                <a:latin typeface="Book Antiqua"/>
              </a:rPr>
              <a:t> εσωτερικός βαθμός αποδόσεως του στροβίλου είναι 86% και ο μηχανικός βαθμός απόδοσης 89%. Να υπολογισθούν τα παρακάτω: </a:t>
            </a: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0000"/>
                </a:solidFill>
                <a:uFill>
                  <a:solidFill>
                    <a:srgbClr val="ffffff"/>
                  </a:solidFill>
                </a:uFill>
                <a:latin typeface="Book Antiqua"/>
              </a:rPr>
              <a:t>α) </a:t>
            </a:r>
            <a:r>
              <a:rPr b="1" lang="el-GR" sz="2400" spc="-1" strike="noStrike">
                <a:solidFill>
                  <a:srgbClr val="ffffff"/>
                </a:solidFill>
                <a:uFill>
                  <a:solidFill>
                    <a:srgbClr val="ffffff"/>
                  </a:solidFill>
                </a:uFill>
                <a:latin typeface="Book Antiqua"/>
              </a:rPr>
              <a:t>η πραγματική ισχύς του στροβίλου </a:t>
            </a: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0000"/>
                </a:solidFill>
                <a:uFill>
                  <a:solidFill>
                    <a:srgbClr val="ffffff"/>
                  </a:solidFill>
                </a:uFill>
                <a:latin typeface="Book Antiqua"/>
              </a:rPr>
              <a:t>β) </a:t>
            </a:r>
            <a:r>
              <a:rPr b="1" lang="el-GR" sz="2400" spc="-1" strike="noStrike">
                <a:solidFill>
                  <a:srgbClr val="ffffff"/>
                </a:solidFill>
                <a:uFill>
                  <a:solidFill>
                    <a:srgbClr val="ffffff"/>
                  </a:solidFill>
                </a:uFill>
                <a:latin typeface="Book Antiqua"/>
              </a:rPr>
              <a:t>ειδική κατανάλωση ατμού του στροβίλου </a:t>
            </a: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0000"/>
                </a:solidFill>
                <a:uFill>
                  <a:solidFill>
                    <a:srgbClr val="ffffff"/>
                  </a:solidFill>
                </a:uFill>
                <a:latin typeface="Book Antiqua"/>
              </a:rPr>
              <a:t>γ) </a:t>
            </a:r>
            <a:r>
              <a:rPr b="1" lang="el-GR" sz="2400" spc="-1" strike="noStrike">
                <a:solidFill>
                  <a:srgbClr val="ffffff"/>
                </a:solidFill>
                <a:uFill>
                  <a:solidFill>
                    <a:srgbClr val="ffffff"/>
                  </a:solidFill>
                </a:uFill>
                <a:latin typeface="Book Antiqua"/>
              </a:rPr>
              <a:t>ο συνολικός βαθμός απόδοσης της εγκατάστασης αν</a:t>
            </a: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Book Antiqua"/>
              </a:rPr>
              <a:t>     </a:t>
            </a:r>
            <a:r>
              <a:rPr b="1" lang="el-GR" sz="2400" spc="-1" strike="noStrike">
                <a:solidFill>
                  <a:srgbClr val="ffffff"/>
                </a:solidFill>
                <a:uFill>
                  <a:solidFill>
                    <a:srgbClr val="ffffff"/>
                  </a:solidFill>
                </a:uFill>
                <a:latin typeface="Book Antiqua"/>
              </a:rPr>
              <a:t>χρησιμοποιείται καύσιμο κατώτερης θερμαντικής ικανότητας</a:t>
            </a: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Book Antiqua"/>
              </a:rPr>
              <a:t>     </a:t>
            </a:r>
            <a:r>
              <a:rPr b="1" lang="el-GR" sz="2400" spc="-1" strike="noStrike">
                <a:solidFill>
                  <a:srgbClr val="ffffff"/>
                </a:solidFill>
                <a:uFill>
                  <a:solidFill>
                    <a:srgbClr val="ffffff"/>
                  </a:solidFill>
                </a:uFill>
                <a:latin typeface="Book Antiqua"/>
              </a:rPr>
              <a:t>H</a:t>
            </a:r>
            <a:r>
              <a:rPr b="1" lang="el-GR" sz="2400" spc="-1" strike="noStrike" baseline="-25000">
                <a:solidFill>
                  <a:srgbClr val="ffffff"/>
                </a:solidFill>
                <a:uFill>
                  <a:solidFill>
                    <a:srgbClr val="ffffff"/>
                  </a:solidFill>
                </a:uFill>
                <a:latin typeface="Book Antiqua"/>
              </a:rPr>
              <a:t>k</a:t>
            </a:r>
            <a:r>
              <a:rPr b="1" lang="el-GR" sz="2400" spc="-1" strike="noStrike">
                <a:solidFill>
                  <a:srgbClr val="ffffff"/>
                </a:solidFill>
                <a:uFill>
                  <a:solidFill>
                    <a:srgbClr val="ffffff"/>
                  </a:solidFill>
                </a:uFill>
                <a:latin typeface="Book Antiqua"/>
              </a:rPr>
              <a:t> = 43000 KJ/kg και η ειδική κατανάλωση καυσίμου είναι  </a:t>
            </a: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Book Antiqua"/>
              </a:rPr>
              <a:t>     </a:t>
            </a:r>
            <a:r>
              <a:rPr b="1" lang="el-GR" sz="2400" spc="-1" strike="noStrike">
                <a:solidFill>
                  <a:srgbClr val="ffffff"/>
                </a:solidFill>
                <a:uFill>
                  <a:solidFill>
                    <a:srgbClr val="ffffff"/>
                  </a:solidFill>
                </a:uFill>
                <a:latin typeface="Book Antiqua"/>
              </a:rPr>
              <a:t>Κ = 240 gr/kWh.</a:t>
            </a:r>
            <a:endParaRPr b="0" lang="el-GR" sz="2400" spc="-1" strike="noStrike">
              <a:solidFill>
                <a:srgbClr val="000000"/>
              </a:solidFill>
              <a:uFill>
                <a:solidFill>
                  <a:srgbClr val="ffffff"/>
                </a:solidFill>
              </a:uFill>
              <a:latin typeface="Arial"/>
            </a:endParaRPr>
          </a:p>
          <a:p>
            <a:pPr algn="ctr">
              <a:lnSpc>
                <a:spcPct val="100000"/>
              </a:lnSpc>
              <a:spcBef>
                <a:spcPts val="1080"/>
              </a:spcBef>
            </a:pPr>
            <a:br/>
            <a:br/>
            <a:endParaRPr b="0" lang="el-GR" sz="2400" spc="-1" strike="noStrike">
              <a:solidFill>
                <a:srgbClr val="000000"/>
              </a:solidFill>
              <a:uFill>
                <a:solidFill>
                  <a:srgbClr val="ffffff"/>
                </a:solidFill>
              </a:uFill>
              <a:latin typeface="Arial"/>
            </a:endParaRPr>
          </a:p>
        </p:txBody>
      </p:sp>
    </p:spTree>
  </p:cSld>
</p:sld>
</file>

<file path=ppt/slides/slide2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83"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3200" spc="-1" strike="noStrike" u="sng" cap="all">
                <a:solidFill>
                  <a:srgbClr val="ffff00"/>
                </a:solidFill>
                <a:uFill>
                  <a:solidFill>
                    <a:srgbClr val="ffffff"/>
                  </a:solidFill>
                </a:uFill>
                <a:latin typeface="Arial"/>
              </a:rPr>
              <a:t>AΣΚΗΣΕΙΣ (3)</a:t>
            </a:r>
            <a:br/>
            <a:endParaRPr b="0" lang="el-GR" sz="3200" spc="-1" strike="noStrike">
              <a:solidFill>
                <a:srgbClr val="ffffff"/>
              </a:solidFill>
              <a:uFill>
                <a:solidFill>
                  <a:srgbClr val="ffffff"/>
                </a:solidFill>
              </a:uFill>
              <a:latin typeface="Book Antiqua"/>
            </a:endParaRPr>
          </a:p>
        </p:txBody>
      </p:sp>
      <p:sp>
        <p:nvSpPr>
          <p:cNvPr id="884" name="TextShape 2"/>
          <p:cNvSpPr txBox="1"/>
          <p:nvPr/>
        </p:nvSpPr>
        <p:spPr>
          <a:xfrm>
            <a:off x="179640" y="1071720"/>
            <a:ext cx="8784720" cy="5597280"/>
          </a:xfrm>
          <a:prstGeom prst="rect">
            <a:avLst/>
          </a:prstGeom>
          <a:solidFill>
            <a:srgbClr val="000000"/>
          </a:solidFill>
          <a:ln>
            <a:noFill/>
          </a:ln>
        </p:spPr>
        <p:txBody>
          <a:bodyPr lIns="90000" rIns="90000" tIns="45000" bIns="45000"/>
          <a:p>
            <a:pPr>
              <a:lnSpc>
                <a:spcPct val="100000"/>
              </a:lnSpc>
              <a:spcBef>
                <a:spcPts val="241"/>
              </a:spcBef>
            </a:pPr>
            <a:r>
              <a:rPr b="1" lang="el-GR" sz="1200" spc="-1" strike="noStrike">
                <a:solidFill>
                  <a:srgbClr val="ffffff"/>
                </a:solidFill>
                <a:uFill>
                  <a:solidFill>
                    <a:srgbClr val="ffffff"/>
                  </a:solidFill>
                </a:uFill>
                <a:latin typeface="Book Antiqua"/>
              </a:rPr>
              <a:t>Σε μια εγκατάσταση ατμού ο αιμός εισέρχεται στον στρόβιλο με πίεση 60bar και θερμοκρασία 500 °C. Μετά την εκτόνωση του στο στρόβιλο ο ατμό εξέρχεται με πίεση 0.05bar. H ωριαία κατανάλωση ατμού του στροβίλου είναι 190.000kg. O</a:t>
            </a:r>
            <a:r>
              <a:rPr b="1" i="1" lang="el-GR" sz="1200" spc="-1" strike="noStrike">
                <a:solidFill>
                  <a:srgbClr val="ffffff"/>
                </a:solidFill>
                <a:uFill>
                  <a:solidFill>
                    <a:srgbClr val="ffffff"/>
                  </a:solidFill>
                </a:uFill>
                <a:latin typeface="Book Antiqua"/>
              </a:rPr>
              <a:t> </a:t>
            </a:r>
            <a:r>
              <a:rPr b="1" lang="el-GR" sz="1200" spc="-1" strike="noStrike">
                <a:solidFill>
                  <a:srgbClr val="ffffff"/>
                </a:solidFill>
                <a:uFill>
                  <a:solidFill>
                    <a:srgbClr val="ffffff"/>
                  </a:solidFill>
                </a:uFill>
                <a:latin typeface="Book Antiqua"/>
              </a:rPr>
              <a:t> εσωτερικός βαθμός αποδόσεως του στροβίλου είναι 86% και ο μηχανικός βαθμός απόδοσης 89%. Να υπολογισθούν τα παρακάτω: </a:t>
            </a:r>
            <a:endParaRPr b="0" lang="el-GR" sz="1200" spc="-1" strike="noStrike">
              <a:solidFill>
                <a:srgbClr val="000000"/>
              </a:solidFill>
              <a:uFill>
                <a:solidFill>
                  <a:srgbClr val="ffffff"/>
                </a:solidFill>
              </a:uFill>
              <a:latin typeface="Arial"/>
            </a:endParaRPr>
          </a:p>
          <a:p>
            <a:pPr>
              <a:lnSpc>
                <a:spcPct val="100000"/>
              </a:lnSpc>
              <a:spcBef>
                <a:spcPts val="241"/>
              </a:spcBef>
            </a:pPr>
            <a:r>
              <a:rPr b="1" lang="el-GR" sz="1200" spc="-1" strike="noStrike">
                <a:solidFill>
                  <a:srgbClr val="ff0000"/>
                </a:solidFill>
                <a:uFill>
                  <a:solidFill>
                    <a:srgbClr val="ffffff"/>
                  </a:solidFill>
                </a:uFill>
                <a:latin typeface="Book Antiqua"/>
              </a:rPr>
              <a:t>α) </a:t>
            </a:r>
            <a:r>
              <a:rPr b="1" lang="el-GR" sz="1200" spc="-1" strike="noStrike">
                <a:solidFill>
                  <a:srgbClr val="ffffff"/>
                </a:solidFill>
                <a:uFill>
                  <a:solidFill>
                    <a:srgbClr val="ffffff"/>
                  </a:solidFill>
                </a:uFill>
                <a:latin typeface="Book Antiqua"/>
              </a:rPr>
              <a:t>η πραγματική ισχύς του στροβίλου  </a:t>
            </a:r>
            <a:r>
              <a:rPr b="1" lang="el-GR" sz="1200" spc="-1" strike="noStrike">
                <a:solidFill>
                  <a:srgbClr val="ff0000"/>
                </a:solidFill>
                <a:uFill>
                  <a:solidFill>
                    <a:srgbClr val="ffffff"/>
                  </a:solidFill>
                </a:uFill>
                <a:latin typeface="Book Antiqua"/>
              </a:rPr>
              <a:t>β) </a:t>
            </a:r>
            <a:r>
              <a:rPr b="1" lang="el-GR" sz="1200" spc="-1" strike="noStrike">
                <a:solidFill>
                  <a:srgbClr val="ffffff"/>
                </a:solidFill>
                <a:uFill>
                  <a:solidFill>
                    <a:srgbClr val="ffffff"/>
                  </a:solidFill>
                </a:uFill>
                <a:latin typeface="Book Antiqua"/>
              </a:rPr>
              <a:t>ειδική κατανάλωση ατμού του στροβίλου  </a:t>
            </a:r>
            <a:r>
              <a:rPr b="1" lang="el-GR" sz="1200" spc="-1" strike="noStrike">
                <a:solidFill>
                  <a:srgbClr val="ff0000"/>
                </a:solidFill>
                <a:uFill>
                  <a:solidFill>
                    <a:srgbClr val="ffffff"/>
                  </a:solidFill>
                </a:uFill>
                <a:latin typeface="Book Antiqua"/>
              </a:rPr>
              <a:t>γ) </a:t>
            </a:r>
            <a:r>
              <a:rPr b="1" lang="el-GR" sz="1200" spc="-1" strike="noStrike">
                <a:solidFill>
                  <a:srgbClr val="ffffff"/>
                </a:solidFill>
                <a:uFill>
                  <a:solidFill>
                    <a:srgbClr val="ffffff"/>
                  </a:solidFill>
                </a:uFill>
                <a:latin typeface="Book Antiqua"/>
              </a:rPr>
              <a:t>ο συνολικός βαθμός απόδοσης της εγκατάστασης αν χρησιμοποιείται καύσιμο κατώτερης θερμαντικής ικανότητας  H</a:t>
            </a:r>
            <a:r>
              <a:rPr b="1" lang="el-GR" sz="1200" spc="-1" strike="noStrike" baseline="-25000">
                <a:solidFill>
                  <a:srgbClr val="ffffff"/>
                </a:solidFill>
                <a:uFill>
                  <a:solidFill>
                    <a:srgbClr val="ffffff"/>
                  </a:solidFill>
                </a:uFill>
                <a:latin typeface="Book Antiqua"/>
              </a:rPr>
              <a:t>k</a:t>
            </a:r>
            <a:r>
              <a:rPr b="1" lang="el-GR" sz="1200" spc="-1" strike="noStrike">
                <a:solidFill>
                  <a:srgbClr val="ffffff"/>
                </a:solidFill>
                <a:uFill>
                  <a:solidFill>
                    <a:srgbClr val="ffffff"/>
                  </a:solidFill>
                </a:uFill>
                <a:latin typeface="Book Antiqua"/>
              </a:rPr>
              <a:t> = 43000 KJ/kg και η ειδική κατανάλωση καυσίμου είναι  Κ = 240 gr/kWh.</a:t>
            </a:r>
            <a:endParaRPr b="0" lang="el-GR" sz="1200" spc="-1" strike="noStrike">
              <a:solidFill>
                <a:srgbClr val="000000"/>
              </a:solidFill>
              <a:uFill>
                <a:solidFill>
                  <a:srgbClr val="ffffff"/>
                </a:solidFill>
              </a:uFill>
              <a:latin typeface="Arial"/>
            </a:endParaRPr>
          </a:p>
          <a:p>
            <a:pPr algn="ctr">
              <a:lnSpc>
                <a:spcPct val="100000"/>
              </a:lnSpc>
              <a:spcBef>
                <a:spcPts val="320"/>
              </a:spcBef>
            </a:pPr>
            <a:r>
              <a:rPr b="1" lang="el-GR" sz="1600" spc="-1" strike="noStrike" u="sng">
                <a:solidFill>
                  <a:srgbClr val="ff0000"/>
                </a:solidFill>
                <a:uFill>
                  <a:solidFill>
                    <a:srgbClr val="ffffff"/>
                  </a:solidFill>
                </a:uFill>
                <a:latin typeface="Book Antiqua"/>
              </a:rPr>
              <a:t>ΛΥΣΗ</a:t>
            </a:r>
            <a:endParaRPr b="0" lang="el-GR" sz="16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0000"/>
                </a:solidFill>
                <a:uFill>
                  <a:solidFill>
                    <a:srgbClr val="ffffff"/>
                  </a:solidFill>
                </a:uFill>
                <a:latin typeface="Book Antiqua"/>
              </a:rPr>
              <a:t>η</a:t>
            </a:r>
            <a:r>
              <a:rPr b="1" lang="el-GR" sz="1200" spc="-1" strike="noStrike">
                <a:solidFill>
                  <a:srgbClr val="ff0000"/>
                </a:solidFill>
                <a:uFill>
                  <a:solidFill>
                    <a:srgbClr val="ffffff"/>
                  </a:solidFill>
                </a:uFill>
                <a:latin typeface="Book Antiqua"/>
              </a:rPr>
              <a:t>ε</a:t>
            </a:r>
            <a:r>
              <a:rPr b="1" lang="el-GR" sz="2000" spc="-1" strike="noStrike">
                <a:solidFill>
                  <a:srgbClr val="ff0000"/>
                </a:solidFill>
                <a:uFill>
                  <a:solidFill>
                    <a:srgbClr val="ffffff"/>
                  </a:solidFill>
                </a:uFill>
                <a:latin typeface="Book Antiqua"/>
              </a:rPr>
              <a:t> = Ρ</a:t>
            </a:r>
            <a:r>
              <a:rPr b="1" lang="el-GR" sz="1200" spc="-1" strike="noStrike">
                <a:solidFill>
                  <a:srgbClr val="ff0000"/>
                </a:solidFill>
                <a:uFill>
                  <a:solidFill>
                    <a:srgbClr val="ffffff"/>
                  </a:solidFill>
                </a:uFill>
                <a:latin typeface="Book Antiqua"/>
              </a:rPr>
              <a:t>ε</a:t>
            </a:r>
            <a:r>
              <a:rPr b="1" lang="el-GR" sz="2000" spc="-1" strike="noStrike">
                <a:solidFill>
                  <a:srgbClr val="ff0000"/>
                </a:solidFill>
                <a:uFill>
                  <a:solidFill>
                    <a:srgbClr val="ffffff"/>
                  </a:solidFill>
                </a:uFill>
                <a:latin typeface="Book Antiqua"/>
              </a:rPr>
              <a:t>/Ρ</a:t>
            </a:r>
            <a:r>
              <a:rPr b="1" lang="el-GR" sz="1200" spc="-1" strike="noStrike">
                <a:solidFill>
                  <a:srgbClr val="ff0000"/>
                </a:solidFill>
                <a:uFill>
                  <a:solidFill>
                    <a:srgbClr val="ffffff"/>
                  </a:solidFill>
                </a:uFill>
                <a:latin typeface="Book Antiqua"/>
              </a:rPr>
              <a:t>Θ</a:t>
            </a:r>
            <a:endParaRPr b="0" lang="el-GR" sz="12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0000"/>
                </a:solidFill>
                <a:uFill>
                  <a:solidFill>
                    <a:srgbClr val="ffffff"/>
                  </a:solidFill>
                </a:uFill>
                <a:latin typeface="Book Antiqua"/>
              </a:rPr>
              <a:t>η</a:t>
            </a:r>
            <a:r>
              <a:rPr b="1" lang="el-GR" sz="1200" spc="-1" strike="noStrike">
                <a:solidFill>
                  <a:srgbClr val="ff0000"/>
                </a:solidFill>
                <a:uFill>
                  <a:solidFill>
                    <a:srgbClr val="ffffff"/>
                  </a:solidFill>
                </a:uFill>
                <a:latin typeface="Book Antiqua"/>
              </a:rPr>
              <a:t>μ</a:t>
            </a:r>
            <a:r>
              <a:rPr b="1" lang="el-GR" sz="2000" spc="-1" strike="noStrike">
                <a:solidFill>
                  <a:srgbClr val="ff0000"/>
                </a:solidFill>
                <a:uFill>
                  <a:solidFill>
                    <a:srgbClr val="ffffff"/>
                  </a:solidFill>
                </a:uFill>
                <a:latin typeface="Book Antiqua"/>
              </a:rPr>
              <a:t> = Ρ</a:t>
            </a:r>
            <a:r>
              <a:rPr b="1" lang="el-GR" sz="1200" spc="-1" strike="noStrike">
                <a:solidFill>
                  <a:srgbClr val="ff0000"/>
                </a:solidFill>
                <a:uFill>
                  <a:solidFill>
                    <a:srgbClr val="ffffff"/>
                  </a:solidFill>
                </a:uFill>
                <a:latin typeface="Book Antiqua"/>
              </a:rPr>
              <a:t>π</a:t>
            </a:r>
            <a:r>
              <a:rPr b="1" lang="el-GR" sz="2000" spc="-1" strike="noStrike">
                <a:solidFill>
                  <a:srgbClr val="ff0000"/>
                </a:solidFill>
                <a:uFill>
                  <a:solidFill>
                    <a:srgbClr val="ffffff"/>
                  </a:solidFill>
                </a:uFill>
                <a:latin typeface="Book Antiqua"/>
              </a:rPr>
              <a:t>/Ρ</a:t>
            </a:r>
            <a:r>
              <a:rPr b="1" lang="el-GR" sz="1200" spc="-1" strike="noStrike">
                <a:solidFill>
                  <a:srgbClr val="ff0000"/>
                </a:solidFill>
                <a:uFill>
                  <a:solidFill>
                    <a:srgbClr val="ffffff"/>
                  </a:solidFill>
                </a:uFill>
                <a:latin typeface="Book Antiqua"/>
              </a:rPr>
              <a:t>ε</a:t>
            </a:r>
            <a:r>
              <a:rPr b="1" lang="el-GR" sz="2000" spc="-1" strike="noStrike">
                <a:solidFill>
                  <a:srgbClr val="ff0000"/>
                </a:solidFill>
                <a:uFill>
                  <a:solidFill>
                    <a:srgbClr val="ffffff"/>
                  </a:solidFill>
                </a:uFill>
                <a:latin typeface="Book Antiqua"/>
              </a:rPr>
              <a:t>       =&gt;  </a:t>
            </a:r>
            <a:r>
              <a:rPr b="1" lang="el-GR" sz="2000" spc="-1" strike="noStrike" u="sng">
                <a:solidFill>
                  <a:srgbClr val="ff0000"/>
                </a:solidFill>
                <a:uFill>
                  <a:solidFill>
                    <a:srgbClr val="ffffff"/>
                  </a:solidFill>
                </a:uFill>
                <a:latin typeface="Book Antiqua"/>
              </a:rPr>
              <a:t>Ρ</a:t>
            </a:r>
            <a:r>
              <a:rPr b="1" lang="el-GR" sz="1200" spc="-1" strike="noStrike" u="sng">
                <a:solidFill>
                  <a:srgbClr val="ff0000"/>
                </a:solidFill>
                <a:uFill>
                  <a:solidFill>
                    <a:srgbClr val="ffffff"/>
                  </a:solidFill>
                </a:uFill>
                <a:latin typeface="Book Antiqua"/>
              </a:rPr>
              <a:t>π</a:t>
            </a:r>
            <a:r>
              <a:rPr b="1" lang="el-GR" sz="2000" spc="-1" strike="noStrike" u="sng">
                <a:solidFill>
                  <a:srgbClr val="ff0000"/>
                </a:solidFill>
                <a:uFill>
                  <a:solidFill>
                    <a:srgbClr val="ffffff"/>
                  </a:solidFill>
                </a:uFill>
                <a:latin typeface="Book Antiqua"/>
              </a:rPr>
              <a:t> =  Ρ</a:t>
            </a:r>
            <a:r>
              <a:rPr b="1" lang="el-GR" sz="1200" spc="-1" strike="noStrike" u="sng">
                <a:solidFill>
                  <a:srgbClr val="ff0000"/>
                </a:solidFill>
                <a:uFill>
                  <a:solidFill>
                    <a:srgbClr val="ffffff"/>
                  </a:solidFill>
                </a:uFill>
                <a:latin typeface="Book Antiqua"/>
              </a:rPr>
              <a:t>Θ</a:t>
            </a:r>
            <a:r>
              <a:rPr b="1" lang="el-GR" sz="2000" spc="-1" strike="noStrike" u="sng">
                <a:solidFill>
                  <a:srgbClr val="ff0000"/>
                </a:solidFill>
                <a:uFill>
                  <a:solidFill>
                    <a:srgbClr val="ffffff"/>
                  </a:solidFill>
                </a:uFill>
                <a:latin typeface="Book Antiqua"/>
              </a:rPr>
              <a:t>. η</a:t>
            </a:r>
            <a:r>
              <a:rPr b="1" lang="el-GR" sz="1200" spc="-1" strike="noStrike" u="sng">
                <a:solidFill>
                  <a:srgbClr val="ff0000"/>
                </a:solidFill>
                <a:uFill>
                  <a:solidFill>
                    <a:srgbClr val="ffffff"/>
                  </a:solidFill>
                </a:uFill>
                <a:latin typeface="Book Antiqua"/>
              </a:rPr>
              <a:t>μ</a:t>
            </a:r>
            <a:r>
              <a:rPr b="1" lang="el-GR" sz="2000" spc="-1" strike="noStrike" u="sng">
                <a:solidFill>
                  <a:srgbClr val="ff0000"/>
                </a:solidFill>
                <a:uFill>
                  <a:solidFill>
                    <a:srgbClr val="ffffff"/>
                  </a:solidFill>
                </a:uFill>
                <a:latin typeface="Book Antiqua"/>
              </a:rPr>
              <a:t> . η</a:t>
            </a:r>
            <a:r>
              <a:rPr b="1" lang="el-GR" sz="1200" spc="-1" strike="noStrike" u="sng">
                <a:solidFill>
                  <a:srgbClr val="ff0000"/>
                </a:solidFill>
                <a:uFill>
                  <a:solidFill>
                    <a:srgbClr val="ffffff"/>
                  </a:solidFill>
                </a:uFill>
                <a:latin typeface="Book Antiqua"/>
              </a:rPr>
              <a:t>ε</a:t>
            </a:r>
            <a:r>
              <a:rPr b="1" lang="el-GR" sz="2000" spc="-1" strike="noStrike" u="sng">
                <a:solidFill>
                  <a:srgbClr val="ff0000"/>
                </a:solidFill>
                <a:uFill>
                  <a:solidFill>
                    <a:srgbClr val="ffffff"/>
                  </a:solidFill>
                </a:uFill>
                <a:latin typeface="Book Antiqua"/>
              </a:rPr>
              <a:t> </a:t>
            </a:r>
            <a:endParaRPr b="0" lang="el-GR" sz="2000" spc="-1" strike="noStrike">
              <a:solidFill>
                <a:srgbClr val="000000"/>
              </a:solidFill>
              <a:uFill>
                <a:solidFill>
                  <a:srgbClr val="ffffff"/>
                </a:solidFill>
              </a:uFill>
              <a:latin typeface="Arial"/>
            </a:endParaRPr>
          </a:p>
          <a:p>
            <a:pPr>
              <a:lnSpc>
                <a:spcPct val="100000"/>
              </a:lnSpc>
              <a:spcBef>
                <a:spcPts val="320"/>
              </a:spcBef>
              <a:buClr>
                <a:srgbClr val="f9f9f9"/>
              </a:buClr>
              <a:buSzPct val="65000"/>
              <a:buFont typeface="Wingdings 2" charset="2"/>
              <a:buChar char=""/>
            </a:pPr>
            <a:r>
              <a:rPr b="1" lang="el-GR" sz="1600" spc="-1" strike="noStrike">
                <a:solidFill>
                  <a:srgbClr val="ff0000"/>
                </a:solidFill>
                <a:uFill>
                  <a:solidFill>
                    <a:srgbClr val="ffffff"/>
                  </a:solidFill>
                </a:uFill>
                <a:latin typeface="Book Antiqua"/>
              </a:rPr>
              <a:t> </a:t>
            </a:r>
            <a:r>
              <a:rPr b="1" lang="el-GR" sz="1600" spc="-1" strike="noStrike">
                <a:solidFill>
                  <a:srgbClr val="ff0000"/>
                </a:solidFill>
                <a:uFill>
                  <a:solidFill>
                    <a:srgbClr val="ffffff"/>
                  </a:solidFill>
                </a:uFill>
                <a:latin typeface="Book Antiqua"/>
              </a:rPr>
              <a:t>Ρ</a:t>
            </a:r>
            <a:r>
              <a:rPr b="1" lang="el-GR" sz="1200" spc="-1" strike="noStrike">
                <a:solidFill>
                  <a:srgbClr val="ff0000"/>
                </a:solidFill>
                <a:uFill>
                  <a:solidFill>
                    <a:srgbClr val="ffffff"/>
                  </a:solidFill>
                </a:uFill>
                <a:latin typeface="Book Antiqua"/>
              </a:rPr>
              <a:t>Θ </a:t>
            </a:r>
            <a:r>
              <a:rPr b="1" lang="el-GR" sz="1400" spc="-1" strike="noStrike">
                <a:solidFill>
                  <a:srgbClr val="ff0000"/>
                </a:solidFill>
                <a:uFill>
                  <a:solidFill>
                    <a:srgbClr val="ffffff"/>
                  </a:solidFill>
                </a:uFill>
                <a:latin typeface="Book Antiqua"/>
              </a:rPr>
              <a:t>= G.Δhθ / 3600 </a:t>
            </a:r>
            <a:endParaRPr b="0" lang="el-GR" sz="1400" spc="-1" strike="noStrike">
              <a:solidFill>
                <a:srgbClr val="000000"/>
              </a:solidFill>
              <a:uFill>
                <a:solidFill>
                  <a:srgbClr val="ffffff"/>
                </a:solidFill>
              </a:uFill>
              <a:latin typeface="Arial"/>
            </a:endParaRPr>
          </a:p>
          <a:p>
            <a:pPr>
              <a:lnSpc>
                <a:spcPct val="100000"/>
              </a:lnSpc>
              <a:spcBef>
                <a:spcPts val="281"/>
              </a:spcBef>
            </a:pPr>
            <a:r>
              <a:rPr b="1" lang="el-GR" sz="1400" spc="-1" strike="noStrike">
                <a:solidFill>
                  <a:srgbClr val="ff0000"/>
                </a:solidFill>
                <a:uFill>
                  <a:solidFill>
                    <a:srgbClr val="ffffff"/>
                  </a:solidFill>
                </a:uFill>
                <a:latin typeface="Book Antiqua"/>
              </a:rPr>
              <a:t>ΑΠΟ (Γ3) P</a:t>
            </a:r>
            <a:r>
              <a:rPr b="1" lang="el-GR" sz="1100" spc="-1" strike="noStrike">
                <a:solidFill>
                  <a:srgbClr val="ff0000"/>
                </a:solidFill>
                <a:uFill>
                  <a:solidFill>
                    <a:srgbClr val="ffffff"/>
                  </a:solidFill>
                </a:uFill>
                <a:latin typeface="Book Antiqua"/>
              </a:rPr>
              <a:t>1</a:t>
            </a:r>
            <a:r>
              <a:rPr b="1" lang="el-GR" sz="1400" spc="-1" strike="noStrike">
                <a:solidFill>
                  <a:srgbClr val="ff0000"/>
                </a:solidFill>
                <a:uFill>
                  <a:solidFill>
                    <a:srgbClr val="ffffff"/>
                  </a:solidFill>
                </a:uFill>
                <a:latin typeface="Book Antiqua"/>
              </a:rPr>
              <a:t>=60 bar ΚΑΙ T</a:t>
            </a:r>
            <a:r>
              <a:rPr b="1" lang="el-GR" sz="1100" spc="-1" strike="noStrike">
                <a:solidFill>
                  <a:srgbClr val="ff0000"/>
                </a:solidFill>
                <a:uFill>
                  <a:solidFill>
                    <a:srgbClr val="ffffff"/>
                  </a:solidFill>
                </a:uFill>
                <a:latin typeface="Book Antiqua"/>
              </a:rPr>
              <a:t>1</a:t>
            </a:r>
            <a:r>
              <a:rPr b="1" lang="el-GR" sz="1400" spc="-1" strike="noStrike">
                <a:solidFill>
                  <a:srgbClr val="ff0000"/>
                </a:solidFill>
                <a:uFill>
                  <a:solidFill>
                    <a:srgbClr val="ffffff"/>
                  </a:solidFill>
                </a:uFill>
                <a:latin typeface="Book Antiqua"/>
              </a:rPr>
              <a:t>=500°C =&gt; h1=3422,2 kJ/kg</a:t>
            </a:r>
            <a:endParaRPr b="0" lang="el-GR" sz="1400" spc="-1" strike="noStrike">
              <a:solidFill>
                <a:srgbClr val="000000"/>
              </a:solidFill>
              <a:uFill>
                <a:solidFill>
                  <a:srgbClr val="ffffff"/>
                </a:solidFill>
              </a:uFill>
              <a:latin typeface="Arial"/>
            </a:endParaRPr>
          </a:p>
          <a:p>
            <a:pPr>
              <a:lnSpc>
                <a:spcPct val="100000"/>
              </a:lnSpc>
              <a:spcBef>
                <a:spcPts val="281"/>
              </a:spcBef>
            </a:pPr>
            <a:r>
              <a:rPr b="1" lang="el-GR" sz="1400" spc="-1" strike="noStrike">
                <a:solidFill>
                  <a:srgbClr val="ff0000"/>
                </a:solidFill>
                <a:uFill>
                  <a:solidFill>
                    <a:srgbClr val="ffffff"/>
                  </a:solidFill>
                </a:uFill>
                <a:latin typeface="Book Antiqua"/>
              </a:rPr>
              <a:t>ΑΠΟ (Γ2) P</a:t>
            </a:r>
            <a:r>
              <a:rPr b="1" lang="el-GR" sz="1100" spc="-1" strike="noStrike">
                <a:solidFill>
                  <a:srgbClr val="ff0000"/>
                </a:solidFill>
                <a:uFill>
                  <a:solidFill>
                    <a:srgbClr val="ffffff"/>
                  </a:solidFill>
                </a:uFill>
                <a:latin typeface="Book Antiqua"/>
              </a:rPr>
              <a:t>2</a:t>
            </a:r>
            <a:r>
              <a:rPr b="1" lang="el-GR" sz="1400" spc="-1" strike="noStrike">
                <a:solidFill>
                  <a:srgbClr val="ff0000"/>
                </a:solidFill>
                <a:uFill>
                  <a:solidFill>
                    <a:srgbClr val="ffffff"/>
                  </a:solidFill>
                </a:uFill>
                <a:latin typeface="Book Antiqua"/>
              </a:rPr>
              <a:t>=0,05 bar  =&gt; h2=2561,2 kJ/kg                                  Δhθ = h1 - h2 = 3422,2 - 2561,2 = 860,6 kJ/kg</a:t>
            </a:r>
            <a:endParaRPr b="0" lang="el-GR" sz="14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0000"/>
                </a:solidFill>
                <a:uFill>
                  <a:solidFill>
                    <a:srgbClr val="ffffff"/>
                  </a:solidFill>
                </a:uFill>
                <a:latin typeface="Book Antiqua"/>
              </a:rPr>
              <a:t>Ρ</a:t>
            </a:r>
            <a:r>
              <a:rPr b="1" lang="el-GR" sz="1200" spc="-1" strike="noStrike">
                <a:solidFill>
                  <a:srgbClr val="ff0000"/>
                </a:solidFill>
                <a:uFill>
                  <a:solidFill>
                    <a:srgbClr val="ffffff"/>
                  </a:solidFill>
                </a:uFill>
                <a:latin typeface="Book Antiqua"/>
              </a:rPr>
              <a:t>Θ </a:t>
            </a:r>
            <a:r>
              <a:rPr b="1" lang="el-GR" sz="1400" spc="-1" strike="noStrike">
                <a:solidFill>
                  <a:srgbClr val="ff0000"/>
                </a:solidFill>
                <a:uFill>
                  <a:solidFill>
                    <a:srgbClr val="ffffff"/>
                  </a:solidFill>
                </a:uFill>
                <a:latin typeface="Book Antiqua"/>
              </a:rPr>
              <a:t>= G.Δhθ / 3600 = 190000 . 860,6 / 3600 = 45420,5 kW.</a:t>
            </a:r>
            <a:endParaRPr b="0" lang="el-GR" sz="14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0000"/>
                </a:solidFill>
                <a:uFill>
                  <a:solidFill>
                    <a:srgbClr val="ffffff"/>
                  </a:solidFill>
                </a:uFill>
                <a:latin typeface="Book Antiqua"/>
              </a:rPr>
              <a:t>α) </a:t>
            </a:r>
            <a:r>
              <a:rPr b="1" lang="el-GR" sz="2000" spc="-1" strike="noStrike" u="sng">
                <a:solidFill>
                  <a:srgbClr val="ff0000"/>
                </a:solidFill>
                <a:uFill>
                  <a:solidFill>
                    <a:srgbClr val="ffffff"/>
                  </a:solidFill>
                </a:uFill>
                <a:latin typeface="Book Antiqua"/>
              </a:rPr>
              <a:t>Ρ</a:t>
            </a:r>
            <a:r>
              <a:rPr b="1" lang="el-GR" sz="1400" spc="-1" strike="noStrike" u="sng">
                <a:solidFill>
                  <a:srgbClr val="ff0000"/>
                </a:solidFill>
                <a:uFill>
                  <a:solidFill>
                    <a:srgbClr val="ffffff"/>
                  </a:solidFill>
                </a:uFill>
                <a:latin typeface="Book Antiqua"/>
              </a:rPr>
              <a:t>π</a:t>
            </a:r>
            <a:r>
              <a:rPr b="1" lang="el-GR" sz="2000" spc="-1" strike="noStrike" u="sng">
                <a:solidFill>
                  <a:srgbClr val="ff0000"/>
                </a:solidFill>
                <a:uFill>
                  <a:solidFill>
                    <a:srgbClr val="ffffff"/>
                  </a:solidFill>
                </a:uFill>
                <a:latin typeface="Book Antiqua"/>
              </a:rPr>
              <a:t> =  Ρ</a:t>
            </a:r>
            <a:r>
              <a:rPr b="1" lang="el-GR" sz="1400" spc="-1" strike="noStrike" u="sng">
                <a:solidFill>
                  <a:srgbClr val="ff0000"/>
                </a:solidFill>
                <a:uFill>
                  <a:solidFill>
                    <a:srgbClr val="ffffff"/>
                  </a:solidFill>
                </a:uFill>
                <a:latin typeface="Book Antiqua"/>
              </a:rPr>
              <a:t>Θ</a:t>
            </a:r>
            <a:r>
              <a:rPr b="1" lang="el-GR" sz="2000" spc="-1" strike="noStrike" u="sng">
                <a:solidFill>
                  <a:srgbClr val="ff0000"/>
                </a:solidFill>
                <a:uFill>
                  <a:solidFill>
                    <a:srgbClr val="ffffff"/>
                  </a:solidFill>
                </a:uFill>
                <a:latin typeface="Book Antiqua"/>
              </a:rPr>
              <a:t>. η</a:t>
            </a:r>
            <a:r>
              <a:rPr b="1" lang="el-GR" sz="1400" spc="-1" strike="noStrike" u="sng">
                <a:solidFill>
                  <a:srgbClr val="ff0000"/>
                </a:solidFill>
                <a:uFill>
                  <a:solidFill>
                    <a:srgbClr val="ffffff"/>
                  </a:solidFill>
                </a:uFill>
                <a:latin typeface="Book Antiqua"/>
              </a:rPr>
              <a:t>μ</a:t>
            </a:r>
            <a:r>
              <a:rPr b="1" lang="el-GR" sz="2000" spc="-1" strike="noStrike" u="sng">
                <a:solidFill>
                  <a:srgbClr val="ff0000"/>
                </a:solidFill>
                <a:uFill>
                  <a:solidFill>
                    <a:srgbClr val="ffffff"/>
                  </a:solidFill>
                </a:uFill>
                <a:latin typeface="Book Antiqua"/>
              </a:rPr>
              <a:t> . η</a:t>
            </a:r>
            <a:r>
              <a:rPr b="1" lang="el-GR" sz="1400" spc="-1" strike="noStrike" u="sng">
                <a:solidFill>
                  <a:srgbClr val="ff0000"/>
                </a:solidFill>
                <a:uFill>
                  <a:solidFill>
                    <a:srgbClr val="ffffff"/>
                  </a:solidFill>
                </a:uFill>
                <a:latin typeface="Book Antiqua"/>
              </a:rPr>
              <a:t>ε</a:t>
            </a:r>
            <a:r>
              <a:rPr b="1" lang="el-GR" sz="2000" spc="-1" strike="noStrike" u="sng">
                <a:solidFill>
                  <a:srgbClr val="ff0000"/>
                </a:solidFill>
                <a:uFill>
                  <a:solidFill>
                    <a:srgbClr val="ffffff"/>
                  </a:solidFill>
                </a:uFill>
                <a:latin typeface="Book Antiqua"/>
              </a:rPr>
              <a:t> </a:t>
            </a:r>
            <a:r>
              <a:rPr b="1" lang="el-GR" sz="2000" spc="-1" strike="noStrike">
                <a:solidFill>
                  <a:srgbClr val="ff0000"/>
                </a:solidFill>
                <a:uFill>
                  <a:solidFill>
                    <a:srgbClr val="ffffff"/>
                  </a:solidFill>
                </a:uFill>
                <a:latin typeface="Book Antiqua"/>
              </a:rPr>
              <a:t>  =  45420,5 . 0,86 . 0,89  =  </a:t>
            </a:r>
            <a:r>
              <a:rPr b="1" lang="el-GR" sz="2000" spc="-1" strike="noStrike" u="sng">
                <a:solidFill>
                  <a:srgbClr val="ff0000"/>
                </a:solidFill>
                <a:uFill>
                  <a:solidFill>
                    <a:srgbClr val="ffffff"/>
                  </a:solidFill>
                </a:uFill>
                <a:latin typeface="Book Antiqua"/>
              </a:rPr>
              <a:t>34764,8 kW. </a:t>
            </a:r>
            <a:endParaRPr b="0" lang="el-GR" sz="2000" spc="-1" strike="noStrike">
              <a:solidFill>
                <a:srgbClr val="000000"/>
              </a:solidFill>
              <a:uFill>
                <a:solidFill>
                  <a:srgbClr val="ffffff"/>
                </a:solidFill>
              </a:uFill>
              <a:latin typeface="Arial"/>
            </a:endParaRPr>
          </a:p>
          <a:p>
            <a:pPr>
              <a:lnSpc>
                <a:spcPct val="100000"/>
              </a:lnSpc>
              <a:spcBef>
                <a:spcPts val="400"/>
              </a:spcBef>
            </a:pPr>
            <a:endParaRPr b="0" lang="el-GR" sz="20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0000"/>
                </a:solidFill>
                <a:uFill>
                  <a:solidFill>
                    <a:srgbClr val="ffffff"/>
                  </a:solidFill>
                </a:uFill>
                <a:latin typeface="Book Antiqua"/>
              </a:rPr>
              <a:t>β) bs  =  G / Ρ</a:t>
            </a:r>
            <a:r>
              <a:rPr b="1" lang="el-GR" sz="1400" spc="-1" strike="noStrike">
                <a:solidFill>
                  <a:srgbClr val="ff0000"/>
                </a:solidFill>
                <a:uFill>
                  <a:solidFill>
                    <a:srgbClr val="ffffff"/>
                  </a:solidFill>
                </a:uFill>
                <a:latin typeface="Book Antiqua"/>
              </a:rPr>
              <a:t>π </a:t>
            </a:r>
            <a:r>
              <a:rPr b="1" lang="el-GR" sz="2000" spc="-1" strike="noStrike">
                <a:solidFill>
                  <a:srgbClr val="ff0000"/>
                </a:solidFill>
                <a:uFill>
                  <a:solidFill>
                    <a:srgbClr val="ffffff"/>
                  </a:solidFill>
                </a:uFill>
                <a:latin typeface="Book Antiqua"/>
              </a:rPr>
              <a:t> =  190000 / 34764,8  =  </a:t>
            </a:r>
            <a:r>
              <a:rPr b="1" lang="el-GR" sz="2000" spc="-1" strike="noStrike" u="sng">
                <a:solidFill>
                  <a:srgbClr val="ff0000"/>
                </a:solidFill>
                <a:uFill>
                  <a:solidFill>
                    <a:srgbClr val="ffffff"/>
                  </a:solidFill>
                </a:uFill>
                <a:latin typeface="Book Antiqua"/>
              </a:rPr>
              <a:t>5,46 kg/kWh </a:t>
            </a:r>
            <a:endParaRPr b="0" lang="el-GR" sz="2000" spc="-1" strike="noStrike">
              <a:solidFill>
                <a:srgbClr val="000000"/>
              </a:solidFill>
              <a:uFill>
                <a:solidFill>
                  <a:srgbClr val="ffffff"/>
                </a:solidFill>
              </a:uFill>
              <a:latin typeface="Arial"/>
            </a:endParaRPr>
          </a:p>
          <a:p>
            <a:pPr>
              <a:lnSpc>
                <a:spcPct val="100000"/>
              </a:lnSpc>
              <a:spcBef>
                <a:spcPts val="400"/>
              </a:spcBef>
            </a:pPr>
            <a:endParaRPr b="0" lang="el-GR" sz="20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0000"/>
                </a:solidFill>
                <a:uFill>
                  <a:solidFill>
                    <a:srgbClr val="ffffff"/>
                  </a:solidFill>
                </a:uFill>
                <a:latin typeface="Book Antiqua"/>
              </a:rPr>
              <a:t>γ) η</a:t>
            </a:r>
            <a:r>
              <a:rPr b="1" lang="el-GR" sz="1400" spc="-1" strike="noStrike">
                <a:solidFill>
                  <a:srgbClr val="ff0000"/>
                </a:solidFill>
                <a:uFill>
                  <a:solidFill>
                    <a:srgbClr val="ffffff"/>
                  </a:solidFill>
                </a:uFill>
                <a:latin typeface="Book Antiqua"/>
              </a:rPr>
              <a:t>σ</a:t>
            </a:r>
            <a:r>
              <a:rPr b="1" lang="el-GR" sz="2000" spc="-1" strike="noStrike">
                <a:solidFill>
                  <a:srgbClr val="ff0000"/>
                </a:solidFill>
                <a:uFill>
                  <a:solidFill>
                    <a:srgbClr val="ffffff"/>
                  </a:solidFill>
                </a:uFill>
                <a:latin typeface="Book Antiqua"/>
              </a:rPr>
              <a:t>  =  3600 / Κ . H</a:t>
            </a:r>
            <a:r>
              <a:rPr b="1" lang="el-GR" sz="2000" spc="-1" strike="noStrike" baseline="-25000">
                <a:solidFill>
                  <a:srgbClr val="ff0000"/>
                </a:solidFill>
                <a:uFill>
                  <a:solidFill>
                    <a:srgbClr val="ffffff"/>
                  </a:solidFill>
                </a:uFill>
                <a:latin typeface="Book Antiqua"/>
              </a:rPr>
              <a:t>k</a:t>
            </a:r>
            <a:r>
              <a:rPr b="1" lang="el-GR" sz="2000" spc="-1" strike="noStrike">
                <a:solidFill>
                  <a:srgbClr val="ff0000"/>
                </a:solidFill>
                <a:uFill>
                  <a:solidFill>
                    <a:srgbClr val="ffffff"/>
                  </a:solidFill>
                </a:uFill>
                <a:latin typeface="Book Antiqua"/>
              </a:rPr>
              <a:t>   =   3600 / 0,24 . 43000  =   0,3488  ή 34,88 %</a:t>
            </a:r>
            <a:endParaRPr b="0" lang="el-GR" sz="2000" spc="-1" strike="noStrike">
              <a:solidFill>
                <a:srgbClr val="000000"/>
              </a:solidFill>
              <a:uFill>
                <a:solidFill>
                  <a:srgbClr val="ffffff"/>
                </a:solidFill>
              </a:uFill>
              <a:latin typeface="Arial"/>
            </a:endParaRPr>
          </a:p>
          <a:p>
            <a:pPr algn="ctr">
              <a:lnSpc>
                <a:spcPct val="100000"/>
              </a:lnSpc>
              <a:spcBef>
                <a:spcPts val="1080"/>
              </a:spcBef>
            </a:pPr>
            <a:br/>
            <a:br/>
            <a:endParaRPr b="0" lang="el-GR" sz="2000" spc="-1" strike="noStrike">
              <a:solidFill>
                <a:srgbClr val="000000"/>
              </a:solidFill>
              <a:uFill>
                <a:solidFill>
                  <a:srgbClr val="ffffff"/>
                </a:solidFill>
              </a:uFill>
              <a:latin typeface="Arial"/>
            </a:endParaRPr>
          </a:p>
        </p:txBody>
      </p:sp>
      <p:sp>
        <p:nvSpPr>
          <p:cNvPr id="885" name="CustomShape 3"/>
          <p:cNvSpPr/>
          <p:nvPr/>
        </p:nvSpPr>
        <p:spPr>
          <a:xfrm>
            <a:off x="4284000" y="3645000"/>
            <a:ext cx="71640" cy="359640"/>
          </a:xfrm>
          <a:prstGeom prst="rightBrace">
            <a:avLst>
              <a:gd name="adj1" fmla="val 8333"/>
              <a:gd name="adj2" fmla="val 50000"/>
            </a:avLst>
          </a:prstGeom>
          <a:noFill/>
          <a:ln w="25560">
            <a:solidFill>
              <a:srgbClr val="ff0000"/>
            </a:solidFill>
            <a:round/>
          </a:ln>
        </p:spPr>
        <p:style>
          <a:lnRef idx="1">
            <a:schemeClr val="accent1"/>
          </a:lnRef>
          <a:fillRef idx="0">
            <a:schemeClr val="accent1"/>
          </a:fillRef>
          <a:effectRef idx="0">
            <a:schemeClr val="accent1"/>
          </a:effectRef>
          <a:fontRef idx="minor"/>
        </p:style>
      </p:sp>
      <p:sp>
        <p:nvSpPr>
          <p:cNvPr id="886" name="CustomShape 4"/>
          <p:cNvSpPr/>
          <p:nvPr/>
        </p:nvSpPr>
        <p:spPr>
          <a:xfrm>
            <a:off x="1403640" y="2637000"/>
            <a:ext cx="45360" cy="575640"/>
          </a:xfrm>
          <a:prstGeom prst="rightBrace">
            <a:avLst>
              <a:gd name="adj1" fmla="val 8333"/>
              <a:gd name="adj2" fmla="val 50000"/>
            </a:avLst>
          </a:prstGeom>
          <a:noFill/>
          <a:ln w="31680">
            <a:solidFill>
              <a:srgbClr val="ff0000"/>
            </a:solidFill>
            <a:round/>
          </a:ln>
        </p:spPr>
        <p:style>
          <a:lnRef idx="1">
            <a:schemeClr val="accent1"/>
          </a:lnRef>
          <a:fillRef idx="0">
            <a:schemeClr val="accent1"/>
          </a:fillRef>
          <a:effectRef idx="0">
            <a:schemeClr val="accent1"/>
          </a:effectRef>
          <a:fontRef idx="minor"/>
        </p:style>
      </p:sp>
    </p:spTree>
  </p:cSld>
</p:sld>
</file>

<file path=ppt/slides/slide2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87" name="TextShape 1"/>
          <p:cNvSpPr txBox="1"/>
          <p:nvPr/>
        </p:nvSpPr>
        <p:spPr>
          <a:xfrm>
            <a:off x="285840" y="2357280"/>
            <a:ext cx="8500680" cy="2285640"/>
          </a:xfrm>
          <a:prstGeom prst="rect">
            <a:avLst/>
          </a:prstGeom>
          <a:blipFill>
            <a:blip r:embed="rId1"/>
            <a:tile/>
          </a:blipFill>
          <a:ln>
            <a:noFill/>
          </a:ln>
        </p:spPr>
        <p:txBody>
          <a:bodyPr lIns="90000" rIns="90000" tIns="45000" bIns="45000" anchor="ctr"/>
          <a:p>
            <a:pPr algn="ctr">
              <a:lnSpc>
                <a:spcPct val="100000"/>
              </a:lnSpc>
            </a:pPr>
            <a:br/>
            <a:r>
              <a:rPr b="1" lang="el-GR" sz="6600" spc="-1" strike="noStrike" u="sng">
                <a:solidFill>
                  <a:srgbClr val="000000"/>
                </a:solidFill>
                <a:uFill>
                  <a:solidFill>
                    <a:srgbClr val="ffffff"/>
                  </a:solidFill>
                </a:uFill>
                <a:latin typeface="Arial"/>
              </a:rPr>
              <a:t>ΚΕΦΑΛΑΙΟ  ΕΙΚΟΣΤΟ ΕΒΔΟΜΟ</a:t>
            </a:r>
            <a:br/>
            <a:endParaRPr b="0" lang="el-GR" sz="6600" spc="-1" strike="noStrike">
              <a:solidFill>
                <a:srgbClr val="ffffff"/>
              </a:solidFill>
              <a:uFill>
                <a:solidFill>
                  <a:srgbClr val="ffffff"/>
                </a:solidFill>
              </a:uFill>
              <a:latin typeface="Book Antiqua"/>
            </a:endParaRPr>
          </a:p>
        </p:txBody>
      </p:sp>
    </p:spTree>
  </p:cSld>
</p:sld>
</file>

<file path=ppt/slides/slide2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88" name="TextShape 1"/>
          <p:cNvSpPr txBox="1"/>
          <p:nvPr/>
        </p:nvSpPr>
        <p:spPr>
          <a:xfrm>
            <a:off x="685800" y="571320"/>
            <a:ext cx="7772040" cy="5857560"/>
          </a:xfrm>
          <a:prstGeom prst="rect">
            <a:avLst/>
          </a:prstGeom>
          <a:solidFill>
            <a:srgbClr val="ffff00"/>
          </a:solidFill>
          <a:ln>
            <a:noFill/>
          </a:ln>
        </p:spPr>
        <p:txBody>
          <a:bodyPr lIns="45720" rIns="45720" tIns="0" bIns="0" anchor="b">
            <a:normAutofit/>
          </a:bodyPr>
          <a:p>
            <a:pPr algn="ctr">
              <a:lnSpc>
                <a:spcPct val="100000"/>
              </a:lnSpc>
            </a:pPr>
            <a:r>
              <a:rPr b="1" lang="el-GR" sz="6600" spc="-1" strike="noStrike" u="sng" cap="all">
                <a:solidFill>
                  <a:srgbClr val="e9d596"/>
                </a:solidFill>
                <a:uFill>
                  <a:solidFill>
                    <a:srgbClr val="ffffff"/>
                  </a:solidFill>
                </a:uFill>
                <a:latin typeface="Arial"/>
              </a:rPr>
              <a:t>ΕΞΑΡΤΗΜΑΤΑ ΚΑΙ ΟΡΓΑΝΑ ΕΛΕΓΧΟΥ ΚΑΙ ΑΣΦΑΛΕΙΑΣ ΤΗΣ ΛΕΙΤΟΥΡΓΙΑΣ ΤΩΝ ΑΤΜΟΣΤΡΟΒΙΛΩΝ</a:t>
            </a:r>
            <a:endParaRPr b="0" lang="el-GR" sz="6600" spc="-1" strike="noStrike">
              <a:solidFill>
                <a:srgbClr val="ffffff"/>
              </a:solidFill>
              <a:uFill>
                <a:solidFill>
                  <a:srgbClr val="ffffff"/>
                </a:solidFill>
              </a:uFill>
              <a:latin typeface="Book Antiqua"/>
            </a:endParaRPr>
          </a:p>
        </p:txBody>
      </p:sp>
      <p:sp>
        <p:nvSpPr>
          <p:cNvPr id="889" name="TextShape 2"/>
          <p:cNvSpPr txBox="1"/>
          <p:nvPr/>
        </p:nvSpPr>
        <p:spPr>
          <a:xfrm rot="10800000">
            <a:off x="8500680" y="6643800"/>
            <a:ext cx="7857720" cy="142560"/>
          </a:xfrm>
          <a:prstGeom prst="rect">
            <a:avLst/>
          </a:prstGeom>
          <a:solidFill>
            <a:srgbClr val="000000"/>
          </a:solidFill>
          <a:ln>
            <a:noFill/>
          </a:ln>
        </p:spPr>
        <p:txBody>
          <a:bodyPr lIns="90000" rIns="90000" tIns="45000" bIns="45000"/>
          <a:p>
            <a:pPr algn="ctr">
              <a:lnSpc>
                <a:spcPct val="100000"/>
              </a:lnSpc>
              <a:spcBef>
                <a:spcPts val="20"/>
              </a:spcBef>
            </a:pPr>
            <a:r>
              <a:rPr b="0" lang="el-GR" sz="100" spc="-1" strike="noStrike">
                <a:solidFill>
                  <a:srgbClr val="000000"/>
                </a:solidFill>
                <a:uFill>
                  <a:solidFill>
                    <a:srgbClr val="ffffff"/>
                  </a:solidFill>
                </a:uFill>
                <a:latin typeface="Book Antiqua"/>
              </a:rPr>
              <a:t>.</a:t>
            </a:r>
            <a:endParaRPr b="0" lang="el-GR" sz="100" spc="-1" strike="noStrike">
              <a:solidFill>
                <a:srgbClr val="000000"/>
              </a:solidFill>
              <a:uFill>
                <a:solidFill>
                  <a:srgbClr val="ffffff"/>
                </a:solidFill>
              </a:uFill>
              <a:latin typeface="Arial"/>
            </a:endParaRPr>
          </a:p>
          <a:p>
            <a:pPr algn="ctr">
              <a:lnSpc>
                <a:spcPct val="100000"/>
              </a:lnSpc>
              <a:spcBef>
                <a:spcPts val="20"/>
              </a:spcBef>
            </a:pPr>
            <a:endParaRPr b="0" lang="el-GR" sz="100" spc="-1" strike="noStrike">
              <a:solidFill>
                <a:srgbClr val="000000"/>
              </a:solidFill>
              <a:uFill>
                <a:solidFill>
                  <a:srgbClr val="ffffff"/>
                </a:solidFill>
              </a:uFill>
              <a:latin typeface="Arial"/>
            </a:endParaRPr>
          </a:p>
        </p:txBody>
      </p:sp>
    </p:spTree>
  </p:cSld>
</p:sld>
</file>

<file path=ppt/slides/slide2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90"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1800" spc="-1" strike="noStrike" u="sng" cap="all">
                <a:solidFill>
                  <a:srgbClr val="ffff00"/>
                </a:solidFill>
                <a:uFill>
                  <a:solidFill>
                    <a:srgbClr val="ffffff"/>
                  </a:solidFill>
                </a:uFill>
                <a:latin typeface="Arial"/>
              </a:rPr>
              <a:t>ΕΞΑΡΤΗΜΑΤΑ ΚΑΙ ΟΡΓΑΝΑ ΕΛΕΓΧΟΥ ΚΑΙ ΑΣΦΑΛΕΙΑΣ ΤΗΣ ΛΕΙΤΟΥΡΓΙΑΣ</a:t>
            </a:r>
            <a:br/>
            <a:r>
              <a:rPr b="1" lang="el-GR" sz="1800" spc="-1" strike="noStrike" u="sng" cap="all">
                <a:solidFill>
                  <a:srgbClr val="ffff00"/>
                </a:solidFill>
                <a:uFill>
                  <a:solidFill>
                    <a:srgbClr val="ffffff"/>
                  </a:solidFill>
                </a:uFill>
                <a:latin typeface="Arial"/>
              </a:rPr>
              <a:t>ΤΩΝ ΑΤΜΟΣΤΡΟΒΙΛΩΝ</a:t>
            </a:r>
            <a:br/>
            <a:endParaRPr b="0" lang="el-GR" sz="1800" spc="-1" strike="noStrike">
              <a:solidFill>
                <a:srgbClr val="ffffff"/>
              </a:solidFill>
              <a:uFill>
                <a:solidFill>
                  <a:srgbClr val="ffffff"/>
                </a:solidFill>
              </a:uFill>
              <a:latin typeface="Book Antiqua"/>
            </a:endParaRPr>
          </a:p>
        </p:txBody>
      </p:sp>
      <p:sp>
        <p:nvSpPr>
          <p:cNvPr id="891" name="TextShape 2"/>
          <p:cNvSpPr txBox="1"/>
          <p:nvPr/>
        </p:nvSpPr>
        <p:spPr>
          <a:xfrm>
            <a:off x="179640" y="1071720"/>
            <a:ext cx="8784720" cy="5453280"/>
          </a:xfrm>
          <a:prstGeom prst="rect">
            <a:avLst/>
          </a:prstGeom>
          <a:solidFill>
            <a:srgbClr val="000000"/>
          </a:solidFill>
          <a:ln>
            <a:noFill/>
          </a:ln>
        </p:spPr>
        <p:txBody>
          <a:bodyPr lIns="90000" rIns="90000" tIns="45000" bIns="45000"/>
          <a:p>
            <a:pPr>
              <a:lnSpc>
                <a:spcPct val="100000"/>
              </a:lnSpc>
              <a:spcBef>
                <a:spcPts val="380"/>
              </a:spcBef>
            </a:pPr>
            <a:r>
              <a:rPr b="1" lang="el-GR" sz="1900" spc="-1" strike="noStrike">
                <a:solidFill>
                  <a:srgbClr val="ffffff"/>
                </a:solidFill>
                <a:uFill>
                  <a:solidFill>
                    <a:srgbClr val="ffffff"/>
                  </a:solidFill>
                </a:uFill>
                <a:latin typeface="Arial"/>
              </a:rPr>
              <a:t>ΑΥΤΑ ΧΡΗΣΙΜΕΥΟΥΝ ΓΙΑ ΤΗ ΡΥΘΜΙΣΗ, ΤΗΝ ΠΑΡΑΚΟΛΟΥΘΗΣΗ ΚΑΙ ΤΟΝ ΕΛΕΓΧΟ ΤΗΣ ΑΣΦΑΛΟΥΣ ΛΕΙΤΟΥΡΓΙΑΣ ΤΩΝ ΑΤΜΟΣΤΡΟΒΙΛΩΝ:</a:t>
            </a:r>
            <a:endParaRPr b="0" lang="el-GR" sz="1900" spc="-1" strike="noStrike">
              <a:solidFill>
                <a:srgbClr val="000000"/>
              </a:solidFill>
              <a:uFill>
                <a:solidFill>
                  <a:srgbClr val="ffffff"/>
                </a:solidFill>
              </a:uFill>
              <a:latin typeface="Arial"/>
            </a:endParaRPr>
          </a:p>
          <a:p>
            <a:pPr marL="216000">
              <a:lnSpc>
                <a:spcPct val="100000"/>
              </a:lnSpc>
              <a:spcBef>
                <a:spcPts val="300"/>
              </a:spcBef>
            </a:pPr>
            <a:r>
              <a:rPr b="1" lang="el-GR" sz="1500" spc="-1" strike="noStrike">
                <a:solidFill>
                  <a:srgbClr val="ffffff"/>
                </a:solidFill>
                <a:uFill>
                  <a:solidFill>
                    <a:srgbClr val="ffffff"/>
                  </a:solidFill>
                </a:uFill>
                <a:latin typeface="Arial"/>
              </a:rPr>
              <a:t>α)   ΚΙΒΩΤΙΑ ΠΑΡΟΧΗΣ ΑΤΜΟΥ.</a:t>
            </a:r>
            <a:endParaRPr b="0" lang="el-GR" sz="1500" spc="-1" strike="noStrike">
              <a:solidFill>
                <a:srgbClr val="000000"/>
              </a:solidFill>
              <a:uFill>
                <a:solidFill>
                  <a:srgbClr val="ffffff"/>
                </a:solidFill>
              </a:uFill>
              <a:latin typeface="Arial"/>
            </a:endParaRPr>
          </a:p>
          <a:p>
            <a:pPr marL="216000">
              <a:lnSpc>
                <a:spcPct val="100000"/>
              </a:lnSpc>
              <a:spcBef>
                <a:spcPts val="300"/>
              </a:spcBef>
            </a:pPr>
            <a:r>
              <a:rPr b="1" lang="el-GR" sz="1500" spc="-1" strike="noStrike">
                <a:solidFill>
                  <a:srgbClr val="ffffff"/>
                </a:solidFill>
                <a:uFill>
                  <a:solidFill>
                    <a:srgbClr val="ffffff"/>
                  </a:solidFill>
                </a:uFill>
                <a:latin typeface="Arial"/>
              </a:rPr>
              <a:t>β)   ΑΤΜΟΦΡΑΚΤΕΣ-ΧΕΙΡΙΣΤΗΡΙΑ. </a:t>
            </a:r>
            <a:endParaRPr b="0" lang="el-GR" sz="1500" spc="-1" strike="noStrike">
              <a:solidFill>
                <a:srgbClr val="000000"/>
              </a:solidFill>
              <a:uFill>
                <a:solidFill>
                  <a:srgbClr val="ffffff"/>
                </a:solidFill>
              </a:uFill>
              <a:latin typeface="Arial"/>
            </a:endParaRPr>
          </a:p>
          <a:p>
            <a:pPr marL="216000">
              <a:lnSpc>
                <a:spcPct val="100000"/>
              </a:lnSpc>
              <a:spcBef>
                <a:spcPts val="300"/>
              </a:spcBef>
            </a:pPr>
            <a:r>
              <a:rPr b="1" lang="el-GR" sz="1500" spc="-1" strike="noStrike">
                <a:solidFill>
                  <a:srgbClr val="ffffff"/>
                </a:solidFill>
                <a:uFill>
                  <a:solidFill>
                    <a:srgbClr val="ffffff"/>
                  </a:solidFill>
                </a:uFill>
                <a:latin typeface="Arial"/>
              </a:rPr>
              <a:t>γ)   ΣΕΡΒΟΜΗΧΑΝΙΣΜΟΙ ΕΛΕΓΧΟΥ ΧΕΙΡΙΣΤΗΡΙΩΝ. </a:t>
            </a:r>
            <a:endParaRPr b="0" lang="el-GR" sz="1500" spc="-1" strike="noStrike">
              <a:solidFill>
                <a:srgbClr val="000000"/>
              </a:solidFill>
              <a:uFill>
                <a:solidFill>
                  <a:srgbClr val="ffffff"/>
                </a:solidFill>
              </a:uFill>
              <a:latin typeface="Arial"/>
            </a:endParaRPr>
          </a:p>
          <a:p>
            <a:pPr marL="216000">
              <a:lnSpc>
                <a:spcPct val="100000"/>
              </a:lnSpc>
              <a:spcBef>
                <a:spcPts val="300"/>
              </a:spcBef>
            </a:pPr>
            <a:r>
              <a:rPr b="1" lang="el-GR" sz="1500" spc="-1" strike="noStrike">
                <a:solidFill>
                  <a:srgbClr val="ffffff"/>
                </a:solidFill>
                <a:uFill>
                  <a:solidFill>
                    <a:srgbClr val="ffffff"/>
                  </a:solidFill>
                </a:uFill>
                <a:latin typeface="Arial"/>
              </a:rPr>
              <a:t>δ)   ΒΑΛΒΙΔΕΣ ΟΜΑΔΩΝ ΠΡΟΦΥΣΙΩΝ. </a:t>
            </a:r>
            <a:endParaRPr b="0" lang="el-GR" sz="1500" spc="-1" strike="noStrike">
              <a:solidFill>
                <a:srgbClr val="000000"/>
              </a:solidFill>
              <a:uFill>
                <a:solidFill>
                  <a:srgbClr val="ffffff"/>
                </a:solidFill>
              </a:uFill>
              <a:latin typeface="Arial"/>
            </a:endParaRPr>
          </a:p>
          <a:p>
            <a:pPr marL="216000">
              <a:lnSpc>
                <a:spcPct val="100000"/>
              </a:lnSpc>
              <a:spcBef>
                <a:spcPts val="300"/>
              </a:spcBef>
            </a:pPr>
            <a:r>
              <a:rPr b="1" lang="el-GR" sz="1500" spc="-1" strike="noStrike">
                <a:solidFill>
                  <a:srgbClr val="ffffff"/>
                </a:solidFill>
                <a:uFill>
                  <a:solidFill>
                    <a:srgbClr val="ffffff"/>
                  </a:solidFill>
                </a:uFill>
                <a:latin typeface="Arial"/>
              </a:rPr>
              <a:t>ε)    ΒΑΛΒΙΔΕΣ ΒΡΑΧΥΚΥΚΛΩΣΕΩΣ. </a:t>
            </a:r>
            <a:endParaRPr b="0" lang="el-GR" sz="1500" spc="-1" strike="noStrike">
              <a:solidFill>
                <a:srgbClr val="000000"/>
              </a:solidFill>
              <a:uFill>
                <a:solidFill>
                  <a:srgbClr val="ffffff"/>
                </a:solidFill>
              </a:uFill>
              <a:latin typeface="Arial"/>
            </a:endParaRPr>
          </a:p>
          <a:p>
            <a:pPr marL="216000">
              <a:lnSpc>
                <a:spcPct val="100000"/>
              </a:lnSpc>
              <a:spcBef>
                <a:spcPts val="300"/>
              </a:spcBef>
            </a:pPr>
            <a:r>
              <a:rPr b="1" lang="el-GR" sz="1500" spc="-1" strike="noStrike">
                <a:solidFill>
                  <a:srgbClr val="ffffff"/>
                </a:solidFill>
                <a:uFill>
                  <a:solidFill>
                    <a:srgbClr val="ffffff"/>
                  </a:solidFill>
                </a:uFill>
                <a:latin typeface="Arial"/>
              </a:rPr>
              <a:t>στ) ΕΠΙΣΤΟΜΙΑ ΑΠΟΜΑΣΤΕΥΣΕΩΣ. </a:t>
            </a:r>
            <a:endParaRPr b="0" lang="el-GR" sz="1500" spc="-1" strike="noStrike">
              <a:solidFill>
                <a:srgbClr val="000000"/>
              </a:solidFill>
              <a:uFill>
                <a:solidFill>
                  <a:srgbClr val="ffffff"/>
                </a:solidFill>
              </a:uFill>
              <a:latin typeface="Arial"/>
            </a:endParaRPr>
          </a:p>
          <a:p>
            <a:pPr marL="216000">
              <a:lnSpc>
                <a:spcPct val="100000"/>
              </a:lnSpc>
              <a:spcBef>
                <a:spcPts val="300"/>
              </a:spcBef>
            </a:pPr>
            <a:r>
              <a:rPr b="1" lang="el-GR" sz="1500" spc="-1" strike="noStrike">
                <a:solidFill>
                  <a:srgbClr val="ffffff"/>
                </a:solidFill>
                <a:uFill>
                  <a:solidFill>
                    <a:srgbClr val="ffffff"/>
                  </a:solidFill>
                </a:uFill>
                <a:latin typeface="Arial"/>
              </a:rPr>
              <a:t>ζ)    ΒΑΛΒΙΔΕΣ ΥΓΡΩΝ.</a:t>
            </a:r>
            <a:endParaRPr b="0" lang="el-GR" sz="1500" spc="-1" strike="noStrike">
              <a:solidFill>
                <a:srgbClr val="000000"/>
              </a:solidFill>
              <a:uFill>
                <a:solidFill>
                  <a:srgbClr val="ffffff"/>
                </a:solidFill>
              </a:uFill>
              <a:latin typeface="Arial"/>
            </a:endParaRPr>
          </a:p>
          <a:p>
            <a:pPr marL="216000">
              <a:lnSpc>
                <a:spcPct val="100000"/>
              </a:lnSpc>
              <a:spcBef>
                <a:spcPts val="300"/>
              </a:spcBef>
            </a:pPr>
            <a:r>
              <a:rPr b="1" lang="el-GR" sz="1500" spc="-1" strike="noStrike">
                <a:solidFill>
                  <a:srgbClr val="ffffff"/>
                </a:solidFill>
                <a:uFill>
                  <a:solidFill>
                    <a:srgbClr val="ffffff"/>
                  </a:solidFill>
                </a:uFill>
                <a:latin typeface="Arial"/>
              </a:rPr>
              <a:t>η)   ΕΠΙΣΤΟΜΙΑ ΠΑΡΟΧΗΣ ΑΤΜΟΥ ΣΤΟΥΣ ΣΤΥΠΕΙΟΘΛΙΠΤΕΣ. </a:t>
            </a:r>
            <a:endParaRPr b="0" lang="el-GR" sz="1500" spc="-1" strike="noStrike">
              <a:solidFill>
                <a:srgbClr val="000000"/>
              </a:solidFill>
              <a:uFill>
                <a:solidFill>
                  <a:srgbClr val="ffffff"/>
                </a:solidFill>
              </a:uFill>
              <a:latin typeface="Arial"/>
            </a:endParaRPr>
          </a:p>
          <a:p>
            <a:pPr marL="216000">
              <a:lnSpc>
                <a:spcPct val="100000"/>
              </a:lnSpc>
              <a:spcBef>
                <a:spcPts val="300"/>
              </a:spcBef>
            </a:pPr>
            <a:r>
              <a:rPr b="1" lang="el-GR" sz="1500" spc="-1" strike="noStrike">
                <a:solidFill>
                  <a:srgbClr val="ffffff"/>
                </a:solidFill>
                <a:uFill>
                  <a:solidFill>
                    <a:srgbClr val="ffffff"/>
                  </a:solidFill>
                </a:uFill>
                <a:latin typeface="Arial"/>
              </a:rPr>
              <a:t>θ)   ΚΡΟΥΝΟΙ ΥΓΡΩΝ.</a:t>
            </a:r>
            <a:endParaRPr b="0" lang="el-GR" sz="1500" spc="-1" strike="noStrike">
              <a:solidFill>
                <a:srgbClr val="000000"/>
              </a:solidFill>
              <a:uFill>
                <a:solidFill>
                  <a:srgbClr val="ffffff"/>
                </a:solidFill>
              </a:uFill>
              <a:latin typeface="Arial"/>
            </a:endParaRPr>
          </a:p>
          <a:p>
            <a:pPr marL="216000">
              <a:lnSpc>
                <a:spcPct val="100000"/>
              </a:lnSpc>
              <a:spcBef>
                <a:spcPts val="300"/>
              </a:spcBef>
            </a:pPr>
            <a:r>
              <a:rPr b="1" lang="el-GR" sz="1500" spc="-1" strike="noStrike">
                <a:solidFill>
                  <a:srgbClr val="ffffff"/>
                </a:solidFill>
                <a:uFill>
                  <a:solidFill>
                    <a:srgbClr val="ffffff"/>
                  </a:solidFill>
                </a:uFill>
                <a:latin typeface="Arial"/>
              </a:rPr>
              <a:t>ι)    ΑΤΜΟΠΑΓΙΔΕΣ. </a:t>
            </a:r>
            <a:endParaRPr b="0" lang="el-GR" sz="1500" spc="-1" strike="noStrike">
              <a:solidFill>
                <a:srgbClr val="000000"/>
              </a:solidFill>
              <a:uFill>
                <a:solidFill>
                  <a:srgbClr val="ffffff"/>
                </a:solidFill>
              </a:uFill>
              <a:latin typeface="Arial"/>
            </a:endParaRPr>
          </a:p>
          <a:p>
            <a:pPr marL="216000">
              <a:lnSpc>
                <a:spcPct val="100000"/>
              </a:lnSpc>
              <a:spcBef>
                <a:spcPts val="300"/>
              </a:spcBef>
            </a:pPr>
            <a:r>
              <a:rPr b="1" lang="el-GR" sz="1500" spc="-1" strike="noStrike">
                <a:solidFill>
                  <a:srgbClr val="ffffff"/>
                </a:solidFill>
                <a:uFill>
                  <a:solidFill>
                    <a:srgbClr val="ffffff"/>
                  </a:solidFill>
                </a:uFill>
                <a:latin typeface="Arial"/>
              </a:rPr>
              <a:t>ια)  ΜΕΙΩΤΗΡΕΣ ΑΤΜΟΥ. </a:t>
            </a:r>
            <a:endParaRPr b="0" lang="el-GR" sz="1500" spc="-1" strike="noStrike">
              <a:solidFill>
                <a:srgbClr val="000000"/>
              </a:solidFill>
              <a:uFill>
                <a:solidFill>
                  <a:srgbClr val="ffffff"/>
                </a:solidFill>
              </a:uFill>
              <a:latin typeface="Arial"/>
            </a:endParaRPr>
          </a:p>
          <a:p>
            <a:pPr marL="216000">
              <a:lnSpc>
                <a:spcPct val="100000"/>
              </a:lnSpc>
              <a:spcBef>
                <a:spcPts val="300"/>
              </a:spcBef>
            </a:pPr>
            <a:r>
              <a:rPr b="1" lang="el-GR" sz="1500" spc="-1" strike="noStrike">
                <a:solidFill>
                  <a:srgbClr val="ffffff"/>
                </a:solidFill>
                <a:uFill>
                  <a:solidFill>
                    <a:srgbClr val="ffffff"/>
                  </a:solidFill>
                </a:uFill>
                <a:latin typeface="Arial"/>
              </a:rPr>
              <a:t>ιβ)   ΑΥΤΟΜΑΤΕΣ ΒΑΛΒΙΔΕΣ ΕΚΦΟΡΤΙΣΕΩΣ. </a:t>
            </a:r>
            <a:endParaRPr b="0" lang="el-GR" sz="1500" spc="-1" strike="noStrike">
              <a:solidFill>
                <a:srgbClr val="000000"/>
              </a:solidFill>
              <a:uFill>
                <a:solidFill>
                  <a:srgbClr val="ffffff"/>
                </a:solidFill>
              </a:uFill>
              <a:latin typeface="Arial"/>
            </a:endParaRPr>
          </a:p>
          <a:p>
            <a:pPr marL="216000">
              <a:lnSpc>
                <a:spcPct val="100000"/>
              </a:lnSpc>
              <a:spcBef>
                <a:spcPts val="300"/>
              </a:spcBef>
            </a:pPr>
            <a:r>
              <a:rPr b="1" lang="el-GR" sz="1500" spc="-1" strike="noStrike">
                <a:solidFill>
                  <a:srgbClr val="ffffff"/>
                </a:solidFill>
                <a:uFill>
                  <a:solidFill>
                    <a:srgbClr val="ffffff"/>
                  </a:solidFill>
                </a:uFill>
                <a:latin typeface="Arial"/>
              </a:rPr>
              <a:t>ιγ)   ΑΣΦΑΛΙΣΤΙΚΑ ΕΠΙΣΤΟΜΙΑ ΚΑΙ ΒΑΛΒΙΔΕΣ ΠΡΟΕΙΔΟΠΟΙΗΣΕΩΣ. </a:t>
            </a:r>
            <a:endParaRPr b="0" lang="el-GR" sz="1500" spc="-1" strike="noStrike">
              <a:solidFill>
                <a:srgbClr val="000000"/>
              </a:solidFill>
              <a:uFill>
                <a:solidFill>
                  <a:srgbClr val="ffffff"/>
                </a:solidFill>
              </a:uFill>
              <a:latin typeface="Arial"/>
            </a:endParaRPr>
          </a:p>
          <a:p>
            <a:pPr marL="216000">
              <a:lnSpc>
                <a:spcPct val="100000"/>
              </a:lnSpc>
              <a:spcBef>
                <a:spcPts val="300"/>
              </a:spcBef>
            </a:pPr>
            <a:r>
              <a:rPr b="1" lang="el-GR" sz="1500" spc="-1" strike="noStrike">
                <a:solidFill>
                  <a:srgbClr val="ffffff"/>
                </a:solidFill>
                <a:uFill>
                  <a:solidFill>
                    <a:srgbClr val="ffffff"/>
                  </a:solidFill>
                </a:uFill>
                <a:latin typeface="Arial"/>
              </a:rPr>
              <a:t>ιδ)   ΘΛΙΒΟΜΕΤΡΑ. </a:t>
            </a:r>
            <a:endParaRPr b="0" lang="el-GR" sz="1500" spc="-1" strike="noStrike">
              <a:solidFill>
                <a:srgbClr val="000000"/>
              </a:solidFill>
              <a:uFill>
                <a:solidFill>
                  <a:srgbClr val="ffffff"/>
                </a:solidFill>
              </a:uFill>
              <a:latin typeface="Arial"/>
            </a:endParaRPr>
          </a:p>
          <a:p>
            <a:pPr marL="216000">
              <a:lnSpc>
                <a:spcPct val="100000"/>
              </a:lnSpc>
              <a:spcBef>
                <a:spcPts val="300"/>
              </a:spcBef>
            </a:pPr>
            <a:r>
              <a:rPr b="1" lang="el-GR" sz="1500" spc="-1" strike="noStrike">
                <a:solidFill>
                  <a:srgbClr val="ffffff"/>
                </a:solidFill>
                <a:uFill>
                  <a:solidFill>
                    <a:srgbClr val="ffffff"/>
                  </a:solidFill>
                </a:uFill>
                <a:latin typeface="Arial"/>
              </a:rPr>
              <a:t>ιε)   ΘΕΡΜΟΜΕΤΡΑ.</a:t>
            </a:r>
            <a:endParaRPr b="0" lang="el-GR" sz="1500" spc="-1" strike="noStrike">
              <a:solidFill>
                <a:srgbClr val="000000"/>
              </a:solidFill>
              <a:uFill>
                <a:solidFill>
                  <a:srgbClr val="ffffff"/>
                </a:solidFill>
              </a:uFill>
              <a:latin typeface="Arial"/>
            </a:endParaRPr>
          </a:p>
          <a:p>
            <a:pPr marL="216000">
              <a:lnSpc>
                <a:spcPct val="100000"/>
              </a:lnSpc>
              <a:spcBef>
                <a:spcPts val="300"/>
              </a:spcBef>
            </a:pPr>
            <a:r>
              <a:rPr b="1" lang="el-GR" sz="1500" spc="-1" strike="noStrike">
                <a:solidFill>
                  <a:srgbClr val="ffffff"/>
                </a:solidFill>
                <a:uFill>
                  <a:solidFill>
                    <a:srgbClr val="ffffff"/>
                  </a:solidFill>
                </a:uFill>
                <a:latin typeface="Arial"/>
              </a:rPr>
              <a:t>ιστ) ΣΤΡΟΦΟΜΕΤΡΑ.</a:t>
            </a:r>
            <a:endParaRPr b="0" lang="el-GR" sz="1500" spc="-1" strike="noStrike">
              <a:solidFill>
                <a:srgbClr val="000000"/>
              </a:solidFill>
              <a:uFill>
                <a:solidFill>
                  <a:srgbClr val="ffffff"/>
                </a:solidFill>
              </a:uFill>
              <a:latin typeface="Arial"/>
            </a:endParaRPr>
          </a:p>
          <a:p>
            <a:pPr marL="216000">
              <a:lnSpc>
                <a:spcPct val="100000"/>
              </a:lnSpc>
              <a:spcBef>
                <a:spcPts val="300"/>
              </a:spcBef>
            </a:pPr>
            <a:r>
              <a:rPr b="1" lang="el-GR" sz="1500" spc="-1" strike="noStrike">
                <a:solidFill>
                  <a:srgbClr val="ffffff"/>
                </a:solidFill>
                <a:uFill>
                  <a:solidFill>
                    <a:srgbClr val="ffffff"/>
                  </a:solidFill>
                </a:uFill>
                <a:latin typeface="Arial"/>
              </a:rPr>
              <a:t>ιζ)   ΑΥΤΟΜΑΤΟΙ ΡΥΘΜΙΣΤΕΣ ΣΤΡΟΦΩΝ, ΥΠΕΡΤΑΧΥΝΣΕΩΣ ΚΛΠ.</a:t>
            </a:r>
            <a:endParaRPr b="0" lang="el-GR" sz="1500" spc="-1" strike="noStrike">
              <a:solidFill>
                <a:srgbClr val="000000"/>
              </a:solidFill>
              <a:uFill>
                <a:solidFill>
                  <a:srgbClr val="ffffff"/>
                </a:solidFill>
              </a:uFill>
              <a:latin typeface="Arial"/>
            </a:endParaRPr>
          </a:p>
          <a:p>
            <a:pPr algn="ctr">
              <a:lnSpc>
                <a:spcPct val="100000"/>
              </a:lnSpc>
              <a:spcBef>
                <a:spcPts val="1080"/>
              </a:spcBef>
            </a:pPr>
            <a:br/>
            <a:endParaRPr b="0" lang="el-GR" sz="1500" spc="-1" strike="noStrike">
              <a:solidFill>
                <a:srgbClr val="000000"/>
              </a:solidFill>
              <a:uFill>
                <a:solidFill>
                  <a:srgbClr val="ffffff"/>
                </a:solidFill>
              </a:uFill>
              <a:latin typeface="Arial"/>
            </a:endParaRPr>
          </a:p>
        </p:txBody>
      </p:sp>
    </p:spTree>
  </p:cSld>
</p:sld>
</file>

<file path=ppt/slides/slide2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92"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1800" spc="-1" strike="noStrike" u="sng" cap="all">
                <a:solidFill>
                  <a:srgbClr val="ffff00"/>
                </a:solidFill>
                <a:uFill>
                  <a:solidFill>
                    <a:srgbClr val="ffffff"/>
                  </a:solidFill>
                </a:uFill>
                <a:latin typeface="Arial"/>
              </a:rPr>
              <a:t>ΒΑΛΒΙΔΕΣ ΚΑΤΑΜΕΡΙΣΜΟΥ ΤΗΣ ΠΑΡΟΧΗΣ ΣΤΑ ΚΑΤΑ ΟΜΑΔΕΣ ΠΡΟΦΥΣΙΑ</a:t>
            </a:r>
            <a:br/>
            <a:endParaRPr b="0" lang="el-GR" sz="1800" spc="-1" strike="noStrike">
              <a:solidFill>
                <a:srgbClr val="ffffff"/>
              </a:solidFill>
              <a:uFill>
                <a:solidFill>
                  <a:srgbClr val="ffffff"/>
                </a:solidFill>
              </a:uFill>
              <a:latin typeface="Book Antiqua"/>
            </a:endParaRPr>
          </a:p>
        </p:txBody>
      </p:sp>
      <p:sp>
        <p:nvSpPr>
          <p:cNvPr id="893" name="TextShape 2"/>
          <p:cNvSpPr txBox="1"/>
          <p:nvPr/>
        </p:nvSpPr>
        <p:spPr>
          <a:xfrm>
            <a:off x="179640" y="1071720"/>
            <a:ext cx="8784720" cy="1276920"/>
          </a:xfrm>
          <a:prstGeom prst="rect">
            <a:avLst/>
          </a:prstGeom>
          <a:solidFill>
            <a:srgbClr val="000000"/>
          </a:solidFill>
          <a:ln>
            <a:noFill/>
          </a:ln>
        </p:spPr>
        <p:txBody>
          <a:bodyPr lIns="90000" rIns="90000" tIns="45000" bIns="45000"/>
          <a:p>
            <a:pPr>
              <a:lnSpc>
                <a:spcPct val="100000"/>
              </a:lnSpc>
              <a:spcBef>
                <a:spcPts val="439"/>
              </a:spcBef>
            </a:pPr>
            <a:r>
              <a:rPr b="1" lang="el-GR" sz="2200" spc="-1" strike="noStrike">
                <a:solidFill>
                  <a:srgbClr val="ffffff"/>
                </a:solidFill>
                <a:uFill>
                  <a:solidFill>
                    <a:srgbClr val="ffffff"/>
                  </a:solidFill>
                </a:uFill>
                <a:latin typeface="Arial"/>
              </a:rPr>
              <a:t>Η ΔΙΑΤΑΞΗ ΑΥΤΗ ΠΑΡΙΣΤΑΝΕΤΑΙ ΣΤΟ ΣΧΗΜΑ, ΟΠΟΥ ΒΛΕΠΟYΜΕ ΟΤΙ Ο ΣΥΝΟΛΙΚΟΣ ΑΡΙΘΜΟΣ ΠΡΟΦΥΣΙΩΝ ΕΧΕΙ ΚΑΤΑΝΕΜΗΘΕΙ ΣΕ ΟΜΑΔΕΣ ΑΠΟ 2,3,4 ΚΑΙ 5 ΠΡΟΦΥΣΙΑ.</a:t>
            </a:r>
            <a:endParaRPr b="0" lang="el-GR" sz="2200" spc="-1" strike="noStrike">
              <a:solidFill>
                <a:srgbClr val="000000"/>
              </a:solidFill>
              <a:uFill>
                <a:solidFill>
                  <a:srgbClr val="ffffff"/>
                </a:solidFill>
              </a:uFill>
              <a:latin typeface="Arial"/>
            </a:endParaRPr>
          </a:p>
          <a:p>
            <a:pPr>
              <a:lnSpc>
                <a:spcPct val="100000"/>
              </a:lnSpc>
              <a:spcBef>
                <a:spcPts val="439"/>
              </a:spcBef>
            </a:pPr>
            <a:endParaRPr b="0" lang="el-GR" sz="2200" spc="-1" strike="noStrike">
              <a:solidFill>
                <a:srgbClr val="000000"/>
              </a:solidFill>
              <a:uFill>
                <a:solidFill>
                  <a:srgbClr val="ffffff"/>
                </a:solidFill>
              </a:uFill>
              <a:latin typeface="Arial"/>
            </a:endParaRPr>
          </a:p>
          <a:p>
            <a:pPr>
              <a:lnSpc>
                <a:spcPct val="100000"/>
              </a:lnSpc>
              <a:spcBef>
                <a:spcPts val="1080"/>
              </a:spcBef>
            </a:pPr>
            <a:br/>
            <a:endParaRPr b="0" lang="el-GR" sz="2200" spc="-1" strike="noStrike">
              <a:solidFill>
                <a:srgbClr val="000000"/>
              </a:solidFill>
              <a:uFill>
                <a:solidFill>
                  <a:srgbClr val="ffffff"/>
                </a:solidFill>
              </a:uFill>
              <a:latin typeface="Arial"/>
            </a:endParaRPr>
          </a:p>
        </p:txBody>
      </p:sp>
      <p:pic>
        <p:nvPicPr>
          <p:cNvPr id="894" name="Picture 2" descr=""/>
          <p:cNvPicPr/>
          <p:nvPr/>
        </p:nvPicPr>
        <p:blipFill>
          <a:blip r:embed="rId1"/>
          <a:stretch/>
        </p:blipFill>
        <p:spPr>
          <a:xfrm>
            <a:off x="2267640" y="2493000"/>
            <a:ext cx="4392000" cy="3888000"/>
          </a:xfrm>
          <a:prstGeom prst="rect">
            <a:avLst/>
          </a:prstGeom>
          <a:ln>
            <a:noFill/>
          </a:ln>
        </p:spPr>
      </p:pic>
      <p:sp>
        <p:nvSpPr>
          <p:cNvPr id="895" name="CustomShape 3"/>
          <p:cNvSpPr/>
          <p:nvPr/>
        </p:nvSpPr>
        <p:spPr>
          <a:xfrm>
            <a:off x="1115640" y="2421000"/>
            <a:ext cx="1583640" cy="913320"/>
          </a:xfrm>
          <a:prstGeom prst="rect">
            <a:avLst/>
          </a:prstGeom>
          <a:noFill/>
          <a:ln>
            <a:noFill/>
          </a:ln>
        </p:spPr>
        <p:style>
          <a:lnRef idx="0"/>
          <a:fillRef idx="0"/>
          <a:effectRef idx="0"/>
          <a:fontRef idx="minor"/>
        </p:style>
        <p:txBody>
          <a:bodyPr lIns="90000" rIns="90000" tIns="45000" bIns="45000"/>
          <a:p>
            <a:pPr>
              <a:lnSpc>
                <a:spcPct val="100000"/>
              </a:lnSpc>
            </a:pPr>
            <a:r>
              <a:rPr b="1" lang="el-GR" sz="1800" spc="-1" strike="noStrike">
                <a:solidFill>
                  <a:srgbClr val="ff0000"/>
                </a:solidFill>
                <a:uFill>
                  <a:solidFill>
                    <a:srgbClr val="ffffff"/>
                  </a:solidFill>
                </a:uFill>
                <a:latin typeface="Arial"/>
              </a:rPr>
              <a:t>ΒΑΛΒΙΔΕΣ ΕΛΕΓΧΟΥ ΠΡΟΦΥΣΙΩΝ</a:t>
            </a:r>
            <a:endParaRPr b="0" lang="el-GR" sz="1800" spc="-1" strike="noStrike">
              <a:solidFill>
                <a:srgbClr val="000000"/>
              </a:solidFill>
              <a:uFill>
                <a:solidFill>
                  <a:srgbClr val="ffffff"/>
                </a:solidFill>
              </a:uFill>
              <a:latin typeface="Arial"/>
            </a:endParaRPr>
          </a:p>
        </p:txBody>
      </p:sp>
      <p:sp>
        <p:nvSpPr>
          <p:cNvPr id="896" name="CustomShape 4"/>
          <p:cNvSpPr/>
          <p:nvPr/>
        </p:nvSpPr>
        <p:spPr>
          <a:xfrm>
            <a:off x="3786840" y="5229360"/>
            <a:ext cx="1375920" cy="3646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800" spc="-1" strike="noStrike">
                <a:solidFill>
                  <a:srgbClr val="ff0000"/>
                </a:solidFill>
                <a:uFill>
                  <a:solidFill>
                    <a:srgbClr val="ffffff"/>
                  </a:solidFill>
                </a:uFill>
                <a:latin typeface="Arial"/>
              </a:rPr>
              <a:t>ΠΡΟΦΥΣΙΑ</a:t>
            </a:r>
            <a:endParaRPr b="0" lang="el-GR" sz="1800" spc="-1" strike="noStrike">
              <a:solidFill>
                <a:srgbClr val="000000"/>
              </a:solidFill>
              <a:uFill>
                <a:solidFill>
                  <a:srgbClr val="ffffff"/>
                </a:solidFill>
              </a:uFill>
              <a:latin typeface="Arial"/>
            </a:endParaRPr>
          </a:p>
        </p:txBody>
      </p:sp>
      <p:sp>
        <p:nvSpPr>
          <p:cNvPr id="897" name="CustomShape 5"/>
          <p:cNvSpPr/>
          <p:nvPr/>
        </p:nvSpPr>
        <p:spPr>
          <a:xfrm flipH="1">
            <a:off x="5580000" y="3285000"/>
            <a:ext cx="1728000" cy="360"/>
          </a:xfrm>
          <a:custGeom>
            <a:avLst/>
            <a:gdLst/>
            <a:ahLst/>
            <a:rect l="l" t="t" r="r" b="b"/>
            <a:pathLst>
              <a:path w="21600" h="21600">
                <a:moveTo>
                  <a:pt x="0" y="0"/>
                </a:moveTo>
                <a:lnTo>
                  <a:pt x="21600" y="21600"/>
                </a:lnTo>
              </a:path>
            </a:pathLst>
          </a:custGeom>
          <a:noFill/>
          <a:ln w="31680">
            <a:solidFill>
              <a:schemeClr val="tx1"/>
            </a:solidFill>
            <a:round/>
            <a:tailEnd len="med" type="arrow" w="med"/>
          </a:ln>
        </p:spPr>
        <p:style>
          <a:lnRef idx="1">
            <a:schemeClr val="accent1"/>
          </a:lnRef>
          <a:fillRef idx="0">
            <a:schemeClr val="accent1"/>
          </a:fillRef>
          <a:effectRef idx="0">
            <a:schemeClr val="accent1"/>
          </a:effectRef>
          <a:fontRef idx="minor"/>
        </p:style>
      </p:sp>
      <p:sp>
        <p:nvSpPr>
          <p:cNvPr id="898" name="CustomShape 6"/>
          <p:cNvSpPr/>
          <p:nvPr/>
        </p:nvSpPr>
        <p:spPr>
          <a:xfrm>
            <a:off x="7387200" y="2997000"/>
            <a:ext cx="1572480" cy="5770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600" spc="-1" strike="noStrike">
                <a:solidFill>
                  <a:srgbClr val="ff0000"/>
                </a:solidFill>
                <a:uFill>
                  <a:solidFill>
                    <a:srgbClr val="ffffff"/>
                  </a:solidFill>
                </a:uFill>
                <a:latin typeface="Arial"/>
              </a:rPr>
              <a:t>ΒΑΛΒΙΔΑ </a:t>
            </a:r>
            <a:endParaRPr b="0" lang="el-GR" sz="1600" spc="-1" strike="noStrike">
              <a:solidFill>
                <a:srgbClr val="000000"/>
              </a:solidFill>
              <a:uFill>
                <a:solidFill>
                  <a:srgbClr val="ffffff"/>
                </a:solidFill>
              </a:uFill>
              <a:latin typeface="Arial"/>
            </a:endParaRPr>
          </a:p>
          <a:p>
            <a:pPr>
              <a:lnSpc>
                <a:spcPct val="100000"/>
              </a:lnSpc>
            </a:pPr>
            <a:r>
              <a:rPr b="1" lang="el-GR" sz="1600" spc="-1" strike="noStrike">
                <a:solidFill>
                  <a:srgbClr val="ff0000"/>
                </a:solidFill>
                <a:uFill>
                  <a:solidFill>
                    <a:srgbClr val="ffffff"/>
                  </a:solidFill>
                </a:uFill>
                <a:latin typeface="Arial"/>
              </a:rPr>
              <a:t>ΧΕΙΡΙΣΤΗΡΙΟΥ</a:t>
            </a:r>
            <a:endParaRPr b="0" lang="el-GR" sz="1600" spc="-1" strike="noStrike">
              <a:solidFill>
                <a:srgbClr val="000000"/>
              </a:solidFill>
              <a:uFill>
                <a:solidFill>
                  <a:srgbClr val="ffffff"/>
                </a:solidFill>
              </a:uFill>
              <a:latin typeface="Arial"/>
            </a:endParaRPr>
          </a:p>
        </p:txBody>
      </p:sp>
    </p:spTree>
  </p:cSld>
</p:sld>
</file>

<file path=ppt/slides/slide2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99"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1800" spc="-1" strike="noStrike" u="sng" cap="all">
                <a:solidFill>
                  <a:srgbClr val="000000"/>
                </a:solidFill>
                <a:uFill>
                  <a:solidFill>
                    <a:srgbClr val="ffffff"/>
                  </a:solidFill>
                </a:uFill>
                <a:latin typeface="Arial"/>
              </a:rPr>
              <a:t>ΒΑΛΒΙΔΕΣ ΚΑΤΑΜΕΡΙΣΜΟΥ ΤΗΣ ΠΑΡΟΧΗΣ ΣΤΑ ΚΑΤΑ ΟΜΑΔΕΣ ΠΡΟΦΥΣΙΑ</a:t>
            </a:r>
            <a:br/>
            <a:endParaRPr b="0" lang="el-GR" sz="1800" spc="-1" strike="noStrike">
              <a:solidFill>
                <a:srgbClr val="ffffff"/>
              </a:solidFill>
              <a:uFill>
                <a:solidFill>
                  <a:srgbClr val="ffffff"/>
                </a:solidFill>
              </a:uFill>
              <a:latin typeface="Book Antiqua"/>
            </a:endParaRPr>
          </a:p>
        </p:txBody>
      </p:sp>
      <p:sp>
        <p:nvSpPr>
          <p:cNvPr id="900" name="TextShape 2"/>
          <p:cNvSpPr txBox="1"/>
          <p:nvPr/>
        </p:nvSpPr>
        <p:spPr>
          <a:xfrm>
            <a:off x="179640" y="1071720"/>
            <a:ext cx="8784720" cy="5453280"/>
          </a:xfrm>
          <a:prstGeom prst="rect">
            <a:avLst/>
          </a:prstGeom>
          <a:solidFill>
            <a:srgbClr val="000000"/>
          </a:solidFill>
          <a:ln>
            <a:noFill/>
          </a:ln>
        </p:spPr>
        <p:txBody>
          <a:bodyPr lIns="90000" rIns="90000" tIns="45000" bIns="45000"/>
          <a:p>
            <a:pPr>
              <a:lnSpc>
                <a:spcPct val="100000"/>
              </a:lnSpc>
              <a:spcBef>
                <a:spcPts val="439"/>
              </a:spcBef>
            </a:pPr>
            <a:endParaRPr b="0" lang="el-GR" sz="3200" spc="-1" strike="noStrike">
              <a:solidFill>
                <a:srgbClr val="000000"/>
              </a:solidFill>
              <a:uFill>
                <a:solidFill>
                  <a:srgbClr val="ffffff"/>
                </a:solidFill>
              </a:uFill>
              <a:latin typeface="Arial"/>
            </a:endParaRPr>
          </a:p>
          <a:p>
            <a:pPr>
              <a:lnSpc>
                <a:spcPct val="100000"/>
              </a:lnSpc>
              <a:spcBef>
                <a:spcPts val="1080"/>
              </a:spcBef>
            </a:pPr>
            <a:r>
              <a:rPr b="1" lang="el-GR" sz="2400" spc="-1" strike="noStrike">
                <a:solidFill>
                  <a:srgbClr val="ffffff"/>
                </a:solidFill>
                <a:uFill>
                  <a:solidFill>
                    <a:srgbClr val="ffffff"/>
                  </a:solidFill>
                </a:uFill>
                <a:latin typeface="Arial"/>
              </a:rPr>
              <a:t>ΚΑΘΕ </a:t>
            </a:r>
            <a:r>
              <a:rPr b="1" lang="el-GR" sz="2400" spc="-1" strike="noStrike">
                <a:solidFill>
                  <a:srgbClr val="ff0000"/>
                </a:solidFill>
                <a:uFill>
                  <a:solidFill>
                    <a:srgbClr val="ffffff"/>
                  </a:solidFill>
                </a:uFill>
                <a:latin typeface="Arial"/>
              </a:rPr>
              <a:t>ΟΜΑΔΑ ΠΡΟΦΥΣΙΩΝ</a:t>
            </a:r>
            <a:r>
              <a:rPr b="1" lang="el-GR" sz="2400" spc="-1" strike="noStrike">
                <a:solidFill>
                  <a:srgbClr val="ffffff"/>
                </a:solidFill>
                <a:uFill>
                  <a:solidFill>
                    <a:srgbClr val="ffffff"/>
                  </a:solidFill>
                </a:uFill>
                <a:latin typeface="Arial"/>
              </a:rPr>
              <a:t> ΕΚΤΟΣ ΑΠΟ ΤΗΝ ΠΡΩΤΗ, </a:t>
            </a:r>
            <a:r>
              <a:rPr b="1" lang="el-GR" sz="2400" spc="-1" strike="noStrike">
                <a:solidFill>
                  <a:srgbClr val="ff0000"/>
                </a:solidFill>
                <a:uFill>
                  <a:solidFill>
                    <a:srgbClr val="ffffff"/>
                  </a:solidFill>
                </a:uFill>
                <a:latin typeface="Arial"/>
              </a:rPr>
              <a:t>ΠΕΡΙΕΧΕΤΑΙ ΣΕ ΚΙΒΩΤΙΟ</a:t>
            </a:r>
            <a:r>
              <a:rPr b="1" lang="el-GR" sz="2400" spc="-1" strike="noStrike">
                <a:solidFill>
                  <a:srgbClr val="ffffff"/>
                </a:solidFill>
                <a:uFill>
                  <a:solidFill>
                    <a:srgbClr val="ffffff"/>
                  </a:solidFill>
                </a:uFill>
                <a:latin typeface="Arial"/>
              </a:rPr>
              <a:t>, ΣΤΟ ΟΠΟΙΟ ΕΙΣΕΡΧΕΤΑΙ ΑΤΜΟΣ ΜΟΝΟ ΟΤΑΝ ΤΟ ΑΝΤΙΣΤΟΙΧΟ ΕΠΙΣΤΟΜΙΟ ΕΙΝΑΙ ΑΝΟΙΚΤΟ. Η ΠΡΩΤΗ ΟΜΑΔΑ ΠΡΟΦΥΣΙΩΝ ΤΡΟΦΟΔΟΤΕΙΤΑΙ ΑΠΕΥΘΕΙΑΣ ΑΠΟ ΤΟΝ ΑΤΜΟΦΡΑΚΤΗ. ΜΕ ΤΗ ΔΙΑΤΑΞΗ ΑΥΤΗ ΜΠΟΡΕΙ ΝΑ ΡΥΘΜΙΣΘΕΙ Η ΠΑΡΟΧΗ ΤΟΥ ΑΤΜΟΥ ΜΕ ΤΗΝ ΠΛΗΡΗ ΠΙΕΣΗ ΤΟΥ ΜΕ ΧΡΗΣΙΜΟΠΟΙΗΣΗ ΤΩΝ ΑΠΑΙΤΟΥΜΕΝΩΝ ΜΟΝΟ ΠΡΟΦΥΣΙΩΝ ΓΙΑ ΚΑΘΕ ΦΟΡΤΙΟ. ΕΤΣΙ ΑΠΟΦΕΥΓΕΤΑΙ ΤΟ ΜΕΙΟΝΕΚΤΗΜΑ ΤΟΥ ΣΤΡΑΓΓΑΛΙΣΜΟΥ ΤΟΥ ΑΤΜΟΥ ΚΑΙ ΤΑ ΑΚΡΟΦΥΣΙΑ ΠΟΥ ΛΕΙΤΟΥΡΓΟΥΝ ΕΡΓΑΖΟΝΤΑΙ ΜΕ ΤΗΝ ΠΛΗΡΗ ΠΙΕΣΗ ΑΤΜΟΥ ΓΙΑ ΤΗΝ ΟΠΟΙΑ ΕΙΝΑΙ ΣΧΕΔΙΑΣΜΕΝΑ.</a:t>
            </a:r>
            <a:br/>
            <a:endParaRPr b="0" lang="el-GR" sz="2400" spc="-1" strike="noStrike">
              <a:solidFill>
                <a:srgbClr val="000000"/>
              </a:solidFill>
              <a:uFill>
                <a:solidFill>
                  <a:srgbClr val="ffffff"/>
                </a:solidFill>
              </a:uFill>
              <a:latin typeface="Arial"/>
            </a:endParaRPr>
          </a:p>
        </p:txBody>
      </p:sp>
    </p:spTree>
  </p:cSld>
</p:sld>
</file>

<file path=ppt/slides/slide2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01"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1800" spc="-1" strike="noStrike" u="sng" cap="all">
                <a:solidFill>
                  <a:srgbClr val="000000"/>
                </a:solidFill>
                <a:uFill>
                  <a:solidFill>
                    <a:srgbClr val="ffffff"/>
                  </a:solidFill>
                </a:uFill>
                <a:latin typeface="Arial"/>
              </a:rPr>
              <a:t>ΒΑΛΒΙΔΕΣ ΚΑΤΑΜΕΡΙΣΜΟΥ ΤΗΣ ΠΑΡΟΧΗΣ ΣΤΑ ΚΑΤΑ ΟΜΑΔΕΣ ΠΡΟΦΥΣΙΑ</a:t>
            </a:r>
            <a:br/>
            <a:endParaRPr b="0" lang="el-GR" sz="1800" spc="-1" strike="noStrike">
              <a:solidFill>
                <a:srgbClr val="ffffff"/>
              </a:solidFill>
              <a:uFill>
                <a:solidFill>
                  <a:srgbClr val="ffffff"/>
                </a:solidFill>
              </a:uFill>
              <a:latin typeface="Book Antiqua"/>
            </a:endParaRPr>
          </a:p>
        </p:txBody>
      </p:sp>
      <p:sp>
        <p:nvSpPr>
          <p:cNvPr id="902" name="TextShape 2"/>
          <p:cNvSpPr txBox="1"/>
          <p:nvPr/>
        </p:nvSpPr>
        <p:spPr>
          <a:xfrm>
            <a:off x="179640" y="1071720"/>
            <a:ext cx="8784720" cy="1636920"/>
          </a:xfrm>
          <a:prstGeom prst="rect">
            <a:avLst/>
          </a:prstGeom>
          <a:solidFill>
            <a:srgbClr val="000000"/>
          </a:solidFill>
          <a:ln>
            <a:noFill/>
          </a:ln>
        </p:spPr>
        <p:txBody>
          <a:bodyPr lIns="90000" rIns="90000" tIns="45000" bIns="45000"/>
          <a:p>
            <a:pPr>
              <a:lnSpc>
                <a:spcPct val="100000"/>
              </a:lnSpc>
              <a:spcBef>
                <a:spcPts val="360"/>
              </a:spcBef>
            </a:pPr>
            <a:r>
              <a:rPr b="1" lang="el-GR" sz="1800" spc="-1" strike="noStrike">
                <a:solidFill>
                  <a:srgbClr val="ffffff"/>
                </a:solidFill>
                <a:uFill>
                  <a:solidFill>
                    <a:srgbClr val="ffffff"/>
                  </a:solidFill>
                </a:uFill>
                <a:latin typeface="Arial"/>
              </a:rPr>
              <a:t>ΓΙΑ ΚΑΘΕ ΣΥΝΔΥΑΣΜΟ ΟΜΑΔΩΝ ΑΚΡΟΦΥΣΙΩΝ ΟΙ ΜΙΚΡΕΣ ΜΕΤΑΒΟΛΕΣ, ΠΟΥ ΠΙΘΑΝΟΝ ΝΑ ΑΠΑΙΤΗΘΟΥΝ, ΕΠΙΤΥΓΧΑΝΟΝΤΑΙ ΜΕ ΠΕΡΙΟΡΙΣΜΕΝΟ ΣΤΡΑΓΓΑΛΙΣΜΟ ΤΟΥ ΑΤΜΟΥ ΜΕ ΤΟ ΧΕΙΡΙΣΤΗΡΙΟ ΤΟΥ ΑΤΜΟΦΡΑΚΤΗ.</a:t>
            </a:r>
            <a:endParaRPr b="0" lang="el-GR" sz="1800" spc="-1" strike="noStrike">
              <a:solidFill>
                <a:srgbClr val="000000"/>
              </a:solidFill>
              <a:uFill>
                <a:solidFill>
                  <a:srgbClr val="ffffff"/>
                </a:solidFill>
              </a:uFill>
              <a:latin typeface="Arial"/>
            </a:endParaRPr>
          </a:p>
          <a:p>
            <a:pPr>
              <a:lnSpc>
                <a:spcPct val="100000"/>
              </a:lnSpc>
              <a:spcBef>
                <a:spcPts val="1080"/>
              </a:spcBef>
            </a:pPr>
            <a:r>
              <a:rPr b="1" lang="el-GR" sz="1800" spc="-1" strike="noStrike">
                <a:solidFill>
                  <a:srgbClr val="ffffff"/>
                </a:solidFill>
                <a:uFill>
                  <a:solidFill>
                    <a:srgbClr val="ffffff"/>
                  </a:solidFill>
                </a:uFill>
                <a:latin typeface="Arial"/>
              </a:rPr>
              <a:t>ΣΤΟΥΣ ΣΥΓΧΡΟΝΟΥΣ ΣΤΡΟΒΙΛΟΥΣ ΟΙ ΑΠΑΙΤΟΥΜΕΝΕΣ ΟΜΑΔΕΣ ΠΡΟΦΥΣΙΩΝ ΑΝΟΙΓΟΥΝ ΑΥΤΟΜΑΤΑ ΜΕ ΤΗ ΒΟΗΘΕΙΑ ΕΝΟΣ ΕΚΚΕΝΤΡΟΦΟΡΟΥ ΑΞΟΝΑ.</a:t>
            </a:r>
            <a:br/>
            <a:endParaRPr b="0" lang="el-GR" sz="1800" spc="-1" strike="noStrike">
              <a:solidFill>
                <a:srgbClr val="000000"/>
              </a:solidFill>
              <a:uFill>
                <a:solidFill>
                  <a:srgbClr val="ffffff"/>
                </a:solidFill>
              </a:uFill>
              <a:latin typeface="Arial"/>
            </a:endParaRPr>
          </a:p>
        </p:txBody>
      </p:sp>
      <p:pic>
        <p:nvPicPr>
          <p:cNvPr id="903" name="Picture 2" descr=""/>
          <p:cNvPicPr/>
          <p:nvPr/>
        </p:nvPicPr>
        <p:blipFill>
          <a:blip r:embed="rId1"/>
          <a:stretch/>
        </p:blipFill>
        <p:spPr>
          <a:xfrm>
            <a:off x="2051640" y="3285000"/>
            <a:ext cx="5112360" cy="2952000"/>
          </a:xfrm>
          <a:prstGeom prst="rect">
            <a:avLst/>
          </a:prstGeom>
          <a:ln>
            <a:noFill/>
          </a:ln>
        </p:spPr>
      </p:pic>
      <p:sp>
        <p:nvSpPr>
          <p:cNvPr id="904" name="CustomShape 3"/>
          <p:cNvSpPr/>
          <p:nvPr/>
        </p:nvSpPr>
        <p:spPr>
          <a:xfrm>
            <a:off x="4944240" y="2997000"/>
            <a:ext cx="2261520" cy="3034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400" spc="-1" strike="noStrike">
                <a:solidFill>
                  <a:srgbClr val="ff0000"/>
                </a:solidFill>
                <a:uFill>
                  <a:solidFill>
                    <a:srgbClr val="ffffff"/>
                  </a:solidFill>
                </a:uFill>
                <a:latin typeface="Arial"/>
              </a:rPr>
              <a:t>ΑΝΥΨΩΤΙΚΑ ΒΑΛΒΙΔΩΝ</a:t>
            </a:r>
            <a:endParaRPr b="0" lang="el-GR" sz="1400" spc="-1" strike="noStrike">
              <a:solidFill>
                <a:srgbClr val="000000"/>
              </a:solidFill>
              <a:uFill>
                <a:solidFill>
                  <a:srgbClr val="ffffff"/>
                </a:solidFill>
              </a:uFill>
              <a:latin typeface="Arial"/>
            </a:endParaRPr>
          </a:p>
        </p:txBody>
      </p:sp>
      <p:sp>
        <p:nvSpPr>
          <p:cNvPr id="905" name="CustomShape 4"/>
          <p:cNvSpPr/>
          <p:nvPr/>
        </p:nvSpPr>
        <p:spPr>
          <a:xfrm>
            <a:off x="2206440" y="2781000"/>
            <a:ext cx="2018880" cy="51660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400" spc="-1" strike="noStrike">
                <a:solidFill>
                  <a:srgbClr val="ff0000"/>
                </a:solidFill>
                <a:uFill>
                  <a:solidFill>
                    <a:srgbClr val="ffffff"/>
                  </a:solidFill>
                </a:uFill>
                <a:latin typeface="Arial"/>
              </a:rPr>
              <a:t>ΚΝΩΔΑΚΕΣ </a:t>
            </a:r>
            <a:endParaRPr b="0" lang="el-GR" sz="1400" spc="-1" strike="noStrike">
              <a:solidFill>
                <a:srgbClr val="000000"/>
              </a:solidFill>
              <a:uFill>
                <a:solidFill>
                  <a:srgbClr val="ffffff"/>
                </a:solidFill>
              </a:uFill>
              <a:latin typeface="Arial"/>
            </a:endParaRPr>
          </a:p>
          <a:p>
            <a:pPr>
              <a:lnSpc>
                <a:spcPct val="100000"/>
              </a:lnSpc>
            </a:pPr>
            <a:r>
              <a:rPr b="1" lang="el-GR" sz="1400" spc="-1" strike="noStrike">
                <a:solidFill>
                  <a:srgbClr val="ff0000"/>
                </a:solidFill>
                <a:uFill>
                  <a:solidFill>
                    <a:srgbClr val="ffffff"/>
                  </a:solidFill>
                </a:uFill>
                <a:latin typeface="Arial"/>
              </a:rPr>
              <a:t>ΕΛΕΓΧΟΥ ΒΑΛΒΙΔΩΝ</a:t>
            </a:r>
            <a:endParaRPr b="0" lang="el-GR" sz="1400" spc="-1" strike="noStrike">
              <a:solidFill>
                <a:srgbClr val="000000"/>
              </a:solidFill>
              <a:uFill>
                <a:solidFill>
                  <a:srgbClr val="ffffff"/>
                </a:solidFill>
              </a:uFill>
              <a:latin typeface="Arial"/>
            </a:endParaRPr>
          </a:p>
        </p:txBody>
      </p:sp>
      <p:sp>
        <p:nvSpPr>
          <p:cNvPr id="906" name="CustomShape 5"/>
          <p:cNvSpPr/>
          <p:nvPr/>
        </p:nvSpPr>
        <p:spPr>
          <a:xfrm>
            <a:off x="7100640" y="5229360"/>
            <a:ext cx="1842120" cy="51660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400" spc="-1" strike="noStrike">
                <a:solidFill>
                  <a:srgbClr val="ff0000"/>
                </a:solidFill>
                <a:uFill>
                  <a:solidFill>
                    <a:srgbClr val="ffffff"/>
                  </a:solidFill>
                </a:uFill>
                <a:latin typeface="Arial"/>
              </a:rPr>
              <a:t>ΒΑΛΒΙΔΕΣ </a:t>
            </a:r>
            <a:endParaRPr b="0" lang="el-GR" sz="1400" spc="-1" strike="noStrike">
              <a:solidFill>
                <a:srgbClr val="000000"/>
              </a:solidFill>
              <a:uFill>
                <a:solidFill>
                  <a:srgbClr val="ffffff"/>
                </a:solidFill>
              </a:uFill>
              <a:latin typeface="Arial"/>
            </a:endParaRPr>
          </a:p>
          <a:p>
            <a:pPr>
              <a:lnSpc>
                <a:spcPct val="100000"/>
              </a:lnSpc>
            </a:pPr>
            <a:r>
              <a:rPr b="1" lang="el-GR" sz="1400" spc="-1" strike="noStrike">
                <a:solidFill>
                  <a:srgbClr val="ff0000"/>
                </a:solidFill>
                <a:uFill>
                  <a:solidFill>
                    <a:srgbClr val="ffffff"/>
                  </a:solidFill>
                </a:uFill>
                <a:latin typeface="Arial"/>
              </a:rPr>
              <a:t>ΕΙΣΑΓΩΓΗΣ ΑΤΜΟΥ</a:t>
            </a:r>
            <a:endParaRPr b="0" lang="el-GR" sz="1400" spc="-1" strike="noStrike">
              <a:solidFill>
                <a:srgbClr val="000000"/>
              </a:solidFill>
              <a:uFill>
                <a:solidFill>
                  <a:srgbClr val="ffffff"/>
                </a:solidFill>
              </a:uFill>
              <a:latin typeface="Arial"/>
            </a:endParaRPr>
          </a:p>
        </p:txBody>
      </p:sp>
      <p:sp>
        <p:nvSpPr>
          <p:cNvPr id="907" name="Line 6"/>
          <p:cNvSpPr/>
          <p:nvPr/>
        </p:nvSpPr>
        <p:spPr>
          <a:xfrm>
            <a:off x="6588000" y="5517000"/>
            <a:ext cx="432000" cy="360"/>
          </a:xfrm>
          <a:prstGeom prst="line">
            <a:avLst/>
          </a:prstGeom>
          <a:ln w="19080">
            <a:solidFill>
              <a:schemeClr val="tx1"/>
            </a:solidFill>
            <a:round/>
          </a:ln>
        </p:spPr>
        <p:style>
          <a:lnRef idx="1">
            <a:schemeClr val="accent1"/>
          </a:lnRef>
          <a:fillRef idx="0">
            <a:schemeClr val="accent1"/>
          </a:fillRef>
          <a:effectRef idx="0">
            <a:schemeClr val="accent1"/>
          </a:effectRef>
          <a:fontRef idx="minor"/>
        </p:style>
      </p:sp>
      <p:sp>
        <p:nvSpPr>
          <p:cNvPr id="908" name="Line 7"/>
          <p:cNvSpPr/>
          <p:nvPr/>
        </p:nvSpPr>
        <p:spPr>
          <a:xfrm>
            <a:off x="6516000" y="5733000"/>
            <a:ext cx="648000" cy="288000"/>
          </a:xfrm>
          <a:prstGeom prst="line">
            <a:avLst/>
          </a:prstGeom>
          <a:ln w="19080">
            <a:solidFill>
              <a:schemeClr val="tx1"/>
            </a:solidFill>
            <a:round/>
          </a:ln>
        </p:spPr>
        <p:style>
          <a:lnRef idx="1">
            <a:schemeClr val="accent1"/>
          </a:lnRef>
          <a:fillRef idx="0">
            <a:schemeClr val="accent1"/>
          </a:fillRef>
          <a:effectRef idx="0">
            <a:schemeClr val="accent1"/>
          </a:effectRef>
          <a:fontRef idx="minor"/>
        </p:style>
      </p:sp>
      <p:sp>
        <p:nvSpPr>
          <p:cNvPr id="909" name="CustomShape 8"/>
          <p:cNvSpPr/>
          <p:nvPr/>
        </p:nvSpPr>
        <p:spPr>
          <a:xfrm>
            <a:off x="7242840" y="5877360"/>
            <a:ext cx="1240200" cy="3034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400" spc="-1" strike="noStrike">
                <a:solidFill>
                  <a:srgbClr val="ff0000"/>
                </a:solidFill>
                <a:uFill>
                  <a:solidFill>
                    <a:srgbClr val="ffffff"/>
                  </a:solidFill>
                </a:uFill>
                <a:latin typeface="Arial"/>
              </a:rPr>
              <a:t>ΑΚΡΟΦΥΣΙΑ</a:t>
            </a:r>
            <a:endParaRPr b="0" lang="el-GR" sz="1400" spc="-1" strike="noStrike">
              <a:solidFill>
                <a:srgbClr val="000000"/>
              </a:solidFill>
              <a:uFill>
                <a:solidFill>
                  <a:srgbClr val="ffffff"/>
                </a:solidFill>
              </a:uFill>
              <a:latin typeface="Arial"/>
            </a:endParaRPr>
          </a:p>
        </p:txBody>
      </p:sp>
      <p:sp>
        <p:nvSpPr>
          <p:cNvPr id="910" name="CustomShape 9"/>
          <p:cNvSpPr/>
          <p:nvPr/>
        </p:nvSpPr>
        <p:spPr>
          <a:xfrm>
            <a:off x="1271880" y="6165360"/>
            <a:ext cx="2322360" cy="51660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400" spc="-1" strike="noStrike">
                <a:solidFill>
                  <a:srgbClr val="ff0000"/>
                </a:solidFill>
                <a:uFill>
                  <a:solidFill>
                    <a:srgbClr val="ffffff"/>
                  </a:solidFill>
                </a:uFill>
                <a:latin typeface="Arial"/>
              </a:rPr>
              <a:t>ΕΛΑΙΟΚΙΝΗΤΗΡΑΣ </a:t>
            </a:r>
            <a:endParaRPr b="0" lang="el-GR" sz="1400" spc="-1" strike="noStrike">
              <a:solidFill>
                <a:srgbClr val="000000"/>
              </a:solidFill>
              <a:uFill>
                <a:solidFill>
                  <a:srgbClr val="ffffff"/>
                </a:solidFill>
              </a:uFill>
              <a:latin typeface="Arial"/>
            </a:endParaRPr>
          </a:p>
          <a:p>
            <a:pPr>
              <a:lnSpc>
                <a:spcPct val="100000"/>
              </a:lnSpc>
            </a:pPr>
            <a:r>
              <a:rPr b="1" lang="el-GR" sz="1400" spc="-1" strike="noStrike">
                <a:solidFill>
                  <a:srgbClr val="ff0000"/>
                </a:solidFill>
                <a:uFill>
                  <a:solidFill>
                    <a:srgbClr val="ffffff"/>
                  </a:solidFill>
                </a:uFill>
                <a:latin typeface="Arial"/>
              </a:rPr>
              <a:t>ΑΝΥΨΩΣΕΩΣ ΒΑΛΒΙΔΩΝ</a:t>
            </a:r>
            <a:endParaRPr b="0" lang="el-GR" sz="1400" spc="-1" strike="noStrike">
              <a:solidFill>
                <a:srgbClr val="000000"/>
              </a:solidFill>
              <a:uFill>
                <a:solidFill>
                  <a:srgbClr val="ffffff"/>
                </a:solidFill>
              </a:uFill>
              <a:latin typeface="Arial"/>
            </a:endParaRPr>
          </a:p>
        </p:txBody>
      </p:sp>
    </p:spTree>
  </p:cSld>
</p:sld>
</file>

<file path=ppt/slides/slide2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11"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1800" spc="-1" strike="noStrike" u="sng" cap="all">
                <a:solidFill>
                  <a:srgbClr val="000000"/>
                </a:solidFill>
                <a:uFill>
                  <a:solidFill>
                    <a:srgbClr val="ffffff"/>
                  </a:solidFill>
                </a:uFill>
                <a:latin typeface="Arial"/>
              </a:rPr>
              <a:t>ΒΑΛΒΙΔΕΣ ΚΑΤΑΜΕΡΙΣΜΟΥ ΤΗΣ ΠΑΡΟΧΗΣ ΣΤΑ ΚΑΤΑ ΟΜΑΔΕΣ ΠΡΟΦΥΣΙΑ</a:t>
            </a:r>
            <a:br/>
            <a:endParaRPr b="0" lang="el-GR" sz="1800" spc="-1" strike="noStrike">
              <a:solidFill>
                <a:srgbClr val="ffffff"/>
              </a:solidFill>
              <a:uFill>
                <a:solidFill>
                  <a:srgbClr val="ffffff"/>
                </a:solidFill>
              </a:uFill>
              <a:latin typeface="Book Antiqua"/>
            </a:endParaRPr>
          </a:p>
        </p:txBody>
      </p:sp>
      <p:sp>
        <p:nvSpPr>
          <p:cNvPr id="912" name="TextShape 2"/>
          <p:cNvSpPr txBox="1"/>
          <p:nvPr/>
        </p:nvSpPr>
        <p:spPr>
          <a:xfrm>
            <a:off x="179640" y="1071720"/>
            <a:ext cx="8784720" cy="1636920"/>
          </a:xfrm>
          <a:prstGeom prst="rect">
            <a:avLst/>
          </a:prstGeom>
          <a:solidFill>
            <a:srgbClr val="000000"/>
          </a:solidFill>
          <a:ln>
            <a:noFill/>
          </a:ln>
        </p:spPr>
        <p:txBody>
          <a:bodyPr lIns="90000" rIns="90000" tIns="45000" bIns="45000"/>
          <a:p>
            <a:pPr>
              <a:lnSpc>
                <a:spcPct val="100000"/>
              </a:lnSpc>
              <a:spcBef>
                <a:spcPts val="360"/>
              </a:spcBef>
            </a:pPr>
            <a:r>
              <a:rPr b="1" lang="el-GR" sz="1800" spc="-1" strike="noStrike">
                <a:solidFill>
                  <a:srgbClr val="ffffff"/>
                </a:solidFill>
                <a:uFill>
                  <a:solidFill>
                    <a:srgbClr val="ffffff"/>
                  </a:solidFill>
                </a:uFill>
                <a:latin typeface="Arial"/>
              </a:rPr>
              <a:t>ΔΙΑΚΡΙΝΟΥΜΕ ΟΤΙ Ο ΕΚΚΕΝΤΡΟΦΟΡΟΣ ΑΞΟΝΑΣ ΠΕΡΙΣΤΡΕΦΕΤΑΙ ΣΤΗΝ ΟΡΘΗ ΘΕΣΗ ΜΕ ΤΗ ΒΟΗΘΕΙΑ ΟΔΟΝΤΩΤΗΣ ΡΑΒΔΟΥ (ΝΤΙΖΑΣ), ΠΟΥ ΤΗΝ ΚΙΝΕΙ ΕΝΑΣ ΕΛΑΙΟΚΙΝΗΤΗΡΑΣ. Ο ΕΛΑΙΟΚΙΝΗΤΗΡΑΣ ΑΥΤΟΣ ΠΑΛΙ ΕΛΕΓΧΕΤΑΙ ΚΑΤΑΛΛΗΛΑ ΑΠΟ ΤΟ ΡΥΘΜΙΣΤΗ ΣΤΡΟΦΩΝ. Η ΣΕΙΡΑ ΚΑΤΑ ΤΗΝ ΟΠΟΙΑ ΑΝΟΙΓΟΥΝ ΟΙ ΒΑΛΒΙΔΕΣ ΕΧΕΙ ΡΥΘΜΙΣΘΕΙ ΑΠΟ ΤΟΝ ΚΑΤΑΣΚΕΥΑΣΤΗ ΓΙΑ ΚΑΘΕ ΦΟΡΤΙΟ ΑΠΟ ΠΡΙΝ.</a:t>
            </a:r>
            <a:endParaRPr b="0" lang="el-GR" sz="1800" spc="-1" strike="noStrike">
              <a:solidFill>
                <a:srgbClr val="000000"/>
              </a:solidFill>
              <a:uFill>
                <a:solidFill>
                  <a:srgbClr val="ffffff"/>
                </a:solidFill>
              </a:uFill>
              <a:latin typeface="Arial"/>
            </a:endParaRPr>
          </a:p>
          <a:p>
            <a:pPr>
              <a:lnSpc>
                <a:spcPct val="100000"/>
              </a:lnSpc>
              <a:spcBef>
                <a:spcPts val="1080"/>
              </a:spcBef>
            </a:pPr>
            <a:br/>
            <a:endParaRPr b="0" lang="el-GR" sz="1800" spc="-1" strike="noStrike">
              <a:solidFill>
                <a:srgbClr val="000000"/>
              </a:solidFill>
              <a:uFill>
                <a:solidFill>
                  <a:srgbClr val="ffffff"/>
                </a:solidFill>
              </a:uFill>
              <a:latin typeface="Arial"/>
            </a:endParaRPr>
          </a:p>
        </p:txBody>
      </p:sp>
      <p:pic>
        <p:nvPicPr>
          <p:cNvPr id="913" name="Picture 2" descr=""/>
          <p:cNvPicPr/>
          <p:nvPr/>
        </p:nvPicPr>
        <p:blipFill>
          <a:blip r:embed="rId1"/>
          <a:stretch/>
        </p:blipFill>
        <p:spPr>
          <a:xfrm>
            <a:off x="2051640" y="3285000"/>
            <a:ext cx="5112360" cy="2952000"/>
          </a:xfrm>
          <a:prstGeom prst="rect">
            <a:avLst/>
          </a:prstGeom>
          <a:ln>
            <a:noFill/>
          </a:ln>
        </p:spPr>
      </p:pic>
      <p:sp>
        <p:nvSpPr>
          <p:cNvPr id="914" name="CustomShape 3"/>
          <p:cNvSpPr/>
          <p:nvPr/>
        </p:nvSpPr>
        <p:spPr>
          <a:xfrm>
            <a:off x="4944240" y="2997000"/>
            <a:ext cx="2261520" cy="3034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400" spc="-1" strike="noStrike">
                <a:solidFill>
                  <a:srgbClr val="ff0000"/>
                </a:solidFill>
                <a:uFill>
                  <a:solidFill>
                    <a:srgbClr val="ffffff"/>
                  </a:solidFill>
                </a:uFill>
                <a:latin typeface="Arial"/>
              </a:rPr>
              <a:t>ΑΝΥΨΩΤΙΚΑ ΒΑΛΒΙΔΩΝ</a:t>
            </a:r>
            <a:endParaRPr b="0" lang="el-GR" sz="1400" spc="-1" strike="noStrike">
              <a:solidFill>
                <a:srgbClr val="000000"/>
              </a:solidFill>
              <a:uFill>
                <a:solidFill>
                  <a:srgbClr val="ffffff"/>
                </a:solidFill>
              </a:uFill>
              <a:latin typeface="Arial"/>
            </a:endParaRPr>
          </a:p>
        </p:txBody>
      </p:sp>
      <p:sp>
        <p:nvSpPr>
          <p:cNvPr id="915" name="CustomShape 4"/>
          <p:cNvSpPr/>
          <p:nvPr/>
        </p:nvSpPr>
        <p:spPr>
          <a:xfrm>
            <a:off x="2206440" y="2781000"/>
            <a:ext cx="2018880" cy="51660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400" spc="-1" strike="noStrike">
                <a:solidFill>
                  <a:srgbClr val="ff0000"/>
                </a:solidFill>
                <a:uFill>
                  <a:solidFill>
                    <a:srgbClr val="ffffff"/>
                  </a:solidFill>
                </a:uFill>
                <a:latin typeface="Arial"/>
              </a:rPr>
              <a:t>ΚΝΩΔΑΚΕΣ </a:t>
            </a:r>
            <a:endParaRPr b="0" lang="el-GR" sz="1400" spc="-1" strike="noStrike">
              <a:solidFill>
                <a:srgbClr val="000000"/>
              </a:solidFill>
              <a:uFill>
                <a:solidFill>
                  <a:srgbClr val="ffffff"/>
                </a:solidFill>
              </a:uFill>
              <a:latin typeface="Arial"/>
            </a:endParaRPr>
          </a:p>
          <a:p>
            <a:pPr>
              <a:lnSpc>
                <a:spcPct val="100000"/>
              </a:lnSpc>
            </a:pPr>
            <a:r>
              <a:rPr b="1" lang="el-GR" sz="1400" spc="-1" strike="noStrike">
                <a:solidFill>
                  <a:srgbClr val="ff0000"/>
                </a:solidFill>
                <a:uFill>
                  <a:solidFill>
                    <a:srgbClr val="ffffff"/>
                  </a:solidFill>
                </a:uFill>
                <a:latin typeface="Arial"/>
              </a:rPr>
              <a:t>ΕΛΕΓΧΟΥ ΒΑΛΒΙΔΩΝ</a:t>
            </a:r>
            <a:endParaRPr b="0" lang="el-GR" sz="1400" spc="-1" strike="noStrike">
              <a:solidFill>
                <a:srgbClr val="000000"/>
              </a:solidFill>
              <a:uFill>
                <a:solidFill>
                  <a:srgbClr val="ffffff"/>
                </a:solidFill>
              </a:uFill>
              <a:latin typeface="Arial"/>
            </a:endParaRPr>
          </a:p>
        </p:txBody>
      </p:sp>
      <p:sp>
        <p:nvSpPr>
          <p:cNvPr id="916" name="CustomShape 5"/>
          <p:cNvSpPr/>
          <p:nvPr/>
        </p:nvSpPr>
        <p:spPr>
          <a:xfrm>
            <a:off x="7100640" y="5229360"/>
            <a:ext cx="1842120" cy="51660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400" spc="-1" strike="noStrike">
                <a:solidFill>
                  <a:srgbClr val="ff0000"/>
                </a:solidFill>
                <a:uFill>
                  <a:solidFill>
                    <a:srgbClr val="ffffff"/>
                  </a:solidFill>
                </a:uFill>
                <a:latin typeface="Arial"/>
              </a:rPr>
              <a:t>ΒΑΛΒΙΔΕΣ </a:t>
            </a:r>
            <a:endParaRPr b="0" lang="el-GR" sz="1400" spc="-1" strike="noStrike">
              <a:solidFill>
                <a:srgbClr val="000000"/>
              </a:solidFill>
              <a:uFill>
                <a:solidFill>
                  <a:srgbClr val="ffffff"/>
                </a:solidFill>
              </a:uFill>
              <a:latin typeface="Arial"/>
            </a:endParaRPr>
          </a:p>
          <a:p>
            <a:pPr>
              <a:lnSpc>
                <a:spcPct val="100000"/>
              </a:lnSpc>
            </a:pPr>
            <a:r>
              <a:rPr b="1" lang="el-GR" sz="1400" spc="-1" strike="noStrike">
                <a:solidFill>
                  <a:srgbClr val="ff0000"/>
                </a:solidFill>
                <a:uFill>
                  <a:solidFill>
                    <a:srgbClr val="ffffff"/>
                  </a:solidFill>
                </a:uFill>
                <a:latin typeface="Arial"/>
              </a:rPr>
              <a:t>ΕΙΣΑΓΩΓΗΣ ΑΤΜΟΥ</a:t>
            </a:r>
            <a:endParaRPr b="0" lang="el-GR" sz="1400" spc="-1" strike="noStrike">
              <a:solidFill>
                <a:srgbClr val="000000"/>
              </a:solidFill>
              <a:uFill>
                <a:solidFill>
                  <a:srgbClr val="ffffff"/>
                </a:solidFill>
              </a:uFill>
              <a:latin typeface="Arial"/>
            </a:endParaRPr>
          </a:p>
        </p:txBody>
      </p:sp>
      <p:sp>
        <p:nvSpPr>
          <p:cNvPr id="917" name="Line 6"/>
          <p:cNvSpPr/>
          <p:nvPr/>
        </p:nvSpPr>
        <p:spPr>
          <a:xfrm>
            <a:off x="6588000" y="5517000"/>
            <a:ext cx="432000" cy="360"/>
          </a:xfrm>
          <a:prstGeom prst="line">
            <a:avLst/>
          </a:prstGeom>
          <a:ln w="19080">
            <a:solidFill>
              <a:schemeClr val="tx1"/>
            </a:solidFill>
            <a:round/>
          </a:ln>
        </p:spPr>
        <p:style>
          <a:lnRef idx="1">
            <a:schemeClr val="accent1"/>
          </a:lnRef>
          <a:fillRef idx="0">
            <a:schemeClr val="accent1"/>
          </a:fillRef>
          <a:effectRef idx="0">
            <a:schemeClr val="accent1"/>
          </a:effectRef>
          <a:fontRef idx="minor"/>
        </p:style>
      </p:sp>
      <p:sp>
        <p:nvSpPr>
          <p:cNvPr id="918" name="Line 7"/>
          <p:cNvSpPr/>
          <p:nvPr/>
        </p:nvSpPr>
        <p:spPr>
          <a:xfrm>
            <a:off x="6516000" y="5733000"/>
            <a:ext cx="648000" cy="288000"/>
          </a:xfrm>
          <a:prstGeom prst="line">
            <a:avLst/>
          </a:prstGeom>
          <a:ln w="19080">
            <a:solidFill>
              <a:schemeClr val="tx1"/>
            </a:solidFill>
            <a:round/>
          </a:ln>
        </p:spPr>
        <p:style>
          <a:lnRef idx="1">
            <a:schemeClr val="accent1"/>
          </a:lnRef>
          <a:fillRef idx="0">
            <a:schemeClr val="accent1"/>
          </a:fillRef>
          <a:effectRef idx="0">
            <a:schemeClr val="accent1"/>
          </a:effectRef>
          <a:fontRef idx="minor"/>
        </p:style>
      </p:sp>
      <p:sp>
        <p:nvSpPr>
          <p:cNvPr id="919" name="CustomShape 8"/>
          <p:cNvSpPr/>
          <p:nvPr/>
        </p:nvSpPr>
        <p:spPr>
          <a:xfrm>
            <a:off x="7242840" y="5877360"/>
            <a:ext cx="1240200" cy="30348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400" spc="-1" strike="noStrike">
                <a:solidFill>
                  <a:srgbClr val="ff0000"/>
                </a:solidFill>
                <a:uFill>
                  <a:solidFill>
                    <a:srgbClr val="ffffff"/>
                  </a:solidFill>
                </a:uFill>
                <a:latin typeface="Arial"/>
              </a:rPr>
              <a:t>ΑΚΡΟΦΥΣΙΑ</a:t>
            </a:r>
            <a:endParaRPr b="0" lang="el-GR" sz="1400" spc="-1" strike="noStrike">
              <a:solidFill>
                <a:srgbClr val="000000"/>
              </a:solidFill>
              <a:uFill>
                <a:solidFill>
                  <a:srgbClr val="ffffff"/>
                </a:solidFill>
              </a:uFill>
              <a:latin typeface="Arial"/>
            </a:endParaRPr>
          </a:p>
        </p:txBody>
      </p:sp>
      <p:sp>
        <p:nvSpPr>
          <p:cNvPr id="920" name="CustomShape 9"/>
          <p:cNvSpPr/>
          <p:nvPr/>
        </p:nvSpPr>
        <p:spPr>
          <a:xfrm>
            <a:off x="1271880" y="6165360"/>
            <a:ext cx="2322360" cy="51660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400" spc="-1" strike="noStrike">
                <a:solidFill>
                  <a:srgbClr val="ff0000"/>
                </a:solidFill>
                <a:uFill>
                  <a:solidFill>
                    <a:srgbClr val="ffffff"/>
                  </a:solidFill>
                </a:uFill>
                <a:latin typeface="Arial"/>
              </a:rPr>
              <a:t>ΕΛΑΙΟΚΙΝΗΤΗΡΑΣ </a:t>
            </a:r>
            <a:endParaRPr b="0" lang="el-GR" sz="1400" spc="-1" strike="noStrike">
              <a:solidFill>
                <a:srgbClr val="000000"/>
              </a:solidFill>
              <a:uFill>
                <a:solidFill>
                  <a:srgbClr val="ffffff"/>
                </a:solidFill>
              </a:uFill>
              <a:latin typeface="Arial"/>
            </a:endParaRPr>
          </a:p>
          <a:p>
            <a:pPr>
              <a:lnSpc>
                <a:spcPct val="100000"/>
              </a:lnSpc>
            </a:pPr>
            <a:r>
              <a:rPr b="1" lang="el-GR" sz="1400" spc="-1" strike="noStrike">
                <a:solidFill>
                  <a:srgbClr val="ff0000"/>
                </a:solidFill>
                <a:uFill>
                  <a:solidFill>
                    <a:srgbClr val="ffffff"/>
                  </a:solidFill>
                </a:uFill>
                <a:latin typeface="Arial"/>
              </a:rPr>
              <a:t>ΑΝΥΨΩΣΕΩΣ ΒΑΛΒΙΔΩΝ</a:t>
            </a:r>
            <a:endParaRPr b="0" lang="el-GR" sz="1400" spc="-1" strike="noStrike">
              <a:solidFill>
                <a:srgbClr val="000000"/>
              </a:solidFill>
              <a:uFill>
                <a:solidFill>
                  <a:srgbClr val="ffffff"/>
                </a:solidFill>
              </a:uFill>
              <a:latin typeface="Arial"/>
            </a:endParaRPr>
          </a:p>
        </p:txBody>
      </p:sp>
    </p:spTree>
  </p:cSld>
</p:sld>
</file>

<file path=ppt/slides/slide2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21"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u="sng" cap="all">
                <a:solidFill>
                  <a:srgbClr val="ffff00"/>
                </a:solidFill>
                <a:uFill>
                  <a:solidFill>
                    <a:srgbClr val="ffffff"/>
                  </a:solidFill>
                </a:uFill>
                <a:latin typeface="Arial"/>
              </a:rPr>
              <a:t>ΒΑΛΒΙΔΕΣ ΒΡΑΧΥΚΥΚΛΩΣΕΩΣ (BY-PASS)</a:t>
            </a:r>
            <a:br/>
            <a:endParaRPr b="0" lang="el-GR" sz="2400" spc="-1" strike="noStrike">
              <a:solidFill>
                <a:srgbClr val="ffffff"/>
              </a:solidFill>
              <a:uFill>
                <a:solidFill>
                  <a:srgbClr val="ffffff"/>
                </a:solidFill>
              </a:uFill>
              <a:latin typeface="Book Antiqua"/>
            </a:endParaRPr>
          </a:p>
        </p:txBody>
      </p:sp>
      <p:sp>
        <p:nvSpPr>
          <p:cNvPr id="922" name="TextShape 2"/>
          <p:cNvSpPr txBox="1"/>
          <p:nvPr/>
        </p:nvSpPr>
        <p:spPr>
          <a:xfrm>
            <a:off x="179640" y="1071720"/>
            <a:ext cx="8784720" cy="5453280"/>
          </a:xfrm>
          <a:prstGeom prst="rect">
            <a:avLst/>
          </a:prstGeom>
          <a:solidFill>
            <a:srgbClr val="000000"/>
          </a:solidFill>
          <a:ln>
            <a:noFill/>
          </a:ln>
        </p:spPr>
        <p:txBody>
          <a:bodyPr lIns="90000" rIns="90000" tIns="45000" bIns="45000"/>
          <a:p>
            <a:pPr algn="ctr">
              <a:lnSpc>
                <a:spcPct val="100000"/>
              </a:lnSpc>
              <a:spcBef>
                <a:spcPts val="479"/>
              </a:spcBef>
            </a:pPr>
            <a:endParaRPr b="0" lang="el-GR" sz="3200" spc="-1" strike="noStrike">
              <a:solidFill>
                <a:srgbClr val="000000"/>
              </a:solidFill>
              <a:uFill>
                <a:solidFill>
                  <a:srgbClr val="ffffff"/>
                </a:solidFill>
              </a:uFill>
              <a:latin typeface="Arial"/>
            </a:endParaRPr>
          </a:p>
          <a:p>
            <a:pPr algn="ctr">
              <a:lnSpc>
                <a:spcPct val="100000"/>
              </a:lnSpc>
              <a:spcBef>
                <a:spcPts val="479"/>
              </a:spcBef>
            </a:pPr>
            <a:r>
              <a:rPr b="1" lang="el-GR" sz="2400" spc="-1" strike="noStrike">
                <a:solidFill>
                  <a:srgbClr val="ffffff"/>
                </a:solidFill>
                <a:uFill>
                  <a:solidFill>
                    <a:srgbClr val="ffffff"/>
                  </a:solidFill>
                </a:uFill>
                <a:latin typeface="Arial"/>
              </a:rPr>
              <a:t>Η ΣΥΝΟΛΙΚΗ ΔΙΑΤΟΜΗ ΤΩΝ ΑΚΡΟΦΥΣΙΩΝ ΤΗΣ ΠΡΩΤΗΣ ΒΑΘΜΙΔΑΣ ΚΑΘΟΡΙΖΕΙ ΤΗ ΜΕΓΙΣΤΗ ΤΙΜΗ ΤΗΣ ΠΑΡΟΧΗΣ ΑΤΜΟΥ ΟΤΑΝ Ο ΑΤΜΟΦΡΑΚΤΗΣ ΕΙΝΑΙ ΤΕΛΕΙΩΣ ΑΝΟΙΚΤΟΣ. ΓΙΑ ΝΑ ΑΥΞΗΘΕΙ ΑΥΤΗ Η ΠΑΡΟΧΗ ΠΡΟΒΛΕΠΟΝΤΑΙ ΣΤΟΥΣ ΣΥΓΧΡΟΝΟΥΣ ΣΤΡΟΒΙΛΟΥΣ ΒΑΛΒΙΔΕΣ, ΜΕ ΤΙΣ ΟΠΟΙΕΣ ΠΑΡΑΚΑΜΠΤΕΤΑΙ Η ΠΡΩΤΗ ΒΑΘΜΙΔΑ ΚΑΙ Ο ΑΤΜΟΣ ΟΔΗΓΕΙΤΑΙ ΑΠΕΥΘΕΙΑΣ ΣΕ ΕΠΟΜΕΝΗ ΒΑΘΜΙΔΑ ΜΕ ΜΕΓΑΛΥΤΕΡΗ ΣΥΝΟΛΙΚΗ ΔΙΑΤΟΜΗ ΤΩΝ ΠΡΟΦΥΣΙΩΝ. ΕΤΣΙ ΑΠΟ ΤΟ ΣΤΡΟΒΙΛΟ ΘΑ ΔΙΕΛΘΕΙ ΜΕΓΑΛΥΤΕΡΗ ΠΟΣΟΤΗΤΑ ΑΤΜΟΥ ΚΑΙ ΘΑ ΑΠΟΔΩΣΕΙ ΑΥΤΟΣ ΜΕΓΑΛΥΤΕΡΗ ΙΠΠΟΔΥΝΑΜΗ.</a:t>
            </a:r>
            <a:endParaRPr b="0" lang="el-GR" sz="2400" spc="-1" strike="noStrike">
              <a:solidFill>
                <a:srgbClr val="000000"/>
              </a:solidFill>
              <a:uFill>
                <a:solidFill>
                  <a:srgbClr val="ffffff"/>
                </a:solidFill>
              </a:uFill>
              <a:latin typeface="Arial"/>
            </a:endParaRPr>
          </a:p>
          <a:p>
            <a:pPr>
              <a:lnSpc>
                <a:spcPct val="100000"/>
              </a:lnSpc>
              <a:spcBef>
                <a:spcPts val="1080"/>
              </a:spcBef>
            </a:pPr>
            <a:br/>
            <a:endParaRPr b="0" lang="el-GR" sz="2400" spc="-1" strike="noStrike">
              <a:solidFill>
                <a:srgbClr val="000000"/>
              </a:solidFill>
              <a:uFill>
                <a:solidFill>
                  <a:srgbClr val="ffffff"/>
                </a:solidFill>
              </a:uFill>
              <a:latin typeface="Arial"/>
            </a:endParaRPr>
          </a:p>
        </p:txBody>
      </p:sp>
    </p:spTree>
  </p:cSld>
</p:sld>
</file>

<file path=ppt/slides/slide2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23"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u="sng" cap="all">
                <a:solidFill>
                  <a:srgbClr val="000000"/>
                </a:solidFill>
                <a:uFill>
                  <a:solidFill>
                    <a:srgbClr val="ffffff"/>
                  </a:solidFill>
                </a:uFill>
                <a:latin typeface="Arial"/>
              </a:rPr>
              <a:t>ΒΑΛΒΙΔΕΣ ΒΡΑΧΥΚΥΚΛΩΣΕΩΣ (BY-PASS)</a:t>
            </a:r>
            <a:br/>
            <a:endParaRPr b="0" lang="el-GR" sz="2400" spc="-1" strike="noStrike">
              <a:solidFill>
                <a:srgbClr val="ffffff"/>
              </a:solidFill>
              <a:uFill>
                <a:solidFill>
                  <a:srgbClr val="ffffff"/>
                </a:solidFill>
              </a:uFill>
              <a:latin typeface="Book Antiqua"/>
            </a:endParaRPr>
          </a:p>
        </p:txBody>
      </p:sp>
      <p:sp>
        <p:nvSpPr>
          <p:cNvPr id="924" name="TextShape 2"/>
          <p:cNvSpPr txBox="1"/>
          <p:nvPr/>
        </p:nvSpPr>
        <p:spPr>
          <a:xfrm>
            <a:off x="179640" y="1071720"/>
            <a:ext cx="8784720" cy="2356920"/>
          </a:xfrm>
          <a:prstGeom prst="rect">
            <a:avLst/>
          </a:prstGeom>
          <a:solidFill>
            <a:srgbClr val="000000"/>
          </a:solidFill>
          <a:ln>
            <a:noFill/>
          </a:ln>
        </p:spPr>
        <p:txBody>
          <a:bodyPr lIns="90000" rIns="90000" tIns="45000" bIns="45000"/>
          <a:p>
            <a:pPr>
              <a:lnSpc>
                <a:spcPct val="100000"/>
              </a:lnSpc>
              <a:spcBef>
                <a:spcPts val="360"/>
              </a:spcBef>
            </a:pPr>
            <a:r>
              <a:rPr b="1" lang="el-GR" sz="1800" spc="-1" strike="noStrike">
                <a:solidFill>
                  <a:srgbClr val="ffffff"/>
                </a:solidFill>
                <a:uFill>
                  <a:solidFill>
                    <a:srgbClr val="ffffff"/>
                  </a:solidFill>
                </a:uFill>
                <a:latin typeface="Arial"/>
              </a:rPr>
              <a:t>ΣΤΟ ΣΧΗΜΑ ΠΑΡΙΣΤΑΝΕΤΑΙ Η ΔΙΑΤΑΞΗ ΒΑΛΒΙΔΑΣ ΒΡΑΧΥΚΥΚΛΩΣΕΩΣ ΤΩΝ 3 ΠΡΩΤΩΝ ΒΑΘΜΙΔΩΝ ΚΑΙ ΠΑΡΟΧΗΣ ΑΤΜΟΥ ΣΤΗΝ 4Η ΒΑΘΜΙΔΑ, ΟΠΟΥ Η ΕΠΙΦΑΝΕΙΑ ΤΩΝ ΠΡΟΦΥΣΙΩΝ ΕΙΝΑΙ ΑΙΣΘΗΤΑ ΜΕΓΑΛΥΤΕΡΗ ΑΠΟ ΑΥΤΗ ΤΗΣ ΠΡΩΤΗΣ ΒΑΘΜΙΔΑΣ. ΕΤΣΙ ΜΕΓΑΛΥΤΕΡΗ ΠΟΣΟΤΗΤΑ ΑΤΜΟΥ ΔΙΕΡΧΕΤΑΙ ΑΠΟ ΤΗΝ 4Η ΚΑΙ ΤΙΣ ΕΠΟΜΕΝΕΣ ΒΑΘΜΙΔΕΣ ΣΥΓΚΡΙΤΙΚΑ ΜΕ ΑΥΤΗΝ ΠΟΥ ΔΙΕΡΧΕΤΑΙ ΚΑΤΑ ΤΗ ΣΥΝΗΘΙΣΜΕΝΗ ΠΛΗΡΗ ΙΠΠΟΔΥΝΑΜΗ ΜΕ ΤΗ ΒΑΛΒΙΔΑ ΒΡΑΧΥΚΥΚΛΩΣΕΩΣ ΚΛΕΙΣΤΗ. ΑΡΑ Ο ΣΤΡΟΒΙΛΟΣ ΑΠΟΔΙΔΕΙ ΜΕΓΑΛΥΤΕΡΗ ΙΣΧΥ.</a:t>
            </a:r>
            <a:endParaRPr b="0" lang="el-GR" sz="1800" spc="-1" strike="noStrike">
              <a:solidFill>
                <a:srgbClr val="000000"/>
              </a:solidFill>
              <a:uFill>
                <a:solidFill>
                  <a:srgbClr val="ffffff"/>
                </a:solidFill>
              </a:uFill>
              <a:latin typeface="Arial"/>
            </a:endParaRPr>
          </a:p>
          <a:p>
            <a:pPr>
              <a:lnSpc>
                <a:spcPct val="100000"/>
              </a:lnSpc>
              <a:spcBef>
                <a:spcPts val="1080"/>
              </a:spcBef>
            </a:pPr>
            <a:br/>
            <a:endParaRPr b="0" lang="el-GR" sz="1800" spc="-1" strike="noStrike">
              <a:solidFill>
                <a:srgbClr val="000000"/>
              </a:solidFill>
              <a:uFill>
                <a:solidFill>
                  <a:srgbClr val="ffffff"/>
                </a:solidFill>
              </a:uFill>
              <a:latin typeface="Arial"/>
            </a:endParaRPr>
          </a:p>
        </p:txBody>
      </p:sp>
      <p:pic>
        <p:nvPicPr>
          <p:cNvPr id="925" name="Picture 2" descr=""/>
          <p:cNvPicPr/>
          <p:nvPr/>
        </p:nvPicPr>
        <p:blipFill>
          <a:blip r:embed="rId1"/>
          <a:stretch/>
        </p:blipFill>
        <p:spPr>
          <a:xfrm>
            <a:off x="2411640" y="3717000"/>
            <a:ext cx="4176000" cy="2808000"/>
          </a:xfrm>
          <a:prstGeom prst="rect">
            <a:avLst/>
          </a:prstGeom>
          <a:ln>
            <a:noFill/>
          </a:ln>
        </p:spPr>
      </p:pic>
      <p:sp>
        <p:nvSpPr>
          <p:cNvPr id="926" name="CustomShape 3"/>
          <p:cNvSpPr/>
          <p:nvPr/>
        </p:nvSpPr>
        <p:spPr>
          <a:xfrm>
            <a:off x="3215160" y="3213000"/>
            <a:ext cx="1892520" cy="51660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400" spc="-1" strike="noStrike">
                <a:solidFill>
                  <a:srgbClr val="ff0000"/>
                </a:solidFill>
                <a:uFill>
                  <a:solidFill>
                    <a:srgbClr val="ffffff"/>
                  </a:solidFill>
                </a:uFill>
                <a:latin typeface="Arial"/>
              </a:rPr>
              <a:t>ΒΑΛΒΙΔΑ </a:t>
            </a:r>
            <a:endParaRPr b="0" lang="el-GR" sz="1400" spc="-1" strike="noStrike">
              <a:solidFill>
                <a:srgbClr val="000000"/>
              </a:solidFill>
              <a:uFill>
                <a:solidFill>
                  <a:srgbClr val="ffffff"/>
                </a:solidFill>
              </a:uFill>
              <a:latin typeface="Arial"/>
            </a:endParaRPr>
          </a:p>
          <a:p>
            <a:pPr>
              <a:lnSpc>
                <a:spcPct val="100000"/>
              </a:lnSpc>
            </a:pPr>
            <a:r>
              <a:rPr b="1" lang="el-GR" sz="1400" spc="-1" strike="noStrike">
                <a:solidFill>
                  <a:srgbClr val="ff0000"/>
                </a:solidFill>
                <a:uFill>
                  <a:solidFill>
                    <a:srgbClr val="ffffff"/>
                  </a:solidFill>
                </a:uFill>
                <a:latin typeface="Arial"/>
              </a:rPr>
              <a:t>ΒΡΑΧΥΚΥΚΛΩΣΕΩΣ</a:t>
            </a:r>
            <a:endParaRPr b="0" lang="el-GR" sz="1400" spc="-1" strike="noStrike">
              <a:solidFill>
                <a:srgbClr val="000000"/>
              </a:solidFill>
              <a:uFill>
                <a:solidFill>
                  <a:srgbClr val="ffffff"/>
                </a:solidFill>
              </a:uFill>
              <a:latin typeface="Arial"/>
            </a:endParaRPr>
          </a:p>
        </p:txBody>
      </p:sp>
    </p:spTree>
  </p:cSld>
</p:sld>
</file>

<file path=ppt/slides/slide2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27"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u="sng" cap="all">
                <a:solidFill>
                  <a:srgbClr val="000000"/>
                </a:solidFill>
                <a:uFill>
                  <a:solidFill>
                    <a:srgbClr val="ffffff"/>
                  </a:solidFill>
                </a:uFill>
                <a:latin typeface="Arial"/>
              </a:rPr>
              <a:t>ΒΑΛΒΙΔΕΣ ΒΡΑΧΥΚΥΚΛΩΣΕΩΣ (BY-PASS)</a:t>
            </a:r>
            <a:br/>
            <a:endParaRPr b="0" lang="el-GR" sz="2400" spc="-1" strike="noStrike">
              <a:solidFill>
                <a:srgbClr val="ffffff"/>
              </a:solidFill>
              <a:uFill>
                <a:solidFill>
                  <a:srgbClr val="ffffff"/>
                </a:solidFill>
              </a:uFill>
              <a:latin typeface="Book Antiqua"/>
            </a:endParaRPr>
          </a:p>
        </p:txBody>
      </p:sp>
      <p:sp>
        <p:nvSpPr>
          <p:cNvPr id="928" name="TextShape 2"/>
          <p:cNvSpPr txBox="1"/>
          <p:nvPr/>
        </p:nvSpPr>
        <p:spPr>
          <a:xfrm>
            <a:off x="179640" y="1071720"/>
            <a:ext cx="8784720" cy="2356920"/>
          </a:xfrm>
          <a:prstGeom prst="rect">
            <a:avLst/>
          </a:prstGeom>
          <a:solidFill>
            <a:srgbClr val="000000"/>
          </a:solidFill>
          <a:ln>
            <a:noFill/>
          </a:ln>
        </p:spPr>
        <p:txBody>
          <a:bodyPr lIns="90000" rIns="90000" tIns="45000" bIns="45000"/>
          <a:p>
            <a:pPr>
              <a:lnSpc>
                <a:spcPct val="100000"/>
              </a:lnSpc>
              <a:spcBef>
                <a:spcPts val="1080"/>
              </a:spcBef>
            </a:pPr>
            <a:r>
              <a:rPr b="1" lang="el-GR" sz="2800" spc="-1" strike="noStrike">
                <a:solidFill>
                  <a:srgbClr val="ffffff"/>
                </a:solidFill>
                <a:uFill>
                  <a:solidFill>
                    <a:srgbClr val="ffffff"/>
                  </a:solidFill>
                </a:uFill>
                <a:latin typeface="Arial"/>
              </a:rPr>
              <a:t>Η ΜΕΘΟΔΟΣ ΕΦΑΡΜΟΖΕΤΑΙ ΑΔΙΑΦΟΡΩΣ ΣΕ ΣΤΡΟΒΙΛΟΥΣ ΔΡΑΣΕΩΣ, ΑΝΤΙΔΡΑΣΕΩΣ η ΜΙΚΤΟΥΣ.</a:t>
            </a:r>
            <a:br/>
            <a:endParaRPr b="0" lang="el-GR" sz="2800" spc="-1" strike="noStrike">
              <a:solidFill>
                <a:srgbClr val="000000"/>
              </a:solidFill>
              <a:uFill>
                <a:solidFill>
                  <a:srgbClr val="ffffff"/>
                </a:solidFill>
              </a:uFill>
              <a:latin typeface="Arial"/>
            </a:endParaRPr>
          </a:p>
        </p:txBody>
      </p:sp>
      <p:pic>
        <p:nvPicPr>
          <p:cNvPr id="929" name="Picture 2" descr=""/>
          <p:cNvPicPr/>
          <p:nvPr/>
        </p:nvPicPr>
        <p:blipFill>
          <a:blip r:embed="rId1"/>
          <a:stretch/>
        </p:blipFill>
        <p:spPr>
          <a:xfrm>
            <a:off x="2411640" y="3717000"/>
            <a:ext cx="4176000" cy="2808000"/>
          </a:xfrm>
          <a:prstGeom prst="rect">
            <a:avLst/>
          </a:prstGeom>
          <a:ln>
            <a:noFill/>
          </a:ln>
        </p:spPr>
      </p:pic>
      <p:sp>
        <p:nvSpPr>
          <p:cNvPr id="930" name="CustomShape 3"/>
          <p:cNvSpPr/>
          <p:nvPr/>
        </p:nvSpPr>
        <p:spPr>
          <a:xfrm>
            <a:off x="3215160" y="3213000"/>
            <a:ext cx="1892520" cy="51660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400" spc="-1" strike="noStrike">
                <a:solidFill>
                  <a:srgbClr val="ff0000"/>
                </a:solidFill>
                <a:uFill>
                  <a:solidFill>
                    <a:srgbClr val="ffffff"/>
                  </a:solidFill>
                </a:uFill>
                <a:latin typeface="Arial"/>
              </a:rPr>
              <a:t>ΒΑΛΒΙΔΑ </a:t>
            </a:r>
            <a:endParaRPr b="0" lang="el-GR" sz="1400" spc="-1" strike="noStrike">
              <a:solidFill>
                <a:srgbClr val="000000"/>
              </a:solidFill>
              <a:uFill>
                <a:solidFill>
                  <a:srgbClr val="ffffff"/>
                </a:solidFill>
              </a:uFill>
              <a:latin typeface="Arial"/>
            </a:endParaRPr>
          </a:p>
          <a:p>
            <a:pPr>
              <a:lnSpc>
                <a:spcPct val="100000"/>
              </a:lnSpc>
            </a:pPr>
            <a:r>
              <a:rPr b="1" lang="el-GR" sz="1400" spc="-1" strike="noStrike">
                <a:solidFill>
                  <a:srgbClr val="ff0000"/>
                </a:solidFill>
                <a:uFill>
                  <a:solidFill>
                    <a:srgbClr val="ffffff"/>
                  </a:solidFill>
                </a:uFill>
                <a:latin typeface="Arial"/>
              </a:rPr>
              <a:t>ΒΡΑΧΥΚΥΚΛΩΣΕΩΣ</a:t>
            </a:r>
            <a:endParaRPr b="0" lang="el-GR" sz="1400" spc="-1" strike="noStrike">
              <a:solidFill>
                <a:srgbClr val="000000"/>
              </a:solidFill>
              <a:uFill>
                <a:solidFill>
                  <a:srgbClr val="ffffff"/>
                </a:solidFill>
              </a:uFill>
              <a:latin typeface="Arial"/>
            </a:endParaRPr>
          </a:p>
        </p:txBody>
      </p:sp>
    </p:spTree>
  </p:cSld>
</p:sld>
</file>

<file path=ppt/slides/slide2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1"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u="sng" cap="all">
                <a:solidFill>
                  <a:srgbClr val="000000"/>
                </a:solidFill>
                <a:uFill>
                  <a:solidFill>
                    <a:srgbClr val="ffffff"/>
                  </a:solidFill>
                </a:uFill>
                <a:latin typeface="Arial"/>
              </a:rPr>
              <a:t>ΒΑΛΒΙΔΕΣ ΒΡΑΧΥΚΥΚΛΩΣΕΩΣ (BY-PASS)</a:t>
            </a:r>
            <a:br/>
            <a:endParaRPr b="0" lang="el-GR" sz="2400" spc="-1" strike="noStrike">
              <a:solidFill>
                <a:srgbClr val="ffffff"/>
              </a:solidFill>
              <a:uFill>
                <a:solidFill>
                  <a:srgbClr val="ffffff"/>
                </a:solidFill>
              </a:uFill>
              <a:latin typeface="Book Antiqua"/>
            </a:endParaRPr>
          </a:p>
        </p:txBody>
      </p:sp>
      <p:sp>
        <p:nvSpPr>
          <p:cNvPr id="932" name="TextShape 2"/>
          <p:cNvSpPr txBox="1"/>
          <p:nvPr/>
        </p:nvSpPr>
        <p:spPr>
          <a:xfrm>
            <a:off x="179640" y="1071720"/>
            <a:ext cx="8784720" cy="2356920"/>
          </a:xfrm>
          <a:prstGeom prst="rect">
            <a:avLst/>
          </a:prstGeom>
          <a:solidFill>
            <a:srgbClr val="000000"/>
          </a:solidFill>
          <a:ln>
            <a:noFill/>
          </a:ln>
        </p:spPr>
        <p:txBody>
          <a:bodyPr lIns="90000" rIns="90000" tIns="45000" bIns="45000"/>
          <a:p>
            <a:pPr>
              <a:lnSpc>
                <a:spcPct val="100000"/>
              </a:lnSpc>
              <a:spcBef>
                <a:spcPts val="360"/>
              </a:spcBef>
            </a:pPr>
            <a:r>
              <a:rPr b="1" lang="el-GR" sz="1800" spc="-1" strike="noStrike">
                <a:solidFill>
                  <a:srgbClr val="ffffff"/>
                </a:solidFill>
                <a:uFill>
                  <a:solidFill>
                    <a:srgbClr val="ffffff"/>
                  </a:solidFill>
                </a:uFill>
                <a:latin typeface="Arial"/>
              </a:rPr>
              <a:t>ΟΙ ΒΑΘΜΙΔΕΣ ΠΟΥ ΒΡΙΣΚΟΝΤΑΙ ΠΡΙΝ ΑΠΟ ΤΗ ΖΩΝΗ ΒΡΑΧΥΚΥΚΛΩΣΕΩΣ ΕΡΓΑΖΟΝΤΑΙ ΜΕ ΕΛΑΦΡΥ ΣΥΓΚΡΙΤΙΚΑ ΦΟΡΤΙΟ, ΩΣΤΕ ΝΑ ΑΠΟΦΕΥΓΕΤΑΙ Η ΕΠΙΚΙΝΔΥΝΗ ΥΠΕΡΘΕΡΜΑΝΣΗ ΛΟΓΩ ΑΝΕΜΙΣΜΟΥ ΤΟΥΣ ΣΕ ΣΤΑΣΙΜΟ ΑΤΜΟ ΑΝ ΑΥΤΕΣ ΠΑΡΕΜΕΝΑΝ ΑΕΡΓΕΣ. ΕΤΣΙ Ο ΣΤΡΟΒΙΛΟΣ ΔΙΝΕΙ ΜΕΓΑΛΥΤΕΡΗ ΙΠΠΟΔΥΝΑΜΗ, ΑΛΛΑ Ο ΣΥΝΟΛΙΚΟΣ ΒΑΘΜΟΣ ΑΠΟΔΟΣΕΩΣ ΤΟΥ ΕΙΝΑΙ ΑΝΤΙΣΤΟΙΧΑ ΜΙΚΡΟΤΕΡΟΣ ΑΠΟ ΑΥΤΟΝ ΤΗΣ ΚΑΝΟΝΙΚΗΣ ΛΕΙΤΟΥΡΓΙΑΣ ΤΟΥ ΜΕ ΠΛΗΡΗ ΙΠΠΟΔΥΝΑΜΗ.</a:t>
            </a:r>
            <a:endParaRPr b="0" lang="el-GR" sz="1800" spc="-1" strike="noStrike">
              <a:solidFill>
                <a:srgbClr val="000000"/>
              </a:solidFill>
              <a:uFill>
                <a:solidFill>
                  <a:srgbClr val="ffffff"/>
                </a:solidFill>
              </a:uFill>
              <a:latin typeface="Arial"/>
            </a:endParaRPr>
          </a:p>
          <a:p>
            <a:pPr>
              <a:lnSpc>
                <a:spcPct val="100000"/>
              </a:lnSpc>
              <a:spcBef>
                <a:spcPts val="1080"/>
              </a:spcBef>
            </a:pPr>
            <a:br/>
            <a:endParaRPr b="0" lang="el-GR" sz="1800" spc="-1" strike="noStrike">
              <a:solidFill>
                <a:srgbClr val="000000"/>
              </a:solidFill>
              <a:uFill>
                <a:solidFill>
                  <a:srgbClr val="ffffff"/>
                </a:solidFill>
              </a:uFill>
              <a:latin typeface="Arial"/>
            </a:endParaRPr>
          </a:p>
        </p:txBody>
      </p:sp>
      <p:pic>
        <p:nvPicPr>
          <p:cNvPr id="933" name="Picture 2" descr=""/>
          <p:cNvPicPr/>
          <p:nvPr/>
        </p:nvPicPr>
        <p:blipFill>
          <a:blip r:embed="rId1"/>
          <a:stretch/>
        </p:blipFill>
        <p:spPr>
          <a:xfrm>
            <a:off x="2411640" y="3717000"/>
            <a:ext cx="4176000" cy="2808000"/>
          </a:xfrm>
          <a:prstGeom prst="rect">
            <a:avLst/>
          </a:prstGeom>
          <a:ln>
            <a:noFill/>
          </a:ln>
        </p:spPr>
      </p:pic>
      <p:sp>
        <p:nvSpPr>
          <p:cNvPr id="934" name="CustomShape 3"/>
          <p:cNvSpPr/>
          <p:nvPr/>
        </p:nvSpPr>
        <p:spPr>
          <a:xfrm>
            <a:off x="3215160" y="3213000"/>
            <a:ext cx="1892520" cy="51660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400" spc="-1" strike="noStrike">
                <a:solidFill>
                  <a:srgbClr val="ff0000"/>
                </a:solidFill>
                <a:uFill>
                  <a:solidFill>
                    <a:srgbClr val="ffffff"/>
                  </a:solidFill>
                </a:uFill>
                <a:latin typeface="Arial"/>
              </a:rPr>
              <a:t>ΒΑΛΒΙΔΑ </a:t>
            </a:r>
            <a:endParaRPr b="0" lang="el-GR" sz="1400" spc="-1" strike="noStrike">
              <a:solidFill>
                <a:srgbClr val="000000"/>
              </a:solidFill>
              <a:uFill>
                <a:solidFill>
                  <a:srgbClr val="ffffff"/>
                </a:solidFill>
              </a:uFill>
              <a:latin typeface="Arial"/>
            </a:endParaRPr>
          </a:p>
          <a:p>
            <a:pPr>
              <a:lnSpc>
                <a:spcPct val="100000"/>
              </a:lnSpc>
            </a:pPr>
            <a:r>
              <a:rPr b="1" lang="el-GR" sz="1400" spc="-1" strike="noStrike">
                <a:solidFill>
                  <a:srgbClr val="ff0000"/>
                </a:solidFill>
                <a:uFill>
                  <a:solidFill>
                    <a:srgbClr val="ffffff"/>
                  </a:solidFill>
                </a:uFill>
                <a:latin typeface="Arial"/>
              </a:rPr>
              <a:t>ΒΡΑΧΥΚΥΚΛΩΣΕΩΣ</a:t>
            </a:r>
            <a:endParaRPr b="0" lang="el-GR" sz="1400" spc="-1" strike="noStrike">
              <a:solidFill>
                <a:srgbClr val="000000"/>
              </a:solidFill>
              <a:uFill>
                <a:solidFill>
                  <a:srgbClr val="ffffff"/>
                </a:solidFill>
              </a:uFill>
              <a:latin typeface="Arial"/>
            </a:endParaRPr>
          </a:p>
        </p:txBody>
      </p:sp>
    </p:spTree>
  </p:cSld>
</p:sld>
</file>

<file path=ppt/slides/slide2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5"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400" spc="-1" strike="noStrike" u="sng" cap="all">
                <a:solidFill>
                  <a:srgbClr val="000000"/>
                </a:solidFill>
                <a:uFill>
                  <a:solidFill>
                    <a:srgbClr val="ffffff"/>
                  </a:solidFill>
                </a:uFill>
                <a:latin typeface="Arial"/>
              </a:rPr>
              <a:t>ΒΑΛΒΙΔΕΣ ΒΡΑΧΥΚΥΚΛΩΣΕΩΣ (BY-PASS)</a:t>
            </a:r>
            <a:br/>
            <a:endParaRPr b="0" lang="el-GR" sz="2400" spc="-1" strike="noStrike">
              <a:solidFill>
                <a:srgbClr val="ffffff"/>
              </a:solidFill>
              <a:uFill>
                <a:solidFill>
                  <a:srgbClr val="ffffff"/>
                </a:solidFill>
              </a:uFill>
              <a:latin typeface="Book Antiqua"/>
            </a:endParaRPr>
          </a:p>
        </p:txBody>
      </p:sp>
      <p:sp>
        <p:nvSpPr>
          <p:cNvPr id="936" name="TextShape 2"/>
          <p:cNvSpPr txBox="1"/>
          <p:nvPr/>
        </p:nvSpPr>
        <p:spPr>
          <a:xfrm>
            <a:off x="179640" y="1071720"/>
            <a:ext cx="8784720" cy="2356920"/>
          </a:xfrm>
          <a:prstGeom prst="rect">
            <a:avLst/>
          </a:prstGeom>
          <a:solidFill>
            <a:srgbClr val="000000"/>
          </a:solidFill>
          <a:ln>
            <a:noFill/>
          </a:ln>
        </p:spPr>
        <p:txBody>
          <a:bodyPr lIns="90000" rIns="90000" tIns="45000" bIns="45000"/>
          <a:p>
            <a:pPr>
              <a:lnSpc>
                <a:spcPct val="100000"/>
              </a:lnSpc>
              <a:spcBef>
                <a:spcPts val="360"/>
              </a:spcBef>
            </a:pPr>
            <a:r>
              <a:rPr b="1" lang="el-GR" sz="1800" spc="-1" strike="noStrike">
                <a:solidFill>
                  <a:srgbClr val="ffffff"/>
                </a:solidFill>
                <a:uFill>
                  <a:solidFill>
                    <a:srgbClr val="ffffff"/>
                  </a:solidFill>
                </a:uFill>
                <a:latin typeface="Arial"/>
              </a:rPr>
              <a:t>ΑΛΛΟ ΜΕΙΟΝΕΚΤΗΜΑ ΤΗΣ ΜΕΘΟΔΟΥ ΒΡΑΧΥΚΥΚΛΩΣΕΩΣ ΕΙΝΑΙ ΟΤΙ ΤΟ ΚΕΛΥΦΟΣ ΚΑΙ ΟΙ ΠΤΕΡΥΓΩΣΕΙΣ ΤΟΥ ΣΤΡΟΒΙΛΟΥ ΕΚΤΙΘΕΝΤΑΙ ΣΕ ΑΙΣΘΗΤΑ ΥΨΗΛΕΣ ΠΙΕΣΕΙΣ ΚΑΙ ΘΕΡΜΟΚΡΑΣΙΕΣ. ΑΥΤΟ ΟΜΩΣ ΕΙΝΑΙ ΠΑΡΑΔΕΚΤΟ ΜΕ ΤΗΝ ΠΡΟΥΠΟΘΕΣΗ ΟΤΙ Η ΜΕΘΟΔΟΣ ΧΡΗΣΙΜΟΠΟΙΕΙΤΑΙ ΓΙΑ ΕΛΕΓΧΟΜΕΝΕΣ ΜΟΝΟ ΠΕΡΙΟΔΟΥΣ ΚΑΙ ΣΥΜΦΩΝΑ ΜΕ ΤΙΣ ΑΝΤΙΣΤΟΙΧΕΣ ΟΔΗΓΙΕΣ ΤΟΥ ΚΑΤΑΣΚΕΥΑΣΤΗ ΤΟΥ ΣΤΡΟΒΙΛΟΥ.</a:t>
            </a:r>
            <a:endParaRPr b="0" lang="el-GR" sz="1800" spc="-1" strike="noStrike">
              <a:solidFill>
                <a:srgbClr val="000000"/>
              </a:solidFill>
              <a:uFill>
                <a:solidFill>
                  <a:srgbClr val="ffffff"/>
                </a:solidFill>
              </a:uFill>
              <a:latin typeface="Arial"/>
            </a:endParaRPr>
          </a:p>
          <a:p>
            <a:pPr>
              <a:lnSpc>
                <a:spcPct val="100000"/>
              </a:lnSpc>
              <a:spcBef>
                <a:spcPts val="1080"/>
              </a:spcBef>
            </a:pPr>
            <a:br/>
            <a:endParaRPr b="0" lang="el-GR" sz="1800" spc="-1" strike="noStrike">
              <a:solidFill>
                <a:srgbClr val="000000"/>
              </a:solidFill>
              <a:uFill>
                <a:solidFill>
                  <a:srgbClr val="ffffff"/>
                </a:solidFill>
              </a:uFill>
              <a:latin typeface="Arial"/>
            </a:endParaRPr>
          </a:p>
        </p:txBody>
      </p:sp>
      <p:pic>
        <p:nvPicPr>
          <p:cNvPr id="937" name="Picture 2" descr=""/>
          <p:cNvPicPr/>
          <p:nvPr/>
        </p:nvPicPr>
        <p:blipFill>
          <a:blip r:embed="rId1"/>
          <a:stretch/>
        </p:blipFill>
        <p:spPr>
          <a:xfrm>
            <a:off x="2411640" y="3717000"/>
            <a:ext cx="4176000" cy="2808000"/>
          </a:xfrm>
          <a:prstGeom prst="rect">
            <a:avLst/>
          </a:prstGeom>
          <a:ln>
            <a:noFill/>
          </a:ln>
        </p:spPr>
      </p:pic>
      <p:sp>
        <p:nvSpPr>
          <p:cNvPr id="938" name="CustomShape 3"/>
          <p:cNvSpPr/>
          <p:nvPr/>
        </p:nvSpPr>
        <p:spPr>
          <a:xfrm>
            <a:off x="3215160" y="3213000"/>
            <a:ext cx="1892520" cy="516600"/>
          </a:xfrm>
          <a:prstGeom prst="rect">
            <a:avLst/>
          </a:prstGeom>
          <a:noFill/>
          <a:ln>
            <a:noFill/>
          </a:ln>
        </p:spPr>
        <p:style>
          <a:lnRef idx="0"/>
          <a:fillRef idx="0"/>
          <a:effectRef idx="0"/>
          <a:fontRef idx="minor"/>
        </p:style>
        <p:txBody>
          <a:bodyPr wrap="none" lIns="90000" rIns="90000" tIns="45000" bIns="45000"/>
          <a:p>
            <a:pPr>
              <a:lnSpc>
                <a:spcPct val="100000"/>
              </a:lnSpc>
            </a:pPr>
            <a:r>
              <a:rPr b="1" lang="el-GR" sz="1400" spc="-1" strike="noStrike">
                <a:solidFill>
                  <a:srgbClr val="ff0000"/>
                </a:solidFill>
                <a:uFill>
                  <a:solidFill>
                    <a:srgbClr val="ffffff"/>
                  </a:solidFill>
                </a:uFill>
                <a:latin typeface="Arial"/>
              </a:rPr>
              <a:t>ΒΑΛΒΙΔΑ </a:t>
            </a:r>
            <a:endParaRPr b="0" lang="el-GR" sz="1400" spc="-1" strike="noStrike">
              <a:solidFill>
                <a:srgbClr val="000000"/>
              </a:solidFill>
              <a:uFill>
                <a:solidFill>
                  <a:srgbClr val="ffffff"/>
                </a:solidFill>
              </a:uFill>
              <a:latin typeface="Arial"/>
            </a:endParaRPr>
          </a:p>
          <a:p>
            <a:pPr>
              <a:lnSpc>
                <a:spcPct val="100000"/>
              </a:lnSpc>
            </a:pPr>
            <a:r>
              <a:rPr b="1" lang="el-GR" sz="1400" spc="-1" strike="noStrike">
                <a:solidFill>
                  <a:srgbClr val="ff0000"/>
                </a:solidFill>
                <a:uFill>
                  <a:solidFill>
                    <a:srgbClr val="ffffff"/>
                  </a:solidFill>
                </a:uFill>
                <a:latin typeface="Arial"/>
              </a:rPr>
              <a:t>ΒΡΑΧΥΚΥΚΛΩΣΕΩΣ</a:t>
            </a:r>
            <a:endParaRPr b="0" lang="el-GR" sz="1400" spc="-1" strike="noStrike">
              <a:solidFill>
                <a:srgbClr val="000000"/>
              </a:solidFill>
              <a:uFill>
                <a:solidFill>
                  <a:srgbClr val="ffffff"/>
                </a:solidFill>
              </a:uFill>
              <a:latin typeface="Arial"/>
            </a:endParaRPr>
          </a:p>
        </p:txBody>
      </p:sp>
    </p:spTree>
  </p:cSld>
</p:sld>
</file>

<file path=ppt/slides/slide2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9"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800" spc="-1" strike="noStrike" u="sng" cap="all">
                <a:solidFill>
                  <a:srgbClr val="ffff00"/>
                </a:solidFill>
                <a:uFill>
                  <a:solidFill>
                    <a:srgbClr val="ffffff"/>
                  </a:solidFill>
                </a:uFill>
                <a:latin typeface="Arial"/>
              </a:rPr>
              <a:t>ΑΤΜΟΠΑΓΙΔΕΣ</a:t>
            </a:r>
            <a:br/>
            <a:endParaRPr b="0" lang="el-GR" sz="2800" spc="-1" strike="noStrike">
              <a:solidFill>
                <a:srgbClr val="ffffff"/>
              </a:solidFill>
              <a:uFill>
                <a:solidFill>
                  <a:srgbClr val="ffffff"/>
                </a:solidFill>
              </a:uFill>
              <a:latin typeface="Book Antiqua"/>
            </a:endParaRPr>
          </a:p>
        </p:txBody>
      </p:sp>
      <p:sp>
        <p:nvSpPr>
          <p:cNvPr id="940" name="TextShape 2"/>
          <p:cNvSpPr txBox="1"/>
          <p:nvPr/>
        </p:nvSpPr>
        <p:spPr>
          <a:xfrm>
            <a:off x="179640" y="1071720"/>
            <a:ext cx="8784720" cy="5453280"/>
          </a:xfrm>
          <a:prstGeom prst="rect">
            <a:avLst/>
          </a:prstGeom>
          <a:solidFill>
            <a:srgbClr val="000000"/>
          </a:solidFill>
          <a:ln>
            <a:noFill/>
          </a:ln>
        </p:spPr>
        <p:txBody>
          <a:bodyPr lIns="90000" rIns="90000" tIns="45000" bIns="45000"/>
          <a:p>
            <a:pPr>
              <a:lnSpc>
                <a:spcPct val="100000"/>
              </a:lnSpc>
              <a:spcBef>
                <a:spcPts val="561"/>
              </a:spcBef>
            </a:pPr>
            <a:endParaRPr b="0" lang="el-GR" sz="3200" spc="-1" strike="noStrike">
              <a:solidFill>
                <a:srgbClr val="000000"/>
              </a:solidFill>
              <a:uFill>
                <a:solidFill>
                  <a:srgbClr val="ffffff"/>
                </a:solidFill>
              </a:uFill>
              <a:latin typeface="Arial"/>
            </a:endParaRPr>
          </a:p>
          <a:p>
            <a:pPr>
              <a:lnSpc>
                <a:spcPct val="100000"/>
              </a:lnSpc>
              <a:spcBef>
                <a:spcPts val="561"/>
              </a:spcBef>
            </a:pPr>
            <a:r>
              <a:rPr b="1" lang="el-GR" sz="2800" spc="-1" strike="noStrike">
                <a:solidFill>
                  <a:srgbClr val="ffffff"/>
                </a:solidFill>
                <a:uFill>
                  <a:solidFill>
                    <a:srgbClr val="ffffff"/>
                  </a:solidFill>
                </a:uFill>
                <a:latin typeface="Arial"/>
              </a:rPr>
              <a:t>ΕΙΝΑΙ ΟΡΓΑΝΑ ΠΟΥ ΤΟΠΟΘΕΤΟΥΝΤΑΙ ΣΤΟ ΔΙΚΤΥΟ ΤΩΝ ΥΓΡΩΝ (ΕΠΙΣΤΡΟΦΕΣ) ΚΑΙ ΑΠΟΣΚΟΠΟΥΝ ΣΤΟ ΝΑ ΕΠΙΤΡΕΠΟΥΝ ΤΗ ΡΟΗ ΤΟΥ </a:t>
            </a:r>
            <a:r>
              <a:rPr b="1" lang="el-GR" sz="2800" spc="-1" strike="noStrike" u="sng">
                <a:solidFill>
                  <a:srgbClr val="ff0000"/>
                </a:solidFill>
                <a:uFill>
                  <a:solidFill>
                    <a:srgbClr val="ffffff"/>
                  </a:solidFill>
                </a:uFill>
                <a:latin typeface="Arial"/>
              </a:rPr>
              <a:t>ΥΓΡΟΠΟΙΗΜΕΝΟΥ ΜΟΝΟ ΑΤΜΟΥ </a:t>
            </a:r>
            <a:r>
              <a:rPr b="1" lang="el-GR" sz="2800" spc="-1" strike="noStrike">
                <a:solidFill>
                  <a:srgbClr val="ffffff"/>
                </a:solidFill>
                <a:uFill>
                  <a:solidFill>
                    <a:srgbClr val="ffffff"/>
                  </a:solidFill>
                </a:uFill>
                <a:latin typeface="Arial"/>
              </a:rPr>
              <a:t>ΠΡΟΣ ΑΥΤΟ. </a:t>
            </a:r>
            <a:endParaRPr b="0" lang="el-GR" sz="2800" spc="-1" strike="noStrike">
              <a:solidFill>
                <a:srgbClr val="000000"/>
              </a:solidFill>
              <a:uFill>
                <a:solidFill>
                  <a:srgbClr val="ffffff"/>
                </a:solidFill>
              </a:uFill>
              <a:latin typeface="Arial"/>
            </a:endParaRPr>
          </a:p>
          <a:p>
            <a:pPr>
              <a:lnSpc>
                <a:spcPct val="100000"/>
              </a:lnSpc>
              <a:spcBef>
                <a:spcPts val="561"/>
              </a:spcBef>
            </a:pPr>
            <a:r>
              <a:rPr b="1" lang="el-GR" sz="2800" spc="-1" strike="noStrike">
                <a:solidFill>
                  <a:srgbClr val="ffffff"/>
                </a:solidFill>
                <a:uFill>
                  <a:solidFill>
                    <a:srgbClr val="ffffff"/>
                  </a:solidFill>
                </a:uFill>
                <a:latin typeface="Arial"/>
              </a:rPr>
              <a:t>ΔΙΑΚΡΙΝΟΝΤΑΙ ΣΥΝΗΘΩΣ ΣΕ 2 ΤΥΠΟΥΣ: </a:t>
            </a:r>
            <a:r>
              <a:rPr b="1" lang="el-GR" sz="2800" spc="-1" strike="noStrike" u="sng">
                <a:solidFill>
                  <a:srgbClr val="ffffff"/>
                </a:solidFill>
                <a:uFill>
                  <a:solidFill>
                    <a:srgbClr val="ffffff"/>
                  </a:solidFill>
                </a:uFill>
                <a:latin typeface="Arial"/>
              </a:rPr>
              <a:t>ΥΔΡΑΥΛΙΚΗΣ</a:t>
            </a:r>
            <a:r>
              <a:rPr b="1" lang="el-GR" sz="2800" spc="-1" strike="noStrike">
                <a:solidFill>
                  <a:srgbClr val="ffffff"/>
                </a:solidFill>
                <a:uFill>
                  <a:solidFill>
                    <a:srgbClr val="ffffff"/>
                  </a:solidFill>
                </a:uFill>
                <a:latin typeface="Arial"/>
              </a:rPr>
              <a:t> ΛΕΙΤΟΥΡΓΙΑΣ ΚΑΙ </a:t>
            </a:r>
            <a:r>
              <a:rPr b="1" lang="el-GR" sz="2800" spc="-1" strike="noStrike" u="sng">
                <a:solidFill>
                  <a:srgbClr val="ffffff"/>
                </a:solidFill>
                <a:uFill>
                  <a:solidFill>
                    <a:srgbClr val="ffffff"/>
                  </a:solidFill>
                </a:uFill>
                <a:latin typeface="Arial"/>
              </a:rPr>
              <a:t>ΘΕΡΜΟΣΤΑΤΙΚΕΣ</a:t>
            </a:r>
            <a:r>
              <a:rPr b="1" lang="el-GR" sz="2800" spc="-1" strike="noStrike">
                <a:solidFill>
                  <a:srgbClr val="ffffff"/>
                </a:solidFill>
                <a:uFill>
                  <a:solidFill>
                    <a:srgbClr val="ffffff"/>
                  </a:solidFill>
                </a:uFill>
                <a:latin typeface="Arial"/>
              </a:rPr>
              <a:t>.</a:t>
            </a:r>
            <a:endParaRPr b="0" lang="el-GR" sz="2800" spc="-1" strike="noStrike">
              <a:solidFill>
                <a:srgbClr val="000000"/>
              </a:solidFill>
              <a:uFill>
                <a:solidFill>
                  <a:srgbClr val="ffffff"/>
                </a:solidFill>
              </a:uFill>
              <a:latin typeface="Arial"/>
            </a:endParaRPr>
          </a:p>
          <a:p>
            <a:pPr>
              <a:lnSpc>
                <a:spcPct val="100000"/>
              </a:lnSpc>
              <a:spcBef>
                <a:spcPts val="1080"/>
              </a:spcBef>
            </a:pPr>
            <a:br/>
            <a:endParaRPr b="0" lang="el-GR" sz="2800" spc="-1" strike="noStrike">
              <a:solidFill>
                <a:srgbClr val="000000"/>
              </a:solidFill>
              <a:uFill>
                <a:solidFill>
                  <a:srgbClr val="ffffff"/>
                </a:solidFill>
              </a:uFill>
              <a:latin typeface="Arial"/>
            </a:endParaRPr>
          </a:p>
        </p:txBody>
      </p:sp>
    </p:spTree>
  </p:cSld>
</p:sld>
</file>

<file path=ppt/slides/slide2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41"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800" spc="-1" strike="noStrike" u="sng" cap="all">
                <a:solidFill>
                  <a:srgbClr val="000000"/>
                </a:solidFill>
                <a:uFill>
                  <a:solidFill>
                    <a:srgbClr val="ffffff"/>
                  </a:solidFill>
                </a:uFill>
                <a:latin typeface="Arial"/>
              </a:rPr>
              <a:t>ΑΤΜΟΠΑΓΙΔΕΣ</a:t>
            </a:r>
            <a:br/>
            <a:endParaRPr b="0" lang="el-GR" sz="2800" spc="-1" strike="noStrike">
              <a:solidFill>
                <a:srgbClr val="ffffff"/>
              </a:solidFill>
              <a:uFill>
                <a:solidFill>
                  <a:srgbClr val="ffffff"/>
                </a:solidFill>
              </a:uFill>
              <a:latin typeface="Book Antiqua"/>
            </a:endParaRPr>
          </a:p>
        </p:txBody>
      </p:sp>
      <p:sp>
        <p:nvSpPr>
          <p:cNvPr id="942" name="TextShape 2"/>
          <p:cNvSpPr txBox="1"/>
          <p:nvPr/>
        </p:nvSpPr>
        <p:spPr>
          <a:xfrm>
            <a:off x="179640" y="1071720"/>
            <a:ext cx="8784720" cy="5453280"/>
          </a:xfrm>
          <a:prstGeom prst="rect">
            <a:avLst/>
          </a:prstGeom>
          <a:solidFill>
            <a:srgbClr val="000000"/>
          </a:solidFill>
          <a:ln>
            <a:noFill/>
          </a:ln>
        </p:spPr>
        <p:txBody>
          <a:bodyPr lIns="90000" rIns="90000" tIns="45000" bIns="45000"/>
          <a:p>
            <a:pPr>
              <a:lnSpc>
                <a:spcPct val="100000"/>
              </a:lnSpc>
              <a:spcBef>
                <a:spcPts val="561"/>
              </a:spcBef>
            </a:pPr>
            <a:r>
              <a:rPr b="1" lang="el-GR" sz="2800" spc="-1" strike="noStrike">
                <a:solidFill>
                  <a:srgbClr val="ffffff"/>
                </a:solidFill>
                <a:uFill>
                  <a:solidFill>
                    <a:srgbClr val="ffffff"/>
                  </a:solidFill>
                </a:uFill>
                <a:latin typeface="Arial"/>
              </a:rPr>
              <a:t>Η ΑΤΜΟΠΑΓΙΔΑ </a:t>
            </a:r>
            <a:r>
              <a:rPr b="1" lang="el-GR" sz="2800" spc="-1" strike="noStrike" u="sng">
                <a:solidFill>
                  <a:srgbClr val="ffffff"/>
                </a:solidFill>
                <a:uFill>
                  <a:solidFill>
                    <a:srgbClr val="ffffff"/>
                  </a:solidFill>
                </a:uFill>
                <a:latin typeface="Arial"/>
              </a:rPr>
              <a:t>ΜΗΧΑΝΙΚΗΣ ή ΥΔΡΑΥΛΙΚΗΣ </a:t>
            </a:r>
            <a:r>
              <a:rPr b="1" lang="el-GR" sz="2800" spc="-1" strike="noStrike">
                <a:solidFill>
                  <a:srgbClr val="ffffff"/>
                </a:solidFill>
                <a:uFill>
                  <a:solidFill>
                    <a:srgbClr val="ffffff"/>
                  </a:solidFill>
                </a:uFill>
                <a:latin typeface="Arial"/>
              </a:rPr>
              <a:t>ΛΕΙΤΟΥΡΓΙΑΣ ΑΠΟΤΕΛΕΙΤΑΙ ΑΠΟ ΚΙΒΩΤΙΟ ΜΕ ΠΛΩΤΗΡΑ.</a:t>
            </a:r>
            <a:endParaRPr b="0" lang="el-GR" sz="2800" spc="-1" strike="noStrike">
              <a:solidFill>
                <a:srgbClr val="000000"/>
              </a:solidFill>
              <a:uFill>
                <a:solidFill>
                  <a:srgbClr val="ffffff"/>
                </a:solidFill>
              </a:uFill>
              <a:latin typeface="Arial"/>
            </a:endParaRPr>
          </a:p>
          <a:p>
            <a:pPr>
              <a:lnSpc>
                <a:spcPct val="100000"/>
              </a:lnSpc>
              <a:spcBef>
                <a:spcPts val="561"/>
              </a:spcBef>
            </a:pPr>
            <a:r>
              <a:rPr b="1" lang="el-GR" sz="2800" spc="-1" strike="noStrike">
                <a:solidFill>
                  <a:srgbClr val="ffffff"/>
                </a:solidFill>
                <a:uFill>
                  <a:solidFill>
                    <a:srgbClr val="ffffff"/>
                  </a:solidFill>
                </a:uFill>
                <a:latin typeface="Arial"/>
              </a:rPr>
              <a:t>ΜΕΣΑ ΣΤΟ ΚΙΒΩΤΙΟ ΤΗΣ ΣΥΓΚΕΝΤΡΩΝΕΤΑΙ Ο ΥΓΡΟΠΟΙΗΜΕΝΟΣ ΑΤΜΟΣ ΚΑΙ, ΟΤΑΝ ΑΝΕΛΘΕΙ ΑΡΚΕΤΑ Η ΣΤΑΘΜΗ, Ο ΠΛΩΤΗΡΑΣ ΑΝΕΡΧΕΤΑΙ ΜΑΖΙ ΜΕ ΑΥΤΗ ΚΑΙ ΑΠΟ ΜΙΑ ΠΕΡΙΣΤΡΟΦΙΚΗ ΒΑΛΒΙΔΑ, ΜΕ ΤΗΝ ΟΠΟΙΑ ΣΥΝΔΕΕΤΑΙ, ΕΠΙΤΡΕΠΕΙ ΤΗΝ ΕΞΟΔΟ ΤΩΝ ΥΓΡΩΝ. ΟΤΑΝ Η ΣΤΑΘΜΗ ΚΑΤΕΛΘΕΙ, ΤΟΤΕ ΚΛΕΙΝΕΙ ΤΗ ΒΑΛΒΙΔΑ ΚΑΙ ΔΕΝ ΕΠΙΤΡΕΠΕΙ ΤΗΝ ΕΞΟΔΟ ΤΟΥ ΑΤΜΟΥ.</a:t>
            </a:r>
            <a:endParaRPr b="0" lang="el-GR" sz="2800" spc="-1" strike="noStrike">
              <a:solidFill>
                <a:srgbClr val="000000"/>
              </a:solidFill>
              <a:uFill>
                <a:solidFill>
                  <a:srgbClr val="ffffff"/>
                </a:solidFill>
              </a:uFill>
              <a:latin typeface="Arial"/>
            </a:endParaRPr>
          </a:p>
          <a:p>
            <a:pPr>
              <a:lnSpc>
                <a:spcPct val="100000"/>
              </a:lnSpc>
              <a:spcBef>
                <a:spcPts val="1080"/>
              </a:spcBef>
            </a:pPr>
            <a:br/>
            <a:endParaRPr b="0" lang="el-GR" sz="2800" spc="-1" strike="noStrike">
              <a:solidFill>
                <a:srgbClr val="000000"/>
              </a:solidFill>
              <a:uFill>
                <a:solidFill>
                  <a:srgbClr val="ffffff"/>
                </a:solidFill>
              </a:uFill>
              <a:latin typeface="Arial"/>
            </a:endParaRPr>
          </a:p>
        </p:txBody>
      </p:sp>
    </p:spTree>
  </p:cSld>
</p:sld>
</file>

<file path=ppt/slides/slide2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43"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800" spc="-1" strike="noStrike" u="sng" cap="all">
                <a:solidFill>
                  <a:srgbClr val="000000"/>
                </a:solidFill>
                <a:uFill>
                  <a:solidFill>
                    <a:srgbClr val="ffffff"/>
                  </a:solidFill>
                </a:uFill>
                <a:latin typeface="Arial"/>
              </a:rPr>
              <a:t>ΑΤΜΟΠΑΓΙΔΕΣ</a:t>
            </a:r>
            <a:br/>
            <a:endParaRPr b="0" lang="el-GR" sz="2800" spc="-1" strike="noStrike">
              <a:solidFill>
                <a:srgbClr val="ffffff"/>
              </a:solidFill>
              <a:uFill>
                <a:solidFill>
                  <a:srgbClr val="ffffff"/>
                </a:solidFill>
              </a:uFill>
              <a:latin typeface="Book Antiqua"/>
            </a:endParaRPr>
          </a:p>
        </p:txBody>
      </p:sp>
      <p:sp>
        <p:nvSpPr>
          <p:cNvPr id="944" name="TextShape 2"/>
          <p:cNvSpPr txBox="1"/>
          <p:nvPr/>
        </p:nvSpPr>
        <p:spPr>
          <a:xfrm>
            <a:off x="179640" y="1071720"/>
            <a:ext cx="8784720" cy="5453280"/>
          </a:xfrm>
          <a:prstGeom prst="rect">
            <a:avLst/>
          </a:prstGeom>
          <a:solidFill>
            <a:srgbClr val="000000"/>
          </a:solidFill>
          <a:ln>
            <a:noFill/>
          </a:ln>
        </p:spPr>
        <p:txBody>
          <a:bodyPr lIns="90000" rIns="90000" tIns="45000" bIns="45000"/>
          <a:p>
            <a:pPr>
              <a:lnSpc>
                <a:spcPct val="100000"/>
              </a:lnSpc>
              <a:spcBef>
                <a:spcPts val="479"/>
              </a:spcBef>
            </a:pPr>
            <a:r>
              <a:rPr b="1" lang="el-GR" sz="2400" spc="-1" strike="noStrike">
                <a:solidFill>
                  <a:srgbClr val="ffffff"/>
                </a:solidFill>
                <a:uFill>
                  <a:solidFill>
                    <a:srgbClr val="ffffff"/>
                  </a:solidFill>
                </a:uFill>
                <a:latin typeface="Arial"/>
              </a:rPr>
              <a:t>Η </a:t>
            </a:r>
            <a:r>
              <a:rPr b="1" lang="el-GR" sz="2400" spc="-1" strike="noStrike" u="sng">
                <a:solidFill>
                  <a:srgbClr val="ffffff"/>
                </a:solidFill>
                <a:uFill>
                  <a:solidFill>
                    <a:srgbClr val="ffffff"/>
                  </a:solidFill>
                </a:uFill>
                <a:latin typeface="Arial"/>
              </a:rPr>
              <a:t>ΘΕΡΜΟΣΤΑΤΙΚΗ ΑΤΜΟΠΑΓΙΔΑ</a:t>
            </a:r>
            <a:r>
              <a:rPr b="1" lang="el-GR" sz="2400" spc="-1" strike="noStrike">
                <a:solidFill>
                  <a:srgbClr val="ffffff"/>
                </a:solidFill>
                <a:uFill>
                  <a:solidFill>
                    <a:srgbClr val="ffffff"/>
                  </a:solidFill>
                </a:uFill>
                <a:latin typeface="Arial"/>
              </a:rPr>
              <a:t>. </a:t>
            </a: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Arial"/>
              </a:rPr>
              <a:t>ΕΝΑ ΕΜΒΟΛΟ, ΠΟΥ ΦΕΡΕΙ ΤΗΝ ΚΕΦΑΛΗ ΤΗΣ ΒΑΛΒΙΔΑΣ, ΠΕΡΙΕΧΕΤΑΙ ΕΡΜΗΤΙΚΑ ΚΛΕΙΣΜΕΝΟ ΜΕΣΑ ΣΕ ΣΩΛΗΝΑ Ο ΟΠΟΙΟΣ ΓΕΜΙΖΕΤΑΙ ΜΕ ΒΑΡΥ ΟΡΥΚΤΟ ΛΑΔΙ.</a:t>
            </a: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Arial"/>
              </a:rPr>
              <a:t>ΤΟ ΕΝΑ ΑΚΡΟ ΤΟΥ ΕΛΙΚΟΕΙΔΟΥΣ ΚΥΜΑΤΟΕΙΔΟΥΣ ΣΩΛΗΝΑ ΣΥΝΔΕΕΤΑΙ ΜΕ ΤΟ ΣΩΛΗΝΑ ΠΟΥ ΠΕΡΙΕΧΕΙ ΤΟ ΛΑΔΙ ΚΑΙ ΤΟ ΔΕΞΙΟ ΜΕ ΤΟ ΕΜΒΟΛΟ.</a:t>
            </a: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Arial"/>
              </a:rPr>
              <a:t>ΟΤΑΝ ΕΙΣΕΡΧΕΤΑΙ ΑΤΜΟΣ ΣΤΗΝ ΑΤΜΟΠΑΓΙΔΑ, ΤΟ ΛΑΔΙ ΔΙΑΣΤΕΛΛΕΤΑΙ ΚΑΙ ΚΙΝΕΙ ΤΟ ΕΜΒΟΛΟ ΠΡΟΣ ΜΙΑ ΚΑΤΕΥΘΥΝΣΗ ΚΛΕΙΝΟΝΤΑΣ ΤΗ ΒΑΛΒΙΔΑ. Η ΔΙΑΔΡΟΜΗ ΤΟΥ ΜΙΚΡΟΥ ΕΜΒΟΛΟΥ ΡΥΘΜΙΖΕΤΑΙ ΜΕ ΡΥΘΜΙΣΤΙΚΟ ΚΟΧΛΙΑ ΠΙΣΩ ΑΠΟ ΤΟ ΣΩΛΗΝΑ. ΕΤΣΙ ΠΡΟΣΑΡΜΟΖΕΤΑΙ ΣΕ ΟΠΟΙΑΔΗΠΟΤΕ ΠΙΕΣΗ ΑΤΜΟΥ.</a:t>
            </a:r>
            <a:endParaRPr b="0" lang="el-GR" sz="2400" spc="-1" strike="noStrike">
              <a:solidFill>
                <a:srgbClr val="000000"/>
              </a:solidFill>
              <a:uFill>
                <a:solidFill>
                  <a:srgbClr val="ffffff"/>
                </a:solidFill>
              </a:uFill>
              <a:latin typeface="Arial"/>
            </a:endParaRPr>
          </a:p>
          <a:p>
            <a:pPr>
              <a:lnSpc>
                <a:spcPct val="100000"/>
              </a:lnSpc>
              <a:spcBef>
                <a:spcPts val="1080"/>
              </a:spcBef>
            </a:pPr>
            <a:br/>
            <a:endParaRPr b="0" lang="el-GR" sz="2400" spc="-1" strike="noStrike">
              <a:solidFill>
                <a:srgbClr val="000000"/>
              </a:solidFill>
              <a:uFill>
                <a:solidFill>
                  <a:srgbClr val="ffffff"/>
                </a:solidFill>
              </a:uFill>
              <a:latin typeface="Arial"/>
            </a:endParaRPr>
          </a:p>
        </p:txBody>
      </p:sp>
    </p:spTree>
  </p:cSld>
</p:sld>
</file>

<file path=ppt/slides/slide2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45"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800" spc="-1" strike="noStrike" u="sng" cap="all">
                <a:solidFill>
                  <a:srgbClr val="ffff00"/>
                </a:solidFill>
                <a:uFill>
                  <a:solidFill>
                    <a:srgbClr val="ffffff"/>
                  </a:solidFill>
                </a:uFill>
                <a:latin typeface="Arial"/>
              </a:rPr>
              <a:t>ΜΕΙΩΤΗΡΕΣ ΑΤΜΟΥ</a:t>
            </a:r>
            <a:br/>
            <a:endParaRPr b="0" lang="el-GR" sz="2800" spc="-1" strike="noStrike">
              <a:solidFill>
                <a:srgbClr val="ffffff"/>
              </a:solidFill>
              <a:uFill>
                <a:solidFill>
                  <a:srgbClr val="ffffff"/>
                </a:solidFill>
              </a:uFill>
              <a:latin typeface="Book Antiqua"/>
            </a:endParaRPr>
          </a:p>
        </p:txBody>
      </p:sp>
      <p:sp>
        <p:nvSpPr>
          <p:cNvPr id="946" name="TextShape 2"/>
          <p:cNvSpPr txBox="1"/>
          <p:nvPr/>
        </p:nvSpPr>
        <p:spPr>
          <a:xfrm>
            <a:off x="179640" y="1071720"/>
            <a:ext cx="8784720" cy="5453280"/>
          </a:xfrm>
          <a:prstGeom prst="rect">
            <a:avLst/>
          </a:prstGeom>
          <a:solidFill>
            <a:srgbClr val="000000"/>
          </a:solidFill>
          <a:ln>
            <a:noFill/>
          </a:ln>
        </p:spPr>
        <p:txBody>
          <a:bodyPr lIns="90000" rIns="90000" tIns="45000" bIns="45000"/>
          <a:p>
            <a:pPr>
              <a:lnSpc>
                <a:spcPct val="100000"/>
              </a:lnSpc>
              <a:spcBef>
                <a:spcPts val="459"/>
              </a:spcBef>
            </a:pPr>
            <a:r>
              <a:rPr b="1" lang="el-GR" sz="2300" spc="-1" strike="noStrike">
                <a:solidFill>
                  <a:srgbClr val="ffffff"/>
                </a:solidFill>
                <a:uFill>
                  <a:solidFill>
                    <a:srgbClr val="ffffff"/>
                  </a:solidFill>
                </a:uFill>
                <a:latin typeface="Arial"/>
              </a:rPr>
              <a:t>ΕΙΝΑΙ ΕΞΑΡΤΗΜΑΤΑ ΜΕ ΤΑ ΟΠΟΙΑ </a:t>
            </a:r>
            <a:r>
              <a:rPr b="1" lang="el-GR" sz="2300" spc="-1" strike="noStrike" u="sng">
                <a:solidFill>
                  <a:srgbClr val="ff0000"/>
                </a:solidFill>
                <a:uFill>
                  <a:solidFill>
                    <a:srgbClr val="ffffff"/>
                  </a:solidFill>
                </a:uFill>
                <a:latin typeface="Arial"/>
              </a:rPr>
              <a:t>ΜΕΙΩΝΕΤΑΙ Η ΠΙΕΣΗ ΤΟΥ ΑΤΜΟΥ ΠΟΥ ΠΑΡΑΓΕΙ Ο ΛΕΒΗΤΑΣ</a:t>
            </a:r>
            <a:r>
              <a:rPr b="1" lang="el-GR" sz="2300" spc="-1" strike="noStrike">
                <a:solidFill>
                  <a:srgbClr val="ffffff"/>
                </a:solidFill>
                <a:uFill>
                  <a:solidFill>
                    <a:srgbClr val="ffffff"/>
                  </a:solidFill>
                </a:uFill>
                <a:latin typeface="Arial"/>
              </a:rPr>
              <a:t>, ΩΣΤΕ ΝΑ ΠΑΡΕΧΕΤΑΙ ΓΙΑ ΤΗ ΛΕΙΤΟΥΡΓΙΑ ΒΟΗΘΗΤΙΚΩΝ ΜΗΧΑΝΗΜΑΤΩΝ η ΚΑΙ ΓΙΑ ΑΛΛΕΣ ΒΟΗΘΗΤΙΚΕΣ ΧΡΗΣΕΙΣ, ΑΤΜΟΣ ΧΑΜΗΛΟΤΕΡΗΣ ΠΙΕΣΕΩΣ.</a:t>
            </a:r>
            <a:endParaRPr b="0" lang="el-GR" sz="2300" spc="-1" strike="noStrike">
              <a:solidFill>
                <a:srgbClr val="000000"/>
              </a:solidFill>
              <a:uFill>
                <a:solidFill>
                  <a:srgbClr val="ffffff"/>
                </a:solidFill>
              </a:uFill>
              <a:latin typeface="Arial"/>
            </a:endParaRPr>
          </a:p>
          <a:p>
            <a:pPr>
              <a:lnSpc>
                <a:spcPct val="100000"/>
              </a:lnSpc>
              <a:spcBef>
                <a:spcPts val="459"/>
              </a:spcBef>
            </a:pPr>
            <a:r>
              <a:rPr b="1" lang="el-GR" sz="2300" spc="-1" strike="noStrike">
                <a:solidFill>
                  <a:srgbClr val="ffffff"/>
                </a:solidFill>
                <a:uFill>
                  <a:solidFill>
                    <a:srgbClr val="ffffff"/>
                  </a:solidFill>
                </a:uFill>
                <a:latin typeface="Arial"/>
              </a:rPr>
              <a:t>Η ΛΕΙΤΟΥΡΓΙΑ ΤΟΥΣ ΒΑΣΙΖΕΤΑΙ ΣΤΗ ΜΕΙΩΣΗ ΤΗΣ ΠΙΕΣΕΩΣ </a:t>
            </a:r>
            <a:r>
              <a:rPr b="1" lang="el-GR" sz="2300" spc="-1" strike="noStrike">
                <a:solidFill>
                  <a:srgbClr val="ff0000"/>
                </a:solidFill>
                <a:uFill>
                  <a:solidFill>
                    <a:srgbClr val="ffffff"/>
                  </a:solidFill>
                </a:uFill>
                <a:latin typeface="Arial"/>
              </a:rPr>
              <a:t>ΜΕ ΣΤΡΑΓΓΑΛΙΣΜΟ</a:t>
            </a:r>
            <a:r>
              <a:rPr b="1" lang="el-GR" sz="2300" spc="-1" strike="noStrike">
                <a:solidFill>
                  <a:srgbClr val="ffffff"/>
                </a:solidFill>
                <a:uFill>
                  <a:solidFill>
                    <a:srgbClr val="ffffff"/>
                  </a:solidFill>
                </a:uFill>
                <a:latin typeface="Arial"/>
              </a:rPr>
              <a:t> ΤΟΥ ΑΤΜΟΥ ΜΕΣΩ ΒΑΛΒΙΔΑΣ ΜΕ ΑΥΤΟΜΑΤΑ ΡΥΘΜΙΖΟΜΕΝΟ ΑΝΟΙΓΜΑ, ΩΣΤΕ Ο ΕΞΕΡΧΟΜΕΝΟΣ ΑΤΜΟΣ ΝΑ ΕΧΕΙ ΤΗΝ ΕΠΙΘΥΜΗΤΗ ΠΙΕΣΗ. ΑΝ Ο ΑΤΜΟΣ, ΠΟΥ ΠΑΡΕΧΕΤΑΙ ΣΤΟΥΣ ΜΕΙΩΤΗΡΕΣ, ΕΧΕΙ ΠΙΕΣΗ ΙΣΗ Η ΜΙΚΡΟΤΕΡΗ ΑΠΟ ΟΣΗ ΡΥΘΜΙΖΕΙ Ο ΜΕΙΩΤΗΡΑΣ, ΤΟΤΕ ΑΥΤΟΣ ΠΑΡΑΜΕΝΕΙ ΑΝΟΙΚΤΟΣ ΕΠΙΤΡΕΠΟΝΤΑΣ ΤΗ ΔΙΕΛΕΥΣΗ ΤΟΥ ΑΤΜΟΥ. </a:t>
            </a:r>
            <a:endParaRPr b="0" lang="el-GR" sz="2300" spc="-1" strike="noStrike">
              <a:solidFill>
                <a:srgbClr val="000000"/>
              </a:solidFill>
              <a:uFill>
                <a:solidFill>
                  <a:srgbClr val="ffffff"/>
                </a:solidFill>
              </a:uFill>
              <a:latin typeface="Arial"/>
            </a:endParaRPr>
          </a:p>
          <a:p>
            <a:pPr>
              <a:lnSpc>
                <a:spcPct val="100000"/>
              </a:lnSpc>
              <a:spcBef>
                <a:spcPts val="1080"/>
              </a:spcBef>
            </a:pPr>
            <a:br/>
            <a:endParaRPr b="0" lang="el-GR" sz="2300" spc="-1" strike="noStrike">
              <a:solidFill>
                <a:srgbClr val="000000"/>
              </a:solidFill>
              <a:uFill>
                <a:solidFill>
                  <a:srgbClr val="ffffff"/>
                </a:solidFill>
              </a:uFill>
              <a:latin typeface="Arial"/>
            </a:endParaRPr>
          </a:p>
        </p:txBody>
      </p:sp>
    </p:spTree>
  </p:cSld>
</p:sld>
</file>

<file path=ppt/slides/slide2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47"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800" spc="-1" strike="noStrike" u="sng" cap="all">
                <a:solidFill>
                  <a:srgbClr val="000000"/>
                </a:solidFill>
                <a:uFill>
                  <a:solidFill>
                    <a:srgbClr val="ffffff"/>
                  </a:solidFill>
                </a:uFill>
                <a:latin typeface="Arial"/>
              </a:rPr>
              <a:t>ΜΕΙΩΤΗΡΕΣ ΑΤΜΟΥ</a:t>
            </a:r>
            <a:br/>
            <a:endParaRPr b="0" lang="el-GR" sz="2800" spc="-1" strike="noStrike">
              <a:solidFill>
                <a:srgbClr val="ffffff"/>
              </a:solidFill>
              <a:uFill>
                <a:solidFill>
                  <a:srgbClr val="ffffff"/>
                </a:solidFill>
              </a:uFill>
              <a:latin typeface="Book Antiqua"/>
            </a:endParaRPr>
          </a:p>
        </p:txBody>
      </p:sp>
      <p:sp>
        <p:nvSpPr>
          <p:cNvPr id="948" name="TextShape 2"/>
          <p:cNvSpPr txBox="1"/>
          <p:nvPr/>
        </p:nvSpPr>
        <p:spPr>
          <a:xfrm>
            <a:off x="179640" y="1071720"/>
            <a:ext cx="8784720" cy="5453280"/>
          </a:xfrm>
          <a:prstGeom prst="rect">
            <a:avLst/>
          </a:prstGeom>
          <a:solidFill>
            <a:srgbClr val="000000"/>
          </a:solidFill>
          <a:ln>
            <a:noFill/>
          </a:ln>
        </p:spPr>
        <p:txBody>
          <a:bodyPr lIns="90000" rIns="90000" tIns="45000" bIns="45000"/>
          <a:p>
            <a:pPr>
              <a:lnSpc>
                <a:spcPct val="100000"/>
              </a:lnSpc>
              <a:spcBef>
                <a:spcPts val="479"/>
              </a:spcBef>
            </a:pPr>
            <a:r>
              <a:rPr b="1" lang="el-GR" sz="2400" spc="-1" strike="noStrike">
                <a:solidFill>
                  <a:srgbClr val="ffffff"/>
                </a:solidFill>
                <a:uFill>
                  <a:solidFill>
                    <a:srgbClr val="ffffff"/>
                  </a:solidFill>
                </a:uFill>
                <a:latin typeface="Arial"/>
              </a:rPr>
              <a:t>ΟΙ ΣΥΝΗΘΕΣΤΕΡΟΙ ΤΥΠΟΙ ΜΕΙΩΤΗΡΩΝ ΠΟΥ ΧΡΗΣΙΜΟΠΟΙΟΥΝΤΑΙ ΣΤΙΣ ΕΓΚΑΤΑΣΤΑΣΕΙΣ ΕΙΝΑΙ:</a:t>
            </a:r>
            <a:endParaRPr b="0" lang="el-GR" sz="2400" spc="-1" strike="noStrike">
              <a:solidFill>
                <a:srgbClr val="000000"/>
              </a:solidFill>
              <a:uFill>
                <a:solidFill>
                  <a:srgbClr val="ffffff"/>
                </a:solidFill>
              </a:uFill>
              <a:latin typeface="Arial"/>
            </a:endParaRPr>
          </a:p>
          <a:p>
            <a:pPr>
              <a:lnSpc>
                <a:spcPct val="100000"/>
              </a:lnSpc>
              <a:spcBef>
                <a:spcPts val="360"/>
              </a:spcBef>
            </a:pPr>
            <a:endParaRPr b="0" lang="el-GR" sz="2400" spc="-1" strike="noStrike">
              <a:solidFill>
                <a:srgbClr val="000000"/>
              </a:solidFill>
              <a:uFill>
                <a:solidFill>
                  <a:srgbClr val="ffffff"/>
                </a:solidFill>
              </a:uFill>
              <a:latin typeface="Arial"/>
            </a:endParaRPr>
          </a:p>
          <a:p>
            <a:pPr>
              <a:lnSpc>
                <a:spcPct val="100000"/>
              </a:lnSpc>
              <a:spcBef>
                <a:spcPts val="561"/>
              </a:spcBef>
            </a:pPr>
            <a:r>
              <a:rPr b="1" lang="el-GR" sz="2800" spc="-1" strike="noStrike">
                <a:solidFill>
                  <a:srgbClr val="ff0000"/>
                </a:solidFill>
                <a:uFill>
                  <a:solidFill>
                    <a:srgbClr val="ffffff"/>
                  </a:solidFill>
                </a:uFill>
                <a:latin typeface="Arial"/>
              </a:rPr>
              <a:t>α) </a:t>
            </a:r>
            <a:r>
              <a:rPr b="1" lang="el-GR" sz="2800" spc="-1" strike="noStrike">
                <a:solidFill>
                  <a:srgbClr val="ffffff"/>
                </a:solidFill>
                <a:uFill>
                  <a:solidFill>
                    <a:srgbClr val="ffffff"/>
                  </a:solidFill>
                </a:uFill>
                <a:latin typeface="Arial"/>
              </a:rPr>
              <a:t>ΜΕΙΩΤΗΡΑΣ ΜΕ ΒΑΛΒΙΔΑ ΔΙΠΛΗΣ ΕΔΡΑΣ.</a:t>
            </a:r>
            <a:endParaRPr b="0" lang="el-GR" sz="2800" spc="-1" strike="noStrike">
              <a:solidFill>
                <a:srgbClr val="000000"/>
              </a:solidFill>
              <a:uFill>
                <a:solidFill>
                  <a:srgbClr val="ffffff"/>
                </a:solidFill>
              </a:uFill>
              <a:latin typeface="Arial"/>
            </a:endParaRPr>
          </a:p>
          <a:p>
            <a:pPr>
              <a:lnSpc>
                <a:spcPct val="100000"/>
              </a:lnSpc>
              <a:spcBef>
                <a:spcPts val="561"/>
              </a:spcBef>
            </a:pPr>
            <a:endParaRPr b="0" lang="el-GR" sz="2800" spc="-1" strike="noStrike">
              <a:solidFill>
                <a:srgbClr val="000000"/>
              </a:solidFill>
              <a:uFill>
                <a:solidFill>
                  <a:srgbClr val="ffffff"/>
                </a:solidFill>
              </a:uFill>
              <a:latin typeface="Arial"/>
            </a:endParaRPr>
          </a:p>
          <a:p>
            <a:pPr>
              <a:lnSpc>
                <a:spcPct val="100000"/>
              </a:lnSpc>
              <a:spcBef>
                <a:spcPts val="561"/>
              </a:spcBef>
            </a:pPr>
            <a:r>
              <a:rPr b="1" lang="el-GR" sz="2800" spc="-1" strike="noStrike">
                <a:solidFill>
                  <a:srgbClr val="ff0000"/>
                </a:solidFill>
                <a:uFill>
                  <a:solidFill>
                    <a:srgbClr val="ffffff"/>
                  </a:solidFill>
                </a:uFill>
                <a:latin typeface="Arial"/>
              </a:rPr>
              <a:t>β) </a:t>
            </a:r>
            <a:r>
              <a:rPr b="1" lang="el-GR" sz="2800" spc="-1" strike="noStrike">
                <a:solidFill>
                  <a:srgbClr val="ffffff"/>
                </a:solidFill>
                <a:uFill>
                  <a:solidFill>
                    <a:srgbClr val="ffffff"/>
                  </a:solidFill>
                </a:uFill>
                <a:latin typeface="Arial"/>
              </a:rPr>
              <a:t>ΜΕΙΩΤΗΡΑΣ ΠΙΕΣΕΩΣ ΤΥΠΟΥ Leslie.</a:t>
            </a:r>
            <a:endParaRPr b="0" lang="el-GR" sz="2800" spc="-1" strike="noStrike">
              <a:solidFill>
                <a:srgbClr val="000000"/>
              </a:solidFill>
              <a:uFill>
                <a:solidFill>
                  <a:srgbClr val="ffffff"/>
                </a:solidFill>
              </a:uFill>
              <a:latin typeface="Arial"/>
            </a:endParaRPr>
          </a:p>
          <a:p>
            <a:pPr>
              <a:lnSpc>
                <a:spcPct val="100000"/>
              </a:lnSpc>
              <a:spcBef>
                <a:spcPts val="561"/>
              </a:spcBef>
            </a:pPr>
            <a:endParaRPr b="0" lang="el-GR" sz="2800" spc="-1" strike="noStrike">
              <a:solidFill>
                <a:srgbClr val="000000"/>
              </a:solidFill>
              <a:uFill>
                <a:solidFill>
                  <a:srgbClr val="ffffff"/>
                </a:solidFill>
              </a:uFill>
              <a:latin typeface="Arial"/>
            </a:endParaRPr>
          </a:p>
          <a:p>
            <a:pPr>
              <a:lnSpc>
                <a:spcPct val="100000"/>
              </a:lnSpc>
              <a:spcBef>
                <a:spcPts val="561"/>
              </a:spcBef>
            </a:pPr>
            <a:r>
              <a:rPr b="1" lang="el-GR" sz="2800" spc="-1" strike="noStrike">
                <a:solidFill>
                  <a:srgbClr val="ff0000"/>
                </a:solidFill>
                <a:uFill>
                  <a:solidFill>
                    <a:srgbClr val="ffffff"/>
                  </a:solidFill>
                </a:uFill>
                <a:latin typeface="Arial"/>
              </a:rPr>
              <a:t>γ) </a:t>
            </a:r>
            <a:r>
              <a:rPr b="1" lang="el-GR" sz="2800" spc="-1" strike="noStrike">
                <a:solidFill>
                  <a:srgbClr val="ffffff"/>
                </a:solidFill>
                <a:uFill>
                  <a:solidFill>
                    <a:srgbClr val="ffffff"/>
                  </a:solidFill>
                </a:uFill>
                <a:latin typeface="Arial"/>
              </a:rPr>
              <a:t>ΜΕΙΩΤΗΡΕΣ ΜΕ ΑΕΡΙΟ ΥΠΟ ΠΙΕΣΗ.</a:t>
            </a:r>
            <a:endParaRPr b="0" lang="el-GR" sz="2800" spc="-1" strike="noStrike">
              <a:solidFill>
                <a:srgbClr val="000000"/>
              </a:solidFill>
              <a:uFill>
                <a:solidFill>
                  <a:srgbClr val="ffffff"/>
                </a:solidFill>
              </a:uFill>
              <a:latin typeface="Arial"/>
            </a:endParaRPr>
          </a:p>
          <a:p>
            <a:pPr>
              <a:lnSpc>
                <a:spcPct val="100000"/>
              </a:lnSpc>
              <a:spcBef>
                <a:spcPts val="479"/>
              </a:spcBef>
            </a:pPr>
            <a:endParaRPr b="0" lang="el-GR" sz="2800" spc="-1" strike="noStrike">
              <a:solidFill>
                <a:srgbClr val="000000"/>
              </a:solidFill>
              <a:uFill>
                <a:solidFill>
                  <a:srgbClr val="ffffff"/>
                </a:solidFill>
              </a:uFill>
              <a:latin typeface="Arial"/>
            </a:endParaRPr>
          </a:p>
          <a:p>
            <a:pPr>
              <a:lnSpc>
                <a:spcPct val="100000"/>
              </a:lnSpc>
              <a:spcBef>
                <a:spcPts val="1080"/>
              </a:spcBef>
            </a:pPr>
            <a:br/>
            <a:endParaRPr b="0" lang="el-GR" sz="2800" spc="-1" strike="noStrike">
              <a:solidFill>
                <a:srgbClr val="000000"/>
              </a:solidFill>
              <a:uFill>
                <a:solidFill>
                  <a:srgbClr val="ffffff"/>
                </a:solidFill>
              </a:uFill>
              <a:latin typeface="Arial"/>
            </a:endParaRPr>
          </a:p>
        </p:txBody>
      </p:sp>
    </p:spTree>
  </p:cSld>
</p:sld>
</file>

<file path=ppt/slides/slide2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49"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800" spc="-1" strike="noStrike" u="sng" cap="all">
                <a:solidFill>
                  <a:srgbClr val="000000"/>
                </a:solidFill>
                <a:uFill>
                  <a:solidFill>
                    <a:srgbClr val="ffffff"/>
                  </a:solidFill>
                </a:uFill>
                <a:latin typeface="Arial"/>
              </a:rPr>
              <a:t>ΜΕΙΩΤΗΡΕΣ ΑΤΜΟΥ</a:t>
            </a:r>
            <a:br/>
            <a:endParaRPr b="0" lang="el-GR" sz="2800" spc="-1" strike="noStrike">
              <a:solidFill>
                <a:srgbClr val="ffffff"/>
              </a:solidFill>
              <a:uFill>
                <a:solidFill>
                  <a:srgbClr val="ffffff"/>
                </a:solidFill>
              </a:uFill>
              <a:latin typeface="Book Antiqua"/>
            </a:endParaRPr>
          </a:p>
        </p:txBody>
      </p:sp>
      <p:sp>
        <p:nvSpPr>
          <p:cNvPr id="950" name="TextShape 2"/>
          <p:cNvSpPr txBox="1"/>
          <p:nvPr/>
        </p:nvSpPr>
        <p:spPr>
          <a:xfrm>
            <a:off x="179640" y="1071720"/>
            <a:ext cx="8784720" cy="5643360"/>
          </a:xfrm>
          <a:prstGeom prst="rect">
            <a:avLst/>
          </a:prstGeom>
          <a:solidFill>
            <a:srgbClr val="000000"/>
          </a:solidFill>
          <a:ln>
            <a:noFill/>
          </a:ln>
        </p:spPr>
        <p:txBody>
          <a:bodyPr lIns="90000" rIns="90000" tIns="45000" bIns="45000"/>
          <a:p>
            <a:pPr algn="ctr">
              <a:lnSpc>
                <a:spcPct val="100000"/>
              </a:lnSpc>
              <a:spcBef>
                <a:spcPts val="400"/>
              </a:spcBef>
            </a:pPr>
            <a:r>
              <a:rPr b="1" lang="el-GR" sz="2000" spc="-1" strike="noStrike">
                <a:solidFill>
                  <a:srgbClr val="ff0000"/>
                </a:solidFill>
                <a:uFill>
                  <a:solidFill>
                    <a:srgbClr val="ffffff"/>
                  </a:solidFill>
                </a:uFill>
                <a:latin typeface="Arial"/>
              </a:rPr>
              <a:t>α) </a:t>
            </a:r>
            <a:r>
              <a:rPr b="1" lang="el-GR" sz="2000" spc="-1" strike="noStrike" u="sng">
                <a:solidFill>
                  <a:srgbClr val="ffffff"/>
                </a:solidFill>
                <a:uFill>
                  <a:solidFill>
                    <a:srgbClr val="ffffff"/>
                  </a:solidFill>
                </a:uFill>
                <a:latin typeface="Arial"/>
              </a:rPr>
              <a:t>ΜΕΙΩΤΗΡΑΣ ΜΕ ΒΑΛΒΙΔΑ ΔΙΠΛΗΣ ΕΔΡΑΣ</a:t>
            </a:r>
            <a:endParaRPr b="0" lang="el-GR" sz="2000" spc="-1" strike="noStrike">
              <a:solidFill>
                <a:srgbClr val="000000"/>
              </a:solidFill>
              <a:uFill>
                <a:solidFill>
                  <a:srgbClr val="ffffff"/>
                </a:solidFill>
              </a:uFill>
              <a:latin typeface="Arial"/>
            </a:endParaRPr>
          </a:p>
          <a:p>
            <a:pPr>
              <a:lnSpc>
                <a:spcPct val="100000"/>
              </a:lnSpc>
              <a:spcBef>
                <a:spcPts val="300"/>
              </a:spcBef>
            </a:pPr>
            <a:r>
              <a:rPr b="1" lang="el-GR" sz="1500" spc="-1" strike="noStrike">
                <a:solidFill>
                  <a:srgbClr val="ffffff"/>
                </a:solidFill>
                <a:uFill>
                  <a:solidFill>
                    <a:srgbClr val="ffffff"/>
                  </a:solidFill>
                </a:uFill>
                <a:latin typeface="Arial"/>
              </a:rPr>
              <a:t>ΤΟ ΒΑΚΤΡΟ ΤΗΣ ΒΑΛΒΙΔΑΣ ΣΥΝΔΕΕΤΑΙ ΜΕ ΜΙΑ ΔΙΣΚΟΕΙΔΗ ΜΕΜΒΡΑΝΗ ΑΠΟ ΛΑΣΤΙΧΟ Η ΧΑΛΚΟ Η ΚΑΙ ΤΑ ΔΥΟ.</a:t>
            </a:r>
            <a:endParaRPr b="0" lang="el-GR" sz="1500" spc="-1" strike="noStrike">
              <a:solidFill>
                <a:srgbClr val="000000"/>
              </a:solidFill>
              <a:uFill>
                <a:solidFill>
                  <a:srgbClr val="ffffff"/>
                </a:solidFill>
              </a:uFill>
              <a:latin typeface="Arial"/>
            </a:endParaRPr>
          </a:p>
          <a:p>
            <a:pPr>
              <a:lnSpc>
                <a:spcPct val="100000"/>
              </a:lnSpc>
              <a:spcBef>
                <a:spcPts val="300"/>
              </a:spcBef>
            </a:pPr>
            <a:r>
              <a:rPr b="1" lang="el-GR" sz="1500" spc="-1" strike="noStrike">
                <a:solidFill>
                  <a:srgbClr val="ffffff"/>
                </a:solidFill>
                <a:uFill>
                  <a:solidFill>
                    <a:srgbClr val="ffffff"/>
                  </a:solidFill>
                </a:uFill>
                <a:latin typeface="Arial"/>
              </a:rPr>
              <a:t>Ο ΑΤΜΟΣ ΤΟΥ ΛΕΒΗΤΑ ΚΑΘΩΣ ΔΙΕΡΧΕΤΑΙ ΑΝΑΜΕΣΑ ΣΤΙΣ ΒΑΛΒΙΔΕΣ ΚΑΙ ΤΙΣ ΕΔΡΕΣ ΣΤΡΑΓΓΑΛΙΖΕΤΑΙ ΚΑΙ ΜΕΙΩΝΕΤΑΙ Η ΠΙΕΣΗ ΤΟΥ. ΜΕ ΤΗ ΜΕΙΩΜΕΝΗ ΠΙΕΣΗ ΕΙΣΕΡΧΕΤΑΙ ΣΤΟ ΘΑΛΑΜΟ ΤΗΣ ΕΞΟΔΟΥ.</a:t>
            </a:r>
            <a:endParaRPr b="0" lang="el-GR" sz="1500" spc="-1" strike="noStrike">
              <a:solidFill>
                <a:srgbClr val="000000"/>
              </a:solidFill>
              <a:uFill>
                <a:solidFill>
                  <a:srgbClr val="ffffff"/>
                </a:solidFill>
              </a:uFill>
              <a:latin typeface="Arial"/>
            </a:endParaRPr>
          </a:p>
          <a:p>
            <a:pPr>
              <a:lnSpc>
                <a:spcPct val="100000"/>
              </a:lnSpc>
              <a:spcBef>
                <a:spcPts val="300"/>
              </a:spcBef>
            </a:pPr>
            <a:r>
              <a:rPr b="1" lang="el-GR" sz="1500" spc="-1" strike="noStrike">
                <a:solidFill>
                  <a:srgbClr val="ffffff"/>
                </a:solidFill>
                <a:uFill>
                  <a:solidFill>
                    <a:srgbClr val="ffffff"/>
                  </a:solidFill>
                </a:uFill>
                <a:latin typeface="Arial"/>
              </a:rPr>
              <a:t>Ο ΛΑΙΜΟΣ, ΠΟΥ ΠΕΡΙΒΑΛΛΕΙ ΤΟ ΒΑΚΤΡΟ, ΧΡΗΣΙΜΕΥΕΙ ΓΙΑ ΝΑ ΣΥΓΚΡΑΤΕΙ ΤΟ ΝΕΡΟ ΑΠΟ ΤΗ ΣΥΜΠΥΚΝΩΣΗ ΤΟΥ ΑΤΜΟΥ ΚΑΙ ΝΑ ΠΡΟΣΤΑΤΕΥΕΙ ΕΤΣΙ ΤΗ ΜΕΜΒΡΑΝΗ ΑΠΟ ΤΙΣ ΨΗΛΕΣ ΘΕΡΜΟΚΡΑΣΙΕΣ. ΤΟ ΝΕΡΟ ΑΥΤΟ ΔΕΧΕΤΑΙ ΤΗ ΜΕΙΩΜΕΝΗ ΠΙΕΣΗ ΤΟΥ ΑΤΜΟΥ ΚΑΙ ΤΕΙΝΕΙ ΝΑ ΚΛΕΙΣΕΙ ΤΗ ΒΑΛΒΙΔΑ, ΕΝΩ ΤΟ ΕΛΑΤΗΡΙΟ ΠΟΥ ΥΠΑΡΧΕΙ ΣΤΟ ΚΑΤΩ ΜΕΡΟΣ ΤΗΣ ΤΕΙΝΕΙ ΝΑ ΤΗΝ ΑΝΟΙΞΕΙ.</a:t>
            </a:r>
            <a:endParaRPr b="0" lang="el-GR" sz="1500" spc="-1" strike="noStrike">
              <a:solidFill>
                <a:srgbClr val="000000"/>
              </a:solidFill>
              <a:uFill>
                <a:solidFill>
                  <a:srgbClr val="ffffff"/>
                </a:solidFill>
              </a:uFill>
              <a:latin typeface="Arial"/>
            </a:endParaRPr>
          </a:p>
          <a:p>
            <a:pPr>
              <a:lnSpc>
                <a:spcPct val="100000"/>
              </a:lnSpc>
              <a:spcBef>
                <a:spcPts val="300"/>
              </a:spcBef>
            </a:pPr>
            <a:r>
              <a:rPr b="1" lang="el-GR" sz="1500" spc="-1" strike="noStrike">
                <a:solidFill>
                  <a:srgbClr val="ffffff"/>
                </a:solidFill>
                <a:uFill>
                  <a:solidFill>
                    <a:srgbClr val="ffffff"/>
                  </a:solidFill>
                </a:uFill>
                <a:latin typeface="Arial"/>
              </a:rPr>
              <a:t>ΡΥΘΜΙΖΟΝΤΑΣ ΜΕ ΤΟ ΜΙΚΡΟ ΧΕΙΡΟΣΦΟΝΔΥΛΟ ΚΑΤΑΛΛΗΛΑ ΤΗΝ ΕΝΤΑΣΗ ΤΟΥ ΕΛΑΤΗΡΙΟΥ, ΕΠΙΤΥΓΧΑΝΟΜΕ ΤΗ ΘΕΣΗ ΙΣΟΡΡΟΠΙΑΣ ΜΕΤΑΞΥ ΒΑΛΒΙΔΑΣ ΚΑΙ ΜΕΜΒΡΑΝΗΣ, ΔΗΛΑΔΗ ΤΟ ΣΩΣΤΟ ΑΝΟΙΓΜΑ ΤΗΣ ΒΑΛΒΙΔΑΣ ΚΑΙ ΑΠ' ΑΥΤΟ ΤΗΝ ΤΙΜΗ ΤΗΣ ΜΕΙΩΜΕΝΗΣ ΠΙΕΣΕΩΣ ΤΟΥ ΑΤΜΟΥ.</a:t>
            </a:r>
            <a:endParaRPr b="0" lang="el-GR" sz="1500" spc="-1" strike="noStrike">
              <a:solidFill>
                <a:srgbClr val="000000"/>
              </a:solidFill>
              <a:uFill>
                <a:solidFill>
                  <a:srgbClr val="ffffff"/>
                </a:solidFill>
              </a:uFill>
              <a:latin typeface="Arial"/>
            </a:endParaRPr>
          </a:p>
          <a:p>
            <a:pPr>
              <a:lnSpc>
                <a:spcPct val="100000"/>
              </a:lnSpc>
              <a:spcBef>
                <a:spcPts val="300"/>
              </a:spcBef>
            </a:pPr>
            <a:r>
              <a:rPr b="1" lang="el-GR" sz="1500" spc="-1" strike="noStrike">
                <a:solidFill>
                  <a:srgbClr val="ffffff"/>
                </a:solidFill>
                <a:uFill>
                  <a:solidFill>
                    <a:srgbClr val="ffffff"/>
                  </a:solidFill>
                </a:uFill>
                <a:latin typeface="Arial"/>
              </a:rPr>
              <a:t>ΑΝ ΚΑΤΑ ΤΗ ΛΕΙΤΟΥΡΓΙΑ Η ΠΙΕΣΗ ΤΟΥ ΕΞΕΡΧΟΜΕΝΟΥ ΑΤΜΟΥ ΑΥΞΗΘΕΙ, ΤΟΤΕ Η ΠΙΕΣΗ ΑΥΤΗ ΚΑΘΩΣ ΑΣΚΕΙΤΑΙ ΕΠΑΝΩ ΣΤΗ ΜΕΜΒΡΑΝΗ ΤΕΙΝΕΙ ΝΑ ΚΛΕΙΣΕΙ ΤΗ ΒΑΛΒΙΔΑ, ΩΣΠΟΥ ΝΑ ΕΠΙΤΕΥΧΘΕΙ ΙΣΟΡΡΟΠΙΑ ΠΡΟΣ ΤΗΝ ΕΝΤΑΣΗ ΤΟΥ ΕΛΑΤΗΡΙΟΥ, ΠΟΥ ΕΙΝΑΙ ΑΥΞΗΜΕΝΗ ΛΟΓΩ ΤΗΣ ΣΥΜΠΙΕΣΕΩΣ ΤΟΥ. ΕΤΣΙ Η ΒΑΛΒΙΔΑ ΘΑ ΙΣΟΡΡΟΠΗΣΕΙ ΣΕ ΝΕΑ ΘΕΣΗ, ΠΟΥ ΘΑ ΕΠΙΤΡΕΠΕΙ ΜΙΚΡΟΤΕΡΗ ΔΙΕΛΕΥΣΗ ΑΤΜΟΥ ΚΑΙ Η ΠΙΕΣΗ ΘΑ ΕΠΑΝΕΛΘΕΙ ΣΤΟ ΕΠΙΘΥΜΗΤΟ ΟΡΙΟ.</a:t>
            </a:r>
            <a:endParaRPr b="0" lang="el-GR" sz="1500" spc="-1" strike="noStrike">
              <a:solidFill>
                <a:srgbClr val="000000"/>
              </a:solidFill>
              <a:uFill>
                <a:solidFill>
                  <a:srgbClr val="ffffff"/>
                </a:solidFill>
              </a:uFill>
              <a:latin typeface="Arial"/>
            </a:endParaRPr>
          </a:p>
          <a:p>
            <a:pPr>
              <a:lnSpc>
                <a:spcPct val="100000"/>
              </a:lnSpc>
              <a:spcBef>
                <a:spcPts val="300"/>
              </a:spcBef>
            </a:pPr>
            <a:r>
              <a:rPr b="1" lang="el-GR" sz="1500" spc="-1" strike="noStrike">
                <a:solidFill>
                  <a:srgbClr val="ffffff"/>
                </a:solidFill>
                <a:uFill>
                  <a:solidFill>
                    <a:srgbClr val="ffffff"/>
                  </a:solidFill>
                </a:uFill>
                <a:latin typeface="Arial"/>
              </a:rPr>
              <a:t>ΑΝ ΑΝΤΙΘΕΤΑ Η ΠΙΕΣΗ ΤΟΥ ΕΞΕΡΧΟΜΕΝΟΥ ΑΤΜΟΥ ΜΕΙΩΘΕΙ, ΥΠΕΡΙΣΧΥΕΙ Η ΕΝΤΑΣΗ ΤΟΥ ΕΛΑΤΗΡΙΟΥ, ΠΟΥ ΑΝΥΨΩΝΕΙ ΤΗ ΒΑΛΒΙΔΑ ΑΠΟΚΑΘΙΣΤΩΝΤΑΣ ΕΤΣΙ ΤΗΝ ΠΙΕΣΗ ΠΑΛΙ ΣΤΗΝ ΕΠΙΘΥΜΗΤΗ ΤΙΜΗ.</a:t>
            </a:r>
            <a:endParaRPr b="0" lang="el-GR" sz="1500" spc="-1" strike="noStrike">
              <a:solidFill>
                <a:srgbClr val="000000"/>
              </a:solidFill>
              <a:uFill>
                <a:solidFill>
                  <a:srgbClr val="ffffff"/>
                </a:solidFill>
              </a:uFill>
              <a:latin typeface="Arial"/>
            </a:endParaRPr>
          </a:p>
          <a:p>
            <a:pPr>
              <a:lnSpc>
                <a:spcPct val="100000"/>
              </a:lnSpc>
              <a:spcBef>
                <a:spcPts val="320"/>
              </a:spcBef>
            </a:pPr>
            <a:endParaRPr b="0" lang="el-GR" sz="1500" spc="-1" strike="noStrike">
              <a:solidFill>
                <a:srgbClr val="000000"/>
              </a:solidFill>
              <a:uFill>
                <a:solidFill>
                  <a:srgbClr val="ffffff"/>
                </a:solidFill>
              </a:uFill>
              <a:latin typeface="Arial"/>
            </a:endParaRPr>
          </a:p>
          <a:p>
            <a:pPr>
              <a:lnSpc>
                <a:spcPct val="100000"/>
              </a:lnSpc>
              <a:spcBef>
                <a:spcPts val="479"/>
              </a:spcBef>
            </a:pPr>
            <a:endParaRPr b="0" lang="el-GR" sz="1500" spc="-1" strike="noStrike">
              <a:solidFill>
                <a:srgbClr val="000000"/>
              </a:solidFill>
              <a:uFill>
                <a:solidFill>
                  <a:srgbClr val="ffffff"/>
                </a:solidFill>
              </a:uFill>
              <a:latin typeface="Arial"/>
            </a:endParaRPr>
          </a:p>
          <a:p>
            <a:pPr>
              <a:lnSpc>
                <a:spcPct val="100000"/>
              </a:lnSpc>
              <a:spcBef>
                <a:spcPts val="1080"/>
              </a:spcBef>
            </a:pPr>
            <a:br/>
            <a:endParaRPr b="0" lang="el-GR" sz="1500" spc="-1" strike="noStrike">
              <a:solidFill>
                <a:srgbClr val="000000"/>
              </a:solidFill>
              <a:uFill>
                <a:solidFill>
                  <a:srgbClr val="ffffff"/>
                </a:solidFill>
              </a:uFill>
              <a:latin typeface="Arial"/>
            </a:endParaRPr>
          </a:p>
        </p:txBody>
      </p:sp>
    </p:spTree>
  </p:cSld>
</p:sld>
</file>

<file path=ppt/slides/slide2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51"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800" spc="-1" strike="noStrike" u="sng" cap="all">
                <a:solidFill>
                  <a:srgbClr val="000000"/>
                </a:solidFill>
                <a:uFill>
                  <a:solidFill>
                    <a:srgbClr val="ffffff"/>
                  </a:solidFill>
                </a:uFill>
                <a:latin typeface="Arial"/>
              </a:rPr>
              <a:t>ΜΕΙΩΤΗΡΕΣ ΑΤΜΟΥ</a:t>
            </a:r>
            <a:br/>
            <a:endParaRPr b="0" lang="el-GR" sz="2800" spc="-1" strike="noStrike">
              <a:solidFill>
                <a:srgbClr val="ffffff"/>
              </a:solidFill>
              <a:uFill>
                <a:solidFill>
                  <a:srgbClr val="ffffff"/>
                </a:solidFill>
              </a:uFill>
              <a:latin typeface="Book Antiqua"/>
            </a:endParaRPr>
          </a:p>
        </p:txBody>
      </p:sp>
      <p:sp>
        <p:nvSpPr>
          <p:cNvPr id="952" name="TextShape 2"/>
          <p:cNvSpPr txBox="1"/>
          <p:nvPr/>
        </p:nvSpPr>
        <p:spPr>
          <a:xfrm>
            <a:off x="1763640" y="1071720"/>
            <a:ext cx="5832360" cy="5453280"/>
          </a:xfrm>
          <a:prstGeom prst="rect">
            <a:avLst/>
          </a:prstGeom>
          <a:solidFill>
            <a:srgbClr val="000000"/>
          </a:solidFill>
          <a:ln>
            <a:noFill/>
          </a:ln>
        </p:spPr>
        <p:txBody>
          <a:bodyPr lIns="90000" rIns="90000" tIns="45000" bIns="45000"/>
          <a:p>
            <a:pPr algn="ctr">
              <a:lnSpc>
                <a:spcPct val="100000"/>
              </a:lnSpc>
              <a:spcBef>
                <a:spcPts val="400"/>
              </a:spcBef>
            </a:pPr>
            <a:r>
              <a:rPr b="1" lang="el-GR" sz="2000" spc="-1" strike="noStrike">
                <a:solidFill>
                  <a:srgbClr val="ff0000"/>
                </a:solidFill>
                <a:uFill>
                  <a:solidFill>
                    <a:srgbClr val="ffffff"/>
                  </a:solidFill>
                </a:uFill>
                <a:latin typeface="Arial"/>
              </a:rPr>
              <a:t>α) </a:t>
            </a:r>
            <a:r>
              <a:rPr b="1" lang="el-GR" sz="2000" spc="-1" strike="noStrike" u="sng">
                <a:solidFill>
                  <a:srgbClr val="ffffff"/>
                </a:solidFill>
                <a:uFill>
                  <a:solidFill>
                    <a:srgbClr val="ffffff"/>
                  </a:solidFill>
                </a:uFill>
                <a:latin typeface="Arial"/>
              </a:rPr>
              <a:t>ΜΕΙΩΤΗΡΑΣ ΜΕ ΒΑΛΒΙΔΑ ΔΙΠΛΗΣ ΕΔΡΑΣ</a:t>
            </a:r>
            <a:endParaRPr b="0" lang="el-GR" sz="2000" spc="-1" strike="noStrike">
              <a:solidFill>
                <a:srgbClr val="000000"/>
              </a:solidFill>
              <a:uFill>
                <a:solidFill>
                  <a:srgbClr val="ffffff"/>
                </a:solidFill>
              </a:uFill>
              <a:latin typeface="Arial"/>
            </a:endParaRPr>
          </a:p>
          <a:p>
            <a:pPr>
              <a:lnSpc>
                <a:spcPct val="100000"/>
              </a:lnSpc>
              <a:spcBef>
                <a:spcPts val="320"/>
              </a:spcBef>
            </a:pPr>
            <a:endParaRPr b="0" lang="el-GR" sz="2000" spc="-1" strike="noStrike">
              <a:solidFill>
                <a:srgbClr val="000000"/>
              </a:solidFill>
              <a:uFill>
                <a:solidFill>
                  <a:srgbClr val="ffffff"/>
                </a:solidFill>
              </a:uFill>
              <a:latin typeface="Arial"/>
            </a:endParaRPr>
          </a:p>
          <a:p>
            <a:pPr>
              <a:lnSpc>
                <a:spcPct val="100000"/>
              </a:lnSpc>
              <a:spcBef>
                <a:spcPts val="479"/>
              </a:spcBef>
            </a:pPr>
            <a:endParaRPr b="0" lang="el-GR" sz="2000" spc="-1" strike="noStrike">
              <a:solidFill>
                <a:srgbClr val="000000"/>
              </a:solidFill>
              <a:uFill>
                <a:solidFill>
                  <a:srgbClr val="ffffff"/>
                </a:solidFill>
              </a:uFill>
              <a:latin typeface="Arial"/>
            </a:endParaRPr>
          </a:p>
          <a:p>
            <a:pPr>
              <a:lnSpc>
                <a:spcPct val="100000"/>
              </a:lnSpc>
              <a:spcBef>
                <a:spcPts val="1080"/>
              </a:spcBef>
            </a:pPr>
            <a:br/>
            <a:endParaRPr b="0" lang="el-GR" sz="2000" spc="-1" strike="noStrike">
              <a:solidFill>
                <a:srgbClr val="000000"/>
              </a:solidFill>
              <a:uFill>
                <a:solidFill>
                  <a:srgbClr val="ffffff"/>
                </a:solidFill>
              </a:uFill>
              <a:latin typeface="Arial"/>
            </a:endParaRPr>
          </a:p>
        </p:txBody>
      </p:sp>
      <p:pic>
        <p:nvPicPr>
          <p:cNvPr id="953" name="Picture 2" descr=""/>
          <p:cNvPicPr/>
          <p:nvPr/>
        </p:nvPicPr>
        <p:blipFill>
          <a:blip r:embed="rId1"/>
          <a:stretch/>
        </p:blipFill>
        <p:spPr>
          <a:xfrm>
            <a:off x="3492000" y="1484640"/>
            <a:ext cx="2381040" cy="5095440"/>
          </a:xfrm>
          <a:prstGeom prst="rect">
            <a:avLst/>
          </a:prstGeom>
          <a:ln>
            <a:noFill/>
          </a:ln>
        </p:spPr>
      </p:pic>
    </p:spTree>
  </p:cSld>
</p:sld>
</file>

<file path=ppt/slides/slide2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54"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800" spc="-1" strike="noStrike" u="sng" cap="all">
                <a:solidFill>
                  <a:srgbClr val="000000"/>
                </a:solidFill>
                <a:uFill>
                  <a:solidFill>
                    <a:srgbClr val="ffffff"/>
                  </a:solidFill>
                </a:uFill>
                <a:latin typeface="Arial"/>
              </a:rPr>
              <a:t>ΜΕΙΩΤΗΡΕΣ ΑΤΜΟΥ</a:t>
            </a:r>
            <a:br/>
            <a:endParaRPr b="0" lang="el-GR" sz="2800" spc="-1" strike="noStrike">
              <a:solidFill>
                <a:srgbClr val="ffffff"/>
              </a:solidFill>
              <a:uFill>
                <a:solidFill>
                  <a:srgbClr val="ffffff"/>
                </a:solidFill>
              </a:uFill>
              <a:latin typeface="Book Antiqua"/>
            </a:endParaRPr>
          </a:p>
        </p:txBody>
      </p:sp>
      <p:sp>
        <p:nvSpPr>
          <p:cNvPr id="955" name="TextShape 2"/>
          <p:cNvSpPr txBox="1"/>
          <p:nvPr/>
        </p:nvSpPr>
        <p:spPr>
          <a:xfrm>
            <a:off x="179640" y="1071720"/>
            <a:ext cx="8784720" cy="5453280"/>
          </a:xfrm>
          <a:prstGeom prst="rect">
            <a:avLst/>
          </a:prstGeom>
          <a:solidFill>
            <a:srgbClr val="000000"/>
          </a:solidFill>
          <a:ln>
            <a:noFill/>
          </a:ln>
        </p:spPr>
        <p:txBody>
          <a:bodyPr lIns="90000" rIns="90000" tIns="45000" bIns="45000"/>
          <a:p>
            <a:pPr algn="ctr">
              <a:lnSpc>
                <a:spcPct val="100000"/>
              </a:lnSpc>
              <a:spcBef>
                <a:spcPts val="400"/>
              </a:spcBef>
            </a:pPr>
            <a:r>
              <a:rPr b="1" lang="el-GR" sz="2000" spc="-1" strike="noStrike">
                <a:solidFill>
                  <a:srgbClr val="ff0000"/>
                </a:solidFill>
                <a:uFill>
                  <a:solidFill>
                    <a:srgbClr val="ffffff"/>
                  </a:solidFill>
                </a:uFill>
                <a:latin typeface="Arial"/>
              </a:rPr>
              <a:t>β) </a:t>
            </a:r>
            <a:r>
              <a:rPr b="1" lang="el-GR" sz="2000" spc="-1" strike="noStrike" u="sng">
                <a:solidFill>
                  <a:srgbClr val="ffffff"/>
                </a:solidFill>
                <a:uFill>
                  <a:solidFill>
                    <a:srgbClr val="ffffff"/>
                  </a:solidFill>
                </a:uFill>
                <a:latin typeface="Arial"/>
              </a:rPr>
              <a:t>ΜΕΙΩΤΗΡΑΣ ΠΙΕΣΕΩΣ ΤΥΠΟΥ Leslie</a:t>
            </a:r>
            <a:endParaRPr b="0" lang="el-GR" sz="20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ffff"/>
                </a:solidFill>
                <a:uFill>
                  <a:solidFill>
                    <a:srgbClr val="ffffff"/>
                  </a:solidFill>
                </a:uFill>
                <a:latin typeface="Arial"/>
              </a:rPr>
              <a:t>ΣΤΟ ΜΕΙΩΤΗΡΑ ΑΥΤΟ, Ο ΑΤΜΟΣ ΥΨΗΛΗΣ ΠΙΕΣΕΩΣ ΕΙΣΕΡΧΕΤΑΙ ΑΠΟ ΤΟ ΣΗΜΕΙΟ Α, ΔΙΕΡΧΕΤΑΙ ΑΠΟ ΤΗΝ ΚΥΡΙΑ ΒΑΛΒΙΔΑ ΚΑΙ ΕΞΕΡΧΕΤΑΙ ΜΕ ΜΕΙΩΜΕΝΗ ΠΙΕΣΗ ΑΠΟ ΤΟ Β.</a:t>
            </a:r>
            <a:endParaRPr b="0" lang="el-GR" sz="16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ffff"/>
                </a:solidFill>
                <a:uFill>
                  <a:solidFill>
                    <a:srgbClr val="ffffff"/>
                  </a:solidFill>
                </a:uFill>
                <a:latin typeface="Arial"/>
              </a:rPr>
              <a:t>Η ΜΕΙΩΜΕΝΗ ΠΙΕΣΗ ΑΤΜΟΥ ΕΠΕΝΕΡΓΕΙ ΣΤΗΝ ΚΑΤΩ ΟΨΗ ΤΟΥ ΔΙΑΦΡΑΓΜΑΤΟΣ. ΤΟ ΡΥΘΜΙΣΤΙΚΟ ΕΛΑΤΗΡΙΟ ΡΥΘΜΙΖΕΤΑΙ ΜΕ ΤΟ ΧΕΙΡΟΣΦΟΝΔΥΛΟ ΩΣΤΕ ΝΑ ΙΣΟΡΡΟΠΕΙ ΤΗΝ ΕΠΙΘΥΜΗΤΗ ΠΙΕΣΗ ΜΕΙΩΣΕΩΣ. ΑΝ ΑΥΤΗ ΠΕΣΕΙ, ΤΟ ΔΙΑΦΡΑΓΜΑ ΚΙΝΕΙΤΑΙ ΠΡΟΣ ΤΑ ΚΑΤΩ ΚΑΙ ΑΝΟΙΓΕΙ ΤΗΝ ΟΔΗΓΟ Η ΒΟΗΘΗΤΙΚΗ ΒΑΛΒΙΔΑ, ΠΟΥ ΕΠΙΤΡΕΠΕΙ ΣΤΟΝ ΑΤΜΟ ΥΨΗΛΗΣ ΠΙΕΣΕΩΣ ΝΑ ΩΘΗΣΕΙ ΤΟ ΕΜΒΟΛΟ ΠΡΟΣ ΤΑ ΚΑΤΩ. ΤΟ ΕΜΒΟΛΟ ΑΝΟΙΓΕΙ ΤΗΝ ΚΥΡΙΑ ΒΑΛΒΙΔΑ ΠΕΡΙΣΣΟΤΕΡΟ, ΩΣΤΕ ΝΑ ΑΥΞΗΘΕΙ Η ΠΙΕΣΗ ΕΞΟΔΟΥ ΤΟΥ ΑΤΜΟΥ ΑΠΟ ΤΟ ΜΕΙΩΤΗΡΑ.</a:t>
            </a:r>
            <a:endParaRPr b="0" lang="el-GR" sz="16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ffff"/>
                </a:solidFill>
                <a:uFill>
                  <a:solidFill>
                    <a:srgbClr val="ffffff"/>
                  </a:solidFill>
                </a:uFill>
                <a:latin typeface="Arial"/>
              </a:rPr>
              <a:t>ΤΟ ΑΝΤΙΘΕΤΟ ΘΑ ΣΥΜΒΕΙ ΑΝ Η ΠΙΕΣΗ ΕΞΟΔΟΥ ΑΝΕΛΘΕΙ ΠΑΝΩ ΑΠΟ ΤΗ ΡΥΘΜΙΣΜΕΝΗ ΑΠΟ ΤΗΝ ΕΝΤΑΣΗ ΤΟΥ ΡΥΘΜΙΣΤΙΚΟΥ ΕΛΑΤΗΡΙΟΥ. ΑΝ Η ΟΔΗΓΗΤΙΚΗ ΒΟΗΘΗΤΙΚΗ ΒΑΛΒΙΔΑ ΚΛΕΙΣΕΙ ΛΟΓΩ ΥΠΕΡΒΟΛΙΚΗΣ ΠΙΕΣΕΩΣ ΕΞΟΔΟΥ, Η ΕΝΤΑΣΗ ΤΟΥ ΕΛΑΤΗΡΙΟΥ ΤΗΣ ΚΥΡΙΑΣ ΒΑΛΒΙΔΑΣ ΚΑΙ Η ΔΙΑΦΟΡΑ ΠΙΕΣΕΩΣ ΑΠΟ ΤΙΣ ΔΥΟ ΠΛΕΥΡΕΣ ΤΟΥ ΕΜΒΟΛΟΥ ΑΝΑΓΚΑΖΟΥΝ ΤΟΝ ΑΤΜΟ ΝΑ ΔΙΑΡΡΕΥΣΕΙ ΑΠΟ ΤΟΝ ΑΝΩΤΕΡΟ ΘΑΛΑΜΟ ΤΟΥ ΚΥΛΙΝΔΡΟΥ ΓΥΡΩ ΣΤΟ ΕΜΒΟΛΟ ΚΑΙ ΝΑ ΕΠΙΤΡΕΨΕΙ ΕΤΣΙ ΣΤΗΝ ΚΥΡΙΑ ΒΑΛΒΙΔΑ ΝΑ ΚΛΕΙΣΕΙ ΤΕΛΕΙΩΣ.</a:t>
            </a:r>
            <a:endParaRPr b="0" lang="el-GR" sz="16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ffff"/>
                </a:solidFill>
                <a:uFill>
                  <a:solidFill>
                    <a:srgbClr val="ffffff"/>
                  </a:solidFill>
                </a:uFill>
                <a:latin typeface="Arial"/>
              </a:rPr>
              <a:t>Ο ΜΕΙΩΤΗΡΑΣ ΑΥΤΟΣ ΕΙΝΑΙ ΠΟΛΥ ΕΥΑΙΣΘΗΤΟΣ ΚΑΙ ΠΡΕΠΕΙ ΝΑ ΡΥΘΜΙΖΕΤΑΙ ΠΡΟΟΔΕΥΤΙΚΑ ΚΑΙ ΟΧΙ ΜΕ ΑΠΟΤΟΜΟ ΧΕΙΡΙΣΜΟ ΤΟΥ ΧΕΙΡΟΣΦΟΝΔΥΛΟΥ ΡΥΘΜΙΣΕΩΣ.</a:t>
            </a:r>
            <a:endParaRPr b="0" lang="el-GR" sz="1600" spc="-1" strike="noStrike">
              <a:solidFill>
                <a:srgbClr val="000000"/>
              </a:solidFill>
              <a:uFill>
                <a:solidFill>
                  <a:srgbClr val="ffffff"/>
                </a:solidFill>
              </a:uFill>
              <a:latin typeface="Arial"/>
            </a:endParaRPr>
          </a:p>
          <a:p>
            <a:pPr>
              <a:lnSpc>
                <a:spcPct val="100000"/>
              </a:lnSpc>
              <a:spcBef>
                <a:spcPts val="479"/>
              </a:spcBef>
            </a:pPr>
            <a:endParaRPr b="0" lang="el-GR" sz="1600" spc="-1" strike="noStrike">
              <a:solidFill>
                <a:srgbClr val="000000"/>
              </a:solidFill>
              <a:uFill>
                <a:solidFill>
                  <a:srgbClr val="ffffff"/>
                </a:solidFill>
              </a:uFill>
              <a:latin typeface="Arial"/>
            </a:endParaRPr>
          </a:p>
          <a:p>
            <a:pPr>
              <a:lnSpc>
                <a:spcPct val="100000"/>
              </a:lnSpc>
              <a:spcBef>
                <a:spcPts val="1080"/>
              </a:spcBef>
            </a:pPr>
            <a:br/>
            <a:endParaRPr b="0" lang="el-GR" sz="1600" spc="-1" strike="noStrike">
              <a:solidFill>
                <a:srgbClr val="000000"/>
              </a:solidFill>
              <a:uFill>
                <a:solidFill>
                  <a:srgbClr val="ffffff"/>
                </a:solidFill>
              </a:uFill>
              <a:latin typeface="Arial"/>
            </a:endParaRPr>
          </a:p>
        </p:txBody>
      </p:sp>
    </p:spTree>
  </p:cSld>
</p:sld>
</file>

<file path=ppt/slides/slide2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56"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800" spc="-1" strike="noStrike" u="sng" cap="all">
                <a:solidFill>
                  <a:srgbClr val="000000"/>
                </a:solidFill>
                <a:uFill>
                  <a:solidFill>
                    <a:srgbClr val="ffffff"/>
                  </a:solidFill>
                </a:uFill>
                <a:latin typeface="Arial"/>
              </a:rPr>
              <a:t>ΜΕΙΩΤΗΡΕΣ ΑΤΜΟΥ</a:t>
            </a:r>
            <a:br/>
            <a:endParaRPr b="0" lang="el-GR" sz="2800" spc="-1" strike="noStrike">
              <a:solidFill>
                <a:srgbClr val="ffffff"/>
              </a:solidFill>
              <a:uFill>
                <a:solidFill>
                  <a:srgbClr val="ffffff"/>
                </a:solidFill>
              </a:uFill>
              <a:latin typeface="Book Antiqua"/>
            </a:endParaRPr>
          </a:p>
        </p:txBody>
      </p:sp>
      <p:sp>
        <p:nvSpPr>
          <p:cNvPr id="957" name="TextShape 2"/>
          <p:cNvSpPr txBox="1"/>
          <p:nvPr/>
        </p:nvSpPr>
        <p:spPr>
          <a:xfrm>
            <a:off x="179640" y="1071720"/>
            <a:ext cx="4248000" cy="5453280"/>
          </a:xfrm>
          <a:prstGeom prst="rect">
            <a:avLst/>
          </a:prstGeom>
          <a:solidFill>
            <a:srgbClr val="000000"/>
          </a:solidFill>
          <a:ln>
            <a:noFill/>
          </a:ln>
        </p:spPr>
        <p:txBody>
          <a:bodyPr lIns="90000" rIns="90000" tIns="45000" bIns="45000"/>
          <a:p>
            <a:pPr algn="ctr">
              <a:lnSpc>
                <a:spcPct val="100000"/>
              </a:lnSpc>
              <a:spcBef>
                <a:spcPts val="400"/>
              </a:spcBef>
            </a:pPr>
            <a:r>
              <a:rPr b="1" lang="el-GR" sz="2000" spc="-1" strike="noStrike">
                <a:solidFill>
                  <a:srgbClr val="ff0000"/>
                </a:solidFill>
                <a:uFill>
                  <a:solidFill>
                    <a:srgbClr val="ffffff"/>
                  </a:solidFill>
                </a:uFill>
                <a:latin typeface="Arial"/>
              </a:rPr>
              <a:t>β) </a:t>
            </a:r>
            <a:r>
              <a:rPr b="1" lang="el-GR" sz="2000" spc="-1" strike="noStrike" u="sng">
                <a:solidFill>
                  <a:srgbClr val="ffffff"/>
                </a:solidFill>
                <a:uFill>
                  <a:solidFill>
                    <a:srgbClr val="ffffff"/>
                  </a:solidFill>
                </a:uFill>
                <a:latin typeface="Arial"/>
              </a:rPr>
              <a:t>ΜΕΙΩΤΗΡΑΣ ΠΙΕΣΕΩΣ ΤΥΠΟΥ Leslie</a:t>
            </a:r>
            <a:endParaRPr b="0" lang="el-GR" sz="20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ffff"/>
                </a:solidFill>
                <a:uFill>
                  <a:solidFill>
                    <a:srgbClr val="ffffff"/>
                  </a:solidFill>
                </a:uFill>
                <a:latin typeface="Arial"/>
              </a:rPr>
              <a:t>ΣΤΟ ΜΕΙΩΤΗΡΑ ΑΥΤΟ, Ο ΑΤΜΟΣ ΥΨΗΛΗΣ ΠΙΕΣΕΩΣ ΕΙΣΕΡΧΕΤΑΙ ΑΠΟ ΤΟ ΣΗΜΕΙΟ Α, ΔΙΕΡΧΕΤΑΙ ΑΠΟ ΤΗΝ ΚΥΡΙΑ ΒΑΛΒΙΔΑ ΚΑΙ ΕΞΕΡΧΕΤΑΙ ΜΕ ΜΕΙΩΜΕΝΗ ΠΙΕΣΗ ΑΠΟ ΤΟ Β.</a:t>
            </a:r>
            <a:endParaRPr b="0" lang="el-GR" sz="16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ffff"/>
                </a:solidFill>
                <a:uFill>
                  <a:solidFill>
                    <a:srgbClr val="ffffff"/>
                  </a:solidFill>
                </a:uFill>
                <a:latin typeface="Arial"/>
              </a:rPr>
              <a:t>Η ΜΕΙΩΜΕΝΗ ΠΙΕΣΗ ΑΤΜΟΥ ΕΠΕΝΕΡΓΕΙ ΣΤΗΝ ΚΑΤΩ ΟΨΗ ΤΟΥ ΔΙΑΦΡΑΓΜΑΤΟΣ. ΤΟ ΡΥΘΜΙΣΤΙΚΟ ΕΛΑΤΗΡΙΟ ΡΥΘΜΙΖΕΤΑΙ ΜΕ ΤΟ ΧΕΙΡΟΣΦΟΝΔΥΛΟ ΩΣΤΕ ΝΑ ΙΣΟΡΡΟΠΕΙ ΤΗΝ ΕΠΙΘΥΜΗΤΗ ΠΙΕΣΗ ΜΕΙΩΣΕΩΣ. ΑΝ ΑΥΤΗ ΠΕΣΕΙ, ΤΟ ΔΙΑΦΡΑΓΜΑ ΚΙΝΕΙΤΑΙ ΠΡΟΣ ΤΑ ΚΑΤΩ ΚΑΙ ΑΝΟΙΓΕΙ ΤΗΝ ΟΔΗΓΟ Η ΒΟΗΘΗΤΙΚΗ ΒΑΛΒΙΔΑ, ΠΟΥ ΕΠΙΤΡΕΠΕΙ ΣΤΟΝ ΑΤΜΟ ΥΨΗΛΗΣ ΠΙΕΣΕΩΣ ΝΑ ΩΘΗΣΕΙ ΤΟ ΕΜΒΟΛΟ ΠΡΟΣ ΤΑ ΚΑΤΩ. ΤΟ ΕΜΒΟΛΟ ΑΝΟΙΓΕΙ ΤΗΝ ΚΥΡΙΑ ΒΑΛΒΙΔΑ ΠΕΡΙΣΣΟΤΕΡΟ, ΩΣΤΕ ΝΑ ΑΥΞΗΘΕΙ Η ΠΙΕΣΗ ΕΞΟΔΟΥ ΤΟΥ ΑΤΜΟΥ ΑΠΟ ΤΟ ΜΕΙΩΤΗΡΑ.</a:t>
            </a:r>
            <a:endParaRPr b="0" lang="el-GR" sz="1600" spc="-1" strike="noStrike">
              <a:solidFill>
                <a:srgbClr val="000000"/>
              </a:solidFill>
              <a:uFill>
                <a:solidFill>
                  <a:srgbClr val="ffffff"/>
                </a:solidFill>
              </a:uFill>
              <a:latin typeface="Arial"/>
            </a:endParaRPr>
          </a:p>
          <a:p>
            <a:pPr algn="ctr">
              <a:lnSpc>
                <a:spcPct val="100000"/>
              </a:lnSpc>
              <a:spcBef>
                <a:spcPts val="400"/>
              </a:spcBef>
            </a:pPr>
            <a:endParaRPr b="0" lang="el-GR" sz="1600" spc="-1" strike="noStrike">
              <a:solidFill>
                <a:srgbClr val="000000"/>
              </a:solidFill>
              <a:uFill>
                <a:solidFill>
                  <a:srgbClr val="ffffff"/>
                </a:solidFill>
              </a:uFill>
              <a:latin typeface="Arial"/>
            </a:endParaRPr>
          </a:p>
          <a:p>
            <a:pPr>
              <a:lnSpc>
                <a:spcPct val="100000"/>
              </a:lnSpc>
              <a:spcBef>
                <a:spcPts val="479"/>
              </a:spcBef>
            </a:pPr>
            <a:endParaRPr b="0" lang="el-GR" sz="1600" spc="-1" strike="noStrike">
              <a:solidFill>
                <a:srgbClr val="000000"/>
              </a:solidFill>
              <a:uFill>
                <a:solidFill>
                  <a:srgbClr val="ffffff"/>
                </a:solidFill>
              </a:uFill>
              <a:latin typeface="Arial"/>
            </a:endParaRPr>
          </a:p>
          <a:p>
            <a:pPr>
              <a:lnSpc>
                <a:spcPct val="100000"/>
              </a:lnSpc>
              <a:spcBef>
                <a:spcPts val="1080"/>
              </a:spcBef>
            </a:pPr>
            <a:br/>
            <a:endParaRPr b="0" lang="el-GR" sz="1600" spc="-1" strike="noStrike">
              <a:solidFill>
                <a:srgbClr val="000000"/>
              </a:solidFill>
              <a:uFill>
                <a:solidFill>
                  <a:srgbClr val="ffffff"/>
                </a:solidFill>
              </a:uFill>
              <a:latin typeface="Arial"/>
            </a:endParaRPr>
          </a:p>
        </p:txBody>
      </p:sp>
      <p:pic>
        <p:nvPicPr>
          <p:cNvPr id="958" name="Picture 2" descr=""/>
          <p:cNvPicPr/>
          <p:nvPr/>
        </p:nvPicPr>
        <p:blipFill>
          <a:blip r:embed="rId1"/>
          <a:stretch/>
        </p:blipFill>
        <p:spPr>
          <a:xfrm>
            <a:off x="4500000" y="1556640"/>
            <a:ext cx="4392000" cy="5040360"/>
          </a:xfrm>
          <a:prstGeom prst="rect">
            <a:avLst/>
          </a:prstGeom>
          <a:ln>
            <a:noFill/>
          </a:ln>
        </p:spPr>
      </p:pic>
      <p:sp>
        <p:nvSpPr>
          <p:cNvPr id="959" name="CustomShape 3"/>
          <p:cNvSpPr/>
          <p:nvPr/>
        </p:nvSpPr>
        <p:spPr>
          <a:xfrm>
            <a:off x="8826480" y="4725000"/>
            <a:ext cx="330480" cy="364680"/>
          </a:xfrm>
          <a:prstGeom prst="rect">
            <a:avLst/>
          </a:prstGeom>
          <a:solidFill>
            <a:srgbClr val="ffff00"/>
          </a:solidFill>
          <a:ln>
            <a:noFill/>
          </a:ln>
        </p:spPr>
        <p:style>
          <a:lnRef idx="0"/>
          <a:fillRef idx="0"/>
          <a:effectRef idx="0"/>
          <a:fontRef idx="minor"/>
        </p:style>
        <p:txBody>
          <a:bodyPr wrap="none" lIns="90000" rIns="90000" tIns="45000" bIns="45000"/>
          <a:p>
            <a:pPr>
              <a:lnSpc>
                <a:spcPct val="100000"/>
              </a:lnSpc>
            </a:pPr>
            <a:r>
              <a:rPr b="1" lang="el-GR" sz="1800" spc="-1" strike="noStrike">
                <a:solidFill>
                  <a:srgbClr val="ffffff"/>
                </a:solidFill>
                <a:uFill>
                  <a:solidFill>
                    <a:srgbClr val="ffffff"/>
                  </a:solidFill>
                </a:uFill>
                <a:latin typeface="Book Antiqua"/>
              </a:rPr>
              <a:t>B</a:t>
            </a:r>
            <a:endParaRPr b="0" lang="el-GR" sz="1800" spc="-1" strike="noStrike">
              <a:solidFill>
                <a:srgbClr val="000000"/>
              </a:solidFill>
              <a:uFill>
                <a:solidFill>
                  <a:srgbClr val="ffffff"/>
                </a:solidFill>
              </a:uFill>
              <a:latin typeface="Arial"/>
            </a:endParaRPr>
          </a:p>
        </p:txBody>
      </p:sp>
      <p:sp>
        <p:nvSpPr>
          <p:cNvPr id="960" name="CustomShape 4"/>
          <p:cNvSpPr/>
          <p:nvPr/>
        </p:nvSpPr>
        <p:spPr>
          <a:xfrm>
            <a:off x="4339080" y="4797000"/>
            <a:ext cx="357840" cy="364680"/>
          </a:xfrm>
          <a:prstGeom prst="rect">
            <a:avLst/>
          </a:prstGeom>
          <a:solidFill>
            <a:srgbClr val="ffff00"/>
          </a:solidFill>
          <a:ln>
            <a:noFill/>
          </a:ln>
        </p:spPr>
        <p:style>
          <a:lnRef idx="0"/>
          <a:fillRef idx="0"/>
          <a:effectRef idx="0"/>
          <a:fontRef idx="minor"/>
        </p:style>
        <p:txBody>
          <a:bodyPr wrap="none" lIns="90000" rIns="90000" tIns="45000" bIns="45000"/>
          <a:p>
            <a:pPr>
              <a:lnSpc>
                <a:spcPct val="100000"/>
              </a:lnSpc>
            </a:pPr>
            <a:r>
              <a:rPr b="1" lang="el-GR" sz="1800" spc="-1" strike="noStrike">
                <a:solidFill>
                  <a:srgbClr val="ffffff"/>
                </a:solidFill>
                <a:uFill>
                  <a:solidFill>
                    <a:srgbClr val="ffffff"/>
                  </a:solidFill>
                </a:uFill>
                <a:latin typeface="Book Antiqua"/>
              </a:rPr>
              <a:t>A</a:t>
            </a:r>
            <a:endParaRPr b="0" lang="el-GR" sz="1800" spc="-1" strike="noStrike">
              <a:solidFill>
                <a:srgbClr val="000000"/>
              </a:solidFill>
              <a:uFill>
                <a:solidFill>
                  <a:srgbClr val="ffffff"/>
                </a:solidFill>
              </a:uFill>
              <a:latin typeface="Arial"/>
            </a:endParaRPr>
          </a:p>
        </p:txBody>
      </p:sp>
    </p:spTree>
  </p:cSld>
</p:sld>
</file>

<file path=ppt/slides/slide2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1"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800" spc="-1" strike="noStrike" u="sng" cap="all">
                <a:solidFill>
                  <a:srgbClr val="000000"/>
                </a:solidFill>
                <a:uFill>
                  <a:solidFill>
                    <a:srgbClr val="ffffff"/>
                  </a:solidFill>
                </a:uFill>
                <a:latin typeface="Arial"/>
              </a:rPr>
              <a:t>ΜΕΙΩΤΗΡΕΣ ΑΤΜΟΥ</a:t>
            </a:r>
            <a:br/>
            <a:endParaRPr b="0" lang="el-GR" sz="2800" spc="-1" strike="noStrike">
              <a:solidFill>
                <a:srgbClr val="ffffff"/>
              </a:solidFill>
              <a:uFill>
                <a:solidFill>
                  <a:srgbClr val="ffffff"/>
                </a:solidFill>
              </a:uFill>
              <a:latin typeface="Book Antiqua"/>
            </a:endParaRPr>
          </a:p>
        </p:txBody>
      </p:sp>
      <p:sp>
        <p:nvSpPr>
          <p:cNvPr id="962" name="TextShape 2"/>
          <p:cNvSpPr txBox="1"/>
          <p:nvPr/>
        </p:nvSpPr>
        <p:spPr>
          <a:xfrm>
            <a:off x="179640" y="1071720"/>
            <a:ext cx="4248000" cy="5453280"/>
          </a:xfrm>
          <a:prstGeom prst="rect">
            <a:avLst/>
          </a:prstGeom>
          <a:solidFill>
            <a:srgbClr val="000000"/>
          </a:solidFill>
          <a:ln>
            <a:noFill/>
          </a:ln>
        </p:spPr>
        <p:txBody>
          <a:bodyPr lIns="90000" rIns="90000" tIns="45000" bIns="45000"/>
          <a:p>
            <a:pPr algn="ctr">
              <a:lnSpc>
                <a:spcPct val="100000"/>
              </a:lnSpc>
              <a:spcBef>
                <a:spcPts val="400"/>
              </a:spcBef>
            </a:pPr>
            <a:r>
              <a:rPr b="1" lang="el-GR" sz="2000" spc="-1" strike="noStrike">
                <a:solidFill>
                  <a:srgbClr val="ff0000"/>
                </a:solidFill>
                <a:uFill>
                  <a:solidFill>
                    <a:srgbClr val="ffffff"/>
                  </a:solidFill>
                </a:uFill>
                <a:latin typeface="Arial"/>
              </a:rPr>
              <a:t>β) </a:t>
            </a:r>
            <a:r>
              <a:rPr b="1" lang="el-GR" sz="2000" spc="-1" strike="noStrike" u="sng">
                <a:solidFill>
                  <a:srgbClr val="ffffff"/>
                </a:solidFill>
                <a:uFill>
                  <a:solidFill>
                    <a:srgbClr val="ffffff"/>
                  </a:solidFill>
                </a:uFill>
                <a:latin typeface="Arial"/>
              </a:rPr>
              <a:t>ΜΕΙΩΤΗΡΑΣ ΠΙΕΣΕΩΣ ΤΥΠΟΥ Leslie</a:t>
            </a:r>
            <a:endParaRPr b="0" lang="el-GR" sz="20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ffff"/>
                </a:solidFill>
                <a:uFill>
                  <a:solidFill>
                    <a:srgbClr val="ffffff"/>
                  </a:solidFill>
                </a:uFill>
                <a:latin typeface="Arial"/>
              </a:rPr>
              <a:t>ΤΟ ΑΝΤΙΘΕΤΟ ΘΑ ΣΥΜΒΕΙ ΑΝ Η ΠΙΕΣΗ ΕΞΟΔΟΥ ΑΝΕΛΘΕΙ ΠΑΝΩ ΑΠΟ ΤΗ ΡΥΘΜΙΣΜΕΝΗ ΑΠΟ ΤΗΝ ΕΝΤΑΣΗ ΤΟΥ ΡΥΘΜΙΣΤΙΚΟΥ ΕΛΑΤΗΡΙΟΥ. ΑΝ Η ΟΔΗΓΗΤΙΚΗ ΒΟΗΘΗΤΙΚΗ ΒΑΛΒΙΔΑ ΚΛΕΙΣΕΙ ΛΟΓΩ ΥΠΕΡΒΟΛΙΚΗΣ ΠΙΕΣΕΩΣ ΕΞΟΔΟΥ, Η ΕΝΤΑΣΗ ΤΟΥ ΕΛΑΤΗΡΙΟΥ ΤΗΣ ΚΥΡΙΑΣ ΒΑΛΒΙΔΑΣ ΚΑΙ Η ΔΙΑΦΟΡΑ ΠΙΕΣΕΩΣ ΑΠΟ ΤΙΣ ΔΥΟ ΠΛΕΥΡΕΣ ΤΟΥ ΕΜΒΟΛΟΥ ΑΝΑΓΚΑΖΟΥΝ ΤΟΝ ΑΤΜΟ ΝΑ ΔΙΑΡΡΕΥΣΕΙ ΑΠΟ ΤΟΝ ΑΝΩΤΕΡΟ ΘΑΛΑΜΟ ΤΟΥ ΚΥΛΙΝΔΡΟΥ ΓΥΡΩ ΣΤΟ ΕΜΒΟΛΟ ΚΑΙ ΝΑ ΕΠΙΤΡΕΨΕΙ ΕΤΣΙ ΣΤΗΝ ΚΥΡΙΑ ΒΑΛΒΙΔΑ ΝΑ ΚΛΕΙΣΕΙ ΤΕΛΕΙΩΣ.</a:t>
            </a:r>
            <a:endParaRPr b="0" lang="el-GR" sz="16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ffff"/>
                </a:solidFill>
                <a:uFill>
                  <a:solidFill>
                    <a:srgbClr val="ffffff"/>
                  </a:solidFill>
                </a:uFill>
                <a:latin typeface="Arial"/>
              </a:rPr>
              <a:t>Ο ΜΕΙΩΤΗΡΑΣ ΑΥΤΟΣ ΕΙΝΑΙ ΠΟΛΥ ΕΥΑΙΣΘΗΤΟΣ ΚΑΙ ΠΡΕΠΕΙ ΝΑ ΡΥΘΜΙΖΕΤΑΙ ΠΡΟΟΔΕΥΤΙΚΑ ΚΑΙ ΟΧΙ ΜΕ ΑΠΟΤΟΜΟ ΧΕΙΡΙΣΜΟ ΤΟΥ ΧΕΙΡΟΣΦΟΝΔΥΛΟΥ ΡΥΘΜΙΣΕΩΣ.</a:t>
            </a:r>
            <a:endParaRPr b="0" lang="el-GR" sz="1600" spc="-1" strike="noStrike">
              <a:solidFill>
                <a:srgbClr val="000000"/>
              </a:solidFill>
              <a:uFill>
                <a:solidFill>
                  <a:srgbClr val="ffffff"/>
                </a:solidFill>
              </a:uFill>
              <a:latin typeface="Arial"/>
            </a:endParaRPr>
          </a:p>
          <a:p>
            <a:pPr algn="ctr">
              <a:lnSpc>
                <a:spcPct val="100000"/>
              </a:lnSpc>
              <a:spcBef>
                <a:spcPts val="400"/>
              </a:spcBef>
            </a:pPr>
            <a:endParaRPr b="0" lang="el-GR" sz="1600" spc="-1" strike="noStrike">
              <a:solidFill>
                <a:srgbClr val="000000"/>
              </a:solidFill>
              <a:uFill>
                <a:solidFill>
                  <a:srgbClr val="ffffff"/>
                </a:solidFill>
              </a:uFill>
              <a:latin typeface="Arial"/>
            </a:endParaRPr>
          </a:p>
          <a:p>
            <a:pPr>
              <a:lnSpc>
                <a:spcPct val="100000"/>
              </a:lnSpc>
              <a:spcBef>
                <a:spcPts val="479"/>
              </a:spcBef>
            </a:pPr>
            <a:endParaRPr b="0" lang="el-GR" sz="1600" spc="-1" strike="noStrike">
              <a:solidFill>
                <a:srgbClr val="000000"/>
              </a:solidFill>
              <a:uFill>
                <a:solidFill>
                  <a:srgbClr val="ffffff"/>
                </a:solidFill>
              </a:uFill>
              <a:latin typeface="Arial"/>
            </a:endParaRPr>
          </a:p>
          <a:p>
            <a:pPr>
              <a:lnSpc>
                <a:spcPct val="100000"/>
              </a:lnSpc>
              <a:spcBef>
                <a:spcPts val="1080"/>
              </a:spcBef>
            </a:pPr>
            <a:br/>
            <a:endParaRPr b="0" lang="el-GR" sz="1600" spc="-1" strike="noStrike">
              <a:solidFill>
                <a:srgbClr val="000000"/>
              </a:solidFill>
              <a:uFill>
                <a:solidFill>
                  <a:srgbClr val="ffffff"/>
                </a:solidFill>
              </a:uFill>
              <a:latin typeface="Arial"/>
            </a:endParaRPr>
          </a:p>
        </p:txBody>
      </p:sp>
      <p:pic>
        <p:nvPicPr>
          <p:cNvPr id="963" name="Picture 2" descr=""/>
          <p:cNvPicPr/>
          <p:nvPr/>
        </p:nvPicPr>
        <p:blipFill>
          <a:blip r:embed="rId1"/>
          <a:stretch/>
        </p:blipFill>
        <p:spPr>
          <a:xfrm>
            <a:off x="4500000" y="1556640"/>
            <a:ext cx="4392000" cy="5040360"/>
          </a:xfrm>
          <a:prstGeom prst="rect">
            <a:avLst/>
          </a:prstGeom>
          <a:ln>
            <a:noFill/>
          </a:ln>
        </p:spPr>
      </p:pic>
      <p:sp>
        <p:nvSpPr>
          <p:cNvPr id="964" name="CustomShape 3"/>
          <p:cNvSpPr/>
          <p:nvPr/>
        </p:nvSpPr>
        <p:spPr>
          <a:xfrm>
            <a:off x="8826480" y="4725000"/>
            <a:ext cx="330480" cy="364680"/>
          </a:xfrm>
          <a:prstGeom prst="rect">
            <a:avLst/>
          </a:prstGeom>
          <a:solidFill>
            <a:srgbClr val="ffff00"/>
          </a:solidFill>
          <a:ln>
            <a:noFill/>
          </a:ln>
        </p:spPr>
        <p:style>
          <a:lnRef idx="0"/>
          <a:fillRef idx="0"/>
          <a:effectRef idx="0"/>
          <a:fontRef idx="minor"/>
        </p:style>
        <p:txBody>
          <a:bodyPr wrap="none" lIns="90000" rIns="90000" tIns="45000" bIns="45000"/>
          <a:p>
            <a:pPr>
              <a:lnSpc>
                <a:spcPct val="100000"/>
              </a:lnSpc>
            </a:pPr>
            <a:r>
              <a:rPr b="1" lang="el-GR" sz="1800" spc="-1" strike="noStrike">
                <a:solidFill>
                  <a:srgbClr val="ffffff"/>
                </a:solidFill>
                <a:uFill>
                  <a:solidFill>
                    <a:srgbClr val="ffffff"/>
                  </a:solidFill>
                </a:uFill>
                <a:latin typeface="Book Antiqua"/>
              </a:rPr>
              <a:t>B</a:t>
            </a:r>
            <a:endParaRPr b="0" lang="el-GR" sz="1800" spc="-1" strike="noStrike">
              <a:solidFill>
                <a:srgbClr val="000000"/>
              </a:solidFill>
              <a:uFill>
                <a:solidFill>
                  <a:srgbClr val="ffffff"/>
                </a:solidFill>
              </a:uFill>
              <a:latin typeface="Arial"/>
            </a:endParaRPr>
          </a:p>
        </p:txBody>
      </p:sp>
      <p:sp>
        <p:nvSpPr>
          <p:cNvPr id="965" name="CustomShape 4"/>
          <p:cNvSpPr/>
          <p:nvPr/>
        </p:nvSpPr>
        <p:spPr>
          <a:xfrm>
            <a:off x="4339080" y="4797000"/>
            <a:ext cx="357840" cy="364680"/>
          </a:xfrm>
          <a:prstGeom prst="rect">
            <a:avLst/>
          </a:prstGeom>
          <a:solidFill>
            <a:srgbClr val="ffff00"/>
          </a:solidFill>
          <a:ln>
            <a:noFill/>
          </a:ln>
        </p:spPr>
        <p:style>
          <a:lnRef idx="0"/>
          <a:fillRef idx="0"/>
          <a:effectRef idx="0"/>
          <a:fontRef idx="minor"/>
        </p:style>
        <p:txBody>
          <a:bodyPr wrap="none" lIns="90000" rIns="90000" tIns="45000" bIns="45000"/>
          <a:p>
            <a:pPr>
              <a:lnSpc>
                <a:spcPct val="100000"/>
              </a:lnSpc>
            </a:pPr>
            <a:r>
              <a:rPr b="1" lang="el-GR" sz="1800" spc="-1" strike="noStrike">
                <a:solidFill>
                  <a:srgbClr val="ffffff"/>
                </a:solidFill>
                <a:uFill>
                  <a:solidFill>
                    <a:srgbClr val="ffffff"/>
                  </a:solidFill>
                </a:uFill>
                <a:latin typeface="Book Antiqua"/>
              </a:rPr>
              <a:t>A</a:t>
            </a:r>
            <a:endParaRPr b="0" lang="el-GR" sz="1800" spc="-1" strike="noStrike">
              <a:solidFill>
                <a:srgbClr val="000000"/>
              </a:solidFill>
              <a:uFill>
                <a:solidFill>
                  <a:srgbClr val="ffffff"/>
                </a:solidFill>
              </a:uFill>
              <a:latin typeface="Arial"/>
            </a:endParaRPr>
          </a:p>
        </p:txBody>
      </p:sp>
    </p:spTree>
  </p:cSld>
</p:sld>
</file>

<file path=ppt/slides/slide2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6"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800" spc="-1" strike="noStrike" u="sng" cap="all">
                <a:solidFill>
                  <a:srgbClr val="000000"/>
                </a:solidFill>
                <a:uFill>
                  <a:solidFill>
                    <a:srgbClr val="ffffff"/>
                  </a:solidFill>
                </a:uFill>
                <a:latin typeface="Arial"/>
              </a:rPr>
              <a:t>ΜΕΙΩΤΗΡΕΣ ΑΤΜΟΥ</a:t>
            </a:r>
            <a:br/>
            <a:endParaRPr b="0" lang="el-GR" sz="2800" spc="-1" strike="noStrike">
              <a:solidFill>
                <a:srgbClr val="ffffff"/>
              </a:solidFill>
              <a:uFill>
                <a:solidFill>
                  <a:srgbClr val="ffffff"/>
                </a:solidFill>
              </a:uFill>
              <a:latin typeface="Book Antiqua"/>
            </a:endParaRPr>
          </a:p>
        </p:txBody>
      </p:sp>
      <p:sp>
        <p:nvSpPr>
          <p:cNvPr id="967" name="TextShape 2"/>
          <p:cNvSpPr txBox="1"/>
          <p:nvPr/>
        </p:nvSpPr>
        <p:spPr>
          <a:xfrm>
            <a:off x="179640" y="1071720"/>
            <a:ext cx="8784720" cy="5453280"/>
          </a:xfrm>
          <a:prstGeom prst="rect">
            <a:avLst/>
          </a:prstGeom>
          <a:solidFill>
            <a:srgbClr val="000000"/>
          </a:solidFill>
          <a:ln>
            <a:noFill/>
          </a:ln>
        </p:spPr>
        <p:txBody>
          <a:bodyPr lIns="90000" rIns="90000" tIns="45000" bIns="45000"/>
          <a:p>
            <a:pPr algn="ctr">
              <a:lnSpc>
                <a:spcPct val="100000"/>
              </a:lnSpc>
              <a:spcBef>
                <a:spcPts val="400"/>
              </a:spcBef>
            </a:pPr>
            <a:r>
              <a:rPr b="1" lang="el-GR" sz="2000" spc="-1" strike="noStrike">
                <a:solidFill>
                  <a:srgbClr val="ff0000"/>
                </a:solidFill>
                <a:uFill>
                  <a:solidFill>
                    <a:srgbClr val="ffffff"/>
                  </a:solidFill>
                </a:uFill>
                <a:latin typeface="Arial"/>
              </a:rPr>
              <a:t>γ) </a:t>
            </a:r>
            <a:r>
              <a:rPr b="1" lang="el-GR" sz="2000" spc="-1" strike="noStrike" u="sng">
                <a:solidFill>
                  <a:srgbClr val="ffffff"/>
                </a:solidFill>
                <a:uFill>
                  <a:solidFill>
                    <a:srgbClr val="ffffff"/>
                  </a:solidFill>
                </a:uFill>
                <a:latin typeface="Arial"/>
              </a:rPr>
              <a:t>ΜΕΙΩΤΗΡΕΣ ΜΕ ΑΕΡΙΟ ΥΠΟ ΠΙΕΣΗ</a:t>
            </a:r>
            <a:endParaRPr b="0" lang="el-GR" sz="2000" spc="-1" strike="noStrike">
              <a:solidFill>
                <a:srgbClr val="000000"/>
              </a:solidFill>
              <a:uFill>
                <a:solidFill>
                  <a:srgbClr val="ffffff"/>
                </a:solidFill>
              </a:uFill>
              <a:latin typeface="Arial"/>
            </a:endParaRPr>
          </a:p>
          <a:p>
            <a:pPr>
              <a:lnSpc>
                <a:spcPct val="100000"/>
              </a:lnSpc>
              <a:spcBef>
                <a:spcPts val="360"/>
              </a:spcBef>
            </a:pPr>
            <a:r>
              <a:rPr b="1" lang="el-GR" sz="1800" spc="-1" strike="noStrike">
                <a:solidFill>
                  <a:srgbClr val="ffffff"/>
                </a:solidFill>
                <a:uFill>
                  <a:solidFill>
                    <a:srgbClr val="ffffff"/>
                  </a:solidFill>
                </a:uFill>
                <a:latin typeface="Arial"/>
              </a:rPr>
              <a:t>ΟΙ ΜΕΙΩΤΗΡΕΣ ΑΥΤΟΙ ΧΡΗΣΙΜΟΠΟΙΟΥΝΤΑΙ ΣΕ ΑΤΜΟ ΥΨΗΛΗΣ ΘΕΡΜΟΚΡΑΣΙΑΣ, ΘΕΡΜΟ ΝΕΡΟ ΚΛΠ. Η ΕΠΙΘΥΜΗΤΗ ΠΙΕΣΗ ΜΕΙΩΣΕΩΣ ΡΥΘΜΙΖΕΤΑΙ ΓΕΜΙΖΟΝΤΑΣ ΕΝΑ</a:t>
            </a:r>
            <a:r>
              <a:rPr b="1" i="1" lang="el-GR" sz="1800" spc="-1" strike="noStrike">
                <a:solidFill>
                  <a:srgbClr val="ffffff"/>
                </a:solidFill>
                <a:uFill>
                  <a:solidFill>
                    <a:srgbClr val="ffffff"/>
                  </a:solidFill>
                </a:uFill>
                <a:latin typeface="Arial"/>
              </a:rPr>
              <a:t> ΘΑΛΑΜΟ</a:t>
            </a:r>
            <a:r>
              <a:rPr b="1" lang="el-GR" sz="1800" spc="-1" strike="noStrike">
                <a:solidFill>
                  <a:srgbClr val="ffffff"/>
                </a:solidFill>
                <a:uFill>
                  <a:solidFill>
                    <a:srgbClr val="ffffff"/>
                  </a:solidFill>
                </a:uFill>
                <a:latin typeface="Arial"/>
              </a:rPr>
              <a:t> ΜΕ ΠΕΠΙΕΣΜΕΝΟ ΑΕΡΑ.</a:t>
            </a:r>
            <a:endParaRPr b="0" lang="el-GR" sz="1800" spc="-1" strike="noStrike">
              <a:solidFill>
                <a:srgbClr val="000000"/>
              </a:solidFill>
              <a:uFill>
                <a:solidFill>
                  <a:srgbClr val="ffffff"/>
                </a:solidFill>
              </a:uFill>
              <a:latin typeface="Arial"/>
            </a:endParaRPr>
          </a:p>
          <a:p>
            <a:pPr>
              <a:lnSpc>
                <a:spcPct val="100000"/>
              </a:lnSpc>
              <a:spcBef>
                <a:spcPts val="360"/>
              </a:spcBef>
            </a:pPr>
            <a:r>
              <a:rPr b="1" lang="el-GR" sz="1800" spc="-1" strike="noStrike">
                <a:solidFill>
                  <a:srgbClr val="ffffff"/>
                </a:solidFill>
                <a:uFill>
                  <a:solidFill>
                    <a:srgbClr val="ffffff"/>
                  </a:solidFill>
                </a:uFill>
                <a:latin typeface="Arial"/>
              </a:rPr>
              <a:t>Ο ΘΑΛΑΜΟΣ ΤΟΥ ΑΕΡΙΟΥ ΓΕΜΙΖΕΙ ΜΕ ΑΕΡΑ ΜΕΣΩ ΤΟΥ ΣΥΝΔΕΣΜΟΥ ΠΛΗΡΩΣΕΩΣ, ΤΟΥ ΟΠΟΙΟΥ Η ΠΙΕΣΗ ΕΙΝΑΙ ΙΣΗ ΜΕ ΤΗΝ ΕΠΙΘΥΜΗΤΗ ΠΙΕΣΗ ΤΗΣ ΜΕΙΩΣΕΩΣ. ΤΟ ΘΑΛΑΜΟ ΠΕΡΙΒΑΛΛΕΙ ΠΤΕΡΥΓΩΤΟΣ ΚΛΩΒΟΣ ΑΠΟ ΤΟΝ ΟΠΟΙΟ Η ΘΕΡΜΟΤΗΤΑ ΤΟΥ ΑΠΑΓΕΤΑΙ ΠΡΟΣ ΤΟ ΠΕΡΙΒΑΛΛΟΝ.</a:t>
            </a:r>
            <a:endParaRPr b="0" lang="el-GR" sz="1800" spc="-1" strike="noStrike">
              <a:solidFill>
                <a:srgbClr val="000000"/>
              </a:solidFill>
              <a:uFill>
                <a:solidFill>
                  <a:srgbClr val="ffffff"/>
                </a:solidFill>
              </a:uFill>
              <a:latin typeface="Arial"/>
            </a:endParaRPr>
          </a:p>
          <a:p>
            <a:pPr>
              <a:lnSpc>
                <a:spcPct val="100000"/>
              </a:lnSpc>
              <a:spcBef>
                <a:spcPts val="360"/>
              </a:spcBef>
            </a:pPr>
            <a:r>
              <a:rPr b="1" lang="el-GR" sz="1800" spc="-1" strike="noStrike">
                <a:solidFill>
                  <a:srgbClr val="ffffff"/>
                </a:solidFill>
                <a:uFill>
                  <a:solidFill>
                    <a:srgbClr val="ffffff"/>
                  </a:solidFill>
                </a:uFill>
                <a:latin typeface="Arial"/>
              </a:rPr>
              <a:t>ΕΝΑ</a:t>
            </a:r>
            <a:r>
              <a:rPr b="1" i="1" lang="el-GR" sz="1800" spc="-1" strike="noStrike">
                <a:solidFill>
                  <a:srgbClr val="ffffff"/>
                </a:solidFill>
                <a:uFill>
                  <a:solidFill>
                    <a:srgbClr val="ffffff"/>
                  </a:solidFill>
                </a:uFill>
                <a:latin typeface="Arial"/>
              </a:rPr>
              <a:t> ΔΙΑΦΡΑΓΜΑ</a:t>
            </a:r>
            <a:r>
              <a:rPr b="1" lang="el-GR" sz="1800" spc="-1" strike="noStrike">
                <a:solidFill>
                  <a:srgbClr val="ffffff"/>
                </a:solidFill>
                <a:uFill>
                  <a:solidFill>
                    <a:srgbClr val="ffffff"/>
                  </a:solidFill>
                </a:uFill>
                <a:latin typeface="Arial"/>
              </a:rPr>
              <a:t> ΑΠΟ ΣΥΝΘΕΤΙΚΟ ΕΛΑΣΤΙΚΟ ΕΙΝΑΙ ΤΟΠΟΘΕΤΗΜΕΝΟ ΣΤΟ ΜΕΣΟ ΤΟΥ ΘΟΛΟΥ. Ο ΠΥΘΜΕΝΑΣ ΤΟΥ ΔΙΑΦΡΑΓΜΑΤΟΣ ΔΙΑΧΩΡΙΖΕΤΑΙ ΑΠΟ ΤΟ ΚΑΤΩ ΜΙΣΟ ΤΟΥ ΘΟΛΟΥ ΜΕ ΜΙΑ ΣΤΑΘΕΡΗ ΧΑΛΥΒΔΙΝΗ ΠΛΑΚΑ.</a:t>
            </a:r>
            <a:endParaRPr b="0" lang="el-GR" sz="1800" spc="-1" strike="noStrike">
              <a:solidFill>
                <a:srgbClr val="000000"/>
              </a:solidFill>
              <a:uFill>
                <a:solidFill>
                  <a:srgbClr val="ffffff"/>
                </a:solidFill>
              </a:uFill>
              <a:latin typeface="Arial"/>
            </a:endParaRPr>
          </a:p>
          <a:p>
            <a:pPr>
              <a:lnSpc>
                <a:spcPct val="100000"/>
              </a:lnSpc>
              <a:spcBef>
                <a:spcPts val="360"/>
              </a:spcBef>
            </a:pPr>
            <a:r>
              <a:rPr b="1" lang="el-GR" sz="1800" spc="-1" strike="noStrike">
                <a:solidFill>
                  <a:srgbClr val="ffffff"/>
                </a:solidFill>
                <a:uFill>
                  <a:solidFill>
                    <a:srgbClr val="ffffff"/>
                  </a:solidFill>
                </a:uFill>
                <a:latin typeface="Arial"/>
              </a:rPr>
              <a:t>Η ΕΠΑΝΩ ΕΠΙΦΑΝΕΙΑ ΤΟΥ ΔΙΑΦΡΑΓΜΑΤΟΣ ΕΠΙΚΟΙΝΩΝΕΙ ΜΕ ΤΟ ΑΝΩΤΕΡΟ ΤΜΗΜΑ ΤΟΥ ΘΟΛΟΥ ΜΕ ΤΡΥΠΕΣ ΠΟΥ ΦΑΙΝΟΝΤΑΙ ΣΤΟ ΣΧΗΜΑ. ΤΟ ΑΝΩΤΕΡΟ ΤΜΗΜΑ ΤΟΥ ΘΟΛΟΥ ΕΙΝΑΙ ΓΕΜΑΤΟ ΝΕΡΟ ΠΟΥ ΠΡΟΕΡΧΕΤΑΙ ΑΠΟ ΤΗ ΣΥΜΠΥΚΝΩΣΗ, ΕΝΩ ΤΟ ΚΑΤΩΤΕΡΟ ΠΕΡΙΕΧΕΙ ΩΣ ΜΙΑ ΣΤΑΘΜΗ</a:t>
            </a:r>
            <a:r>
              <a:rPr b="1" i="1" lang="el-GR" sz="1800" spc="-1" strike="noStrike">
                <a:solidFill>
                  <a:srgbClr val="ffffff"/>
                </a:solidFill>
                <a:uFill>
                  <a:solidFill>
                    <a:srgbClr val="ffffff"/>
                  </a:solidFill>
                </a:uFill>
                <a:latin typeface="Arial"/>
              </a:rPr>
              <a:t> ΓΛΥΚΕΡΙΝΗ.</a:t>
            </a:r>
            <a:r>
              <a:rPr b="1" lang="el-GR" sz="1800" spc="-1" strike="noStrike">
                <a:solidFill>
                  <a:srgbClr val="ffffff"/>
                </a:solidFill>
                <a:uFill>
                  <a:solidFill>
                    <a:srgbClr val="ffffff"/>
                  </a:solidFill>
                </a:uFill>
                <a:latin typeface="Arial"/>
              </a:rPr>
              <a:t> Η ΕΠΑΝΩ ΕΠΙΦΑΝΕΙΑ ΤΗΣ ΓΛΥΚΕΡΙΝΗΣ ΔΕΧΕΤΑΙ ΤΗΝ ΠΙΕΣΗ ΤΟΥ ΑΕΡΑ ΦΟΡΤΩΣΕΩΣ ΤΟΥ ΘΑΛΑΜΟΥ. Η ΠΙΕΣΗ ΑΥΤΗ ΑΝΑΓΚΑΖΕΙ ΤΗ ΓΛΥΚΕΡΙΝΗ ΝΑ ΕΙ­ΣΕΛΘΕΙ ΣΤΟ ΣΩΛΗΝΑ, ΠΟΥ ΟΔΗΓΕΙ ΣΤΟ ΚΑΤΩ ΜΕΡΟΣ ΤΟΥ ΔΙΑΦΡΑΓΜΑΤΟΣ.</a:t>
            </a:r>
            <a:endParaRPr b="0" lang="el-GR" sz="1800" spc="-1" strike="noStrike">
              <a:solidFill>
                <a:srgbClr val="000000"/>
              </a:solidFill>
              <a:uFill>
                <a:solidFill>
                  <a:srgbClr val="ffffff"/>
                </a:solidFill>
              </a:uFill>
              <a:latin typeface="Arial"/>
            </a:endParaRPr>
          </a:p>
          <a:p>
            <a:pPr>
              <a:lnSpc>
                <a:spcPct val="100000"/>
              </a:lnSpc>
              <a:spcBef>
                <a:spcPts val="479"/>
              </a:spcBef>
            </a:pPr>
            <a:endParaRPr b="0" lang="el-GR" sz="1800" spc="-1" strike="noStrike">
              <a:solidFill>
                <a:srgbClr val="000000"/>
              </a:solidFill>
              <a:uFill>
                <a:solidFill>
                  <a:srgbClr val="ffffff"/>
                </a:solidFill>
              </a:uFill>
              <a:latin typeface="Arial"/>
            </a:endParaRPr>
          </a:p>
          <a:p>
            <a:pPr>
              <a:lnSpc>
                <a:spcPct val="100000"/>
              </a:lnSpc>
              <a:spcBef>
                <a:spcPts val="1080"/>
              </a:spcBef>
            </a:pPr>
            <a:br/>
            <a:endParaRPr b="0" lang="el-GR" sz="1800" spc="-1" strike="noStrike">
              <a:solidFill>
                <a:srgbClr val="000000"/>
              </a:solidFill>
              <a:uFill>
                <a:solidFill>
                  <a:srgbClr val="ffffff"/>
                </a:solidFill>
              </a:uFill>
              <a:latin typeface="Arial"/>
            </a:endParaRPr>
          </a:p>
        </p:txBody>
      </p:sp>
    </p:spTree>
  </p:cSld>
</p:sld>
</file>

<file path=ppt/slides/slide2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8"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800" spc="-1" strike="noStrike" u="sng" cap="all">
                <a:solidFill>
                  <a:srgbClr val="000000"/>
                </a:solidFill>
                <a:uFill>
                  <a:solidFill>
                    <a:srgbClr val="ffffff"/>
                  </a:solidFill>
                </a:uFill>
                <a:latin typeface="Arial"/>
              </a:rPr>
              <a:t>ΜΕΙΩΤΗΡΕΣ ΑΤΜΟΥ</a:t>
            </a:r>
            <a:br/>
            <a:endParaRPr b="0" lang="el-GR" sz="2800" spc="-1" strike="noStrike">
              <a:solidFill>
                <a:srgbClr val="ffffff"/>
              </a:solidFill>
              <a:uFill>
                <a:solidFill>
                  <a:srgbClr val="ffffff"/>
                </a:solidFill>
              </a:uFill>
              <a:latin typeface="Book Antiqua"/>
            </a:endParaRPr>
          </a:p>
        </p:txBody>
      </p:sp>
      <p:sp>
        <p:nvSpPr>
          <p:cNvPr id="969" name="TextShape 2"/>
          <p:cNvSpPr txBox="1"/>
          <p:nvPr/>
        </p:nvSpPr>
        <p:spPr>
          <a:xfrm>
            <a:off x="179640" y="1071720"/>
            <a:ext cx="8784720" cy="5453280"/>
          </a:xfrm>
          <a:prstGeom prst="rect">
            <a:avLst/>
          </a:prstGeom>
          <a:solidFill>
            <a:srgbClr val="000000"/>
          </a:solidFill>
          <a:ln>
            <a:noFill/>
          </a:ln>
        </p:spPr>
        <p:txBody>
          <a:bodyPr lIns="90000" rIns="90000" tIns="45000" bIns="45000"/>
          <a:p>
            <a:pPr algn="ctr">
              <a:lnSpc>
                <a:spcPct val="100000"/>
              </a:lnSpc>
              <a:spcBef>
                <a:spcPts val="400"/>
              </a:spcBef>
            </a:pPr>
            <a:r>
              <a:rPr b="1" lang="el-GR" sz="2000" spc="-1" strike="noStrike">
                <a:solidFill>
                  <a:srgbClr val="ff0000"/>
                </a:solidFill>
                <a:uFill>
                  <a:solidFill>
                    <a:srgbClr val="ffffff"/>
                  </a:solidFill>
                </a:uFill>
                <a:latin typeface="Arial"/>
              </a:rPr>
              <a:t>γ) </a:t>
            </a:r>
            <a:r>
              <a:rPr b="1" lang="el-GR" sz="2000" spc="-1" strike="noStrike" u="sng">
                <a:solidFill>
                  <a:srgbClr val="ffffff"/>
                </a:solidFill>
                <a:uFill>
                  <a:solidFill>
                    <a:srgbClr val="ffffff"/>
                  </a:solidFill>
                </a:uFill>
                <a:latin typeface="Arial"/>
              </a:rPr>
              <a:t>ΜΕΙΩΤΗΡΕΣ ΜΕ ΑΕΡΙΟ ΥΠΟ ΠΙΕΣΗ</a:t>
            </a:r>
            <a:endParaRPr b="0" lang="el-GR" sz="20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ffff"/>
                </a:solidFill>
                <a:uFill>
                  <a:solidFill>
                    <a:srgbClr val="ffffff"/>
                  </a:solidFill>
                </a:uFill>
                <a:latin typeface="Arial"/>
              </a:rPr>
              <a:t>ΤΟ ΔΙΑΦΡΑΓΜΑ ΤΟΤΕ ΚΙΝΕΙΤΑΙ ΠΡΟΣ ΤΑ ΕΠΑΝΩ ΚΑΙ ΕΞΑΝΑΓΚΑΣΕΙ ΜΕΣΩ ΤΟΥ ΒΑΚΤΡΟΥ ΤΗΣ ΤΗΝ ΚΥΡΙΑ ΒΑΛΒΙΔΑ ΝΑ ΑΝΟΙΞΕΙ ΚΑΙ ΝΑ ΕΠΙΤΡΕΨΕΙ ΤΗ ΔΙΕΛΕΥΣΗ ΤΟΥ ΑΤΜΟΥ ΠΡΟΣ ΤΗΝ ΕΞΟΔΟ. ΑΠΟ ΤΟ ΣΩΛΗΝΑ ΤΗΣ ΕΞΑΓΩΓΗΣ ΕΝΑΣ ΜΙΚΡΟΣ ΑΓΩΓΟΣ ΜΕ ΔΙΑΚΟΠΤΗ ΟΔΗΓΕΙ ΑΤΜΟ ΜΕΙΩΜΕΝΗΣ ΠΙΕΣΕΩΣ ΣΤΟ ΣΥΝΔΕΣΜΟ, ΩΣΤΕ ΝΑ ΑΣΚΗΣΕΙ ΤΗ ΜΕΙΩΜΕΝΗ ΠΙΕΣΗ ΤΟΥ ΣΤΟ ΝΕΡΟ. Η ΔΥΝΑΜΗ ΠΟΥ ΑΝΑΠΤΥΣΣΕΤΑΙ ΜΕ ΤΟΝ ΤΡΟΠΟ ΑΥΤΟ ΤΕΙΝΕΙ ΝΑ ΚΙΝΗΣΕΙ ΤΟ ΔΙΑΦΡΑΓΜΑ ΠΡΟΣ ΤΑ ΚΑΤΩ.</a:t>
            </a:r>
            <a:endParaRPr b="0" lang="el-GR" sz="16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ffff"/>
                </a:solidFill>
                <a:uFill>
                  <a:solidFill>
                    <a:srgbClr val="ffffff"/>
                  </a:solidFill>
                </a:uFill>
                <a:latin typeface="Arial"/>
              </a:rPr>
              <a:t>ΕΤΣΙ, ΟΤΑΝ Η ΠΙΕΣΗ ΕΞΟΔΟΥ ΤΟΥ ΑΤΜΟΥ ΑΠΟ ΤΟ ΜΕΙΩΤΗΡΑ ΥΠΕΡΒΕΙ ΤΗΝ ΠΙΕΣΗ ΤΟΥ ΑΕΡΑ ΤΟΥ ΘΑΛΑΜΟΥ ΦΟΡΤΩΣΕΩΣ ΤΟ ΔΙΑΦΡΑΓΜΑ ΚΙΝΕΙΤΑΙ ΠΡΟΣ ΤΑ ΚΑΤΩ ΚΑΙ ΚΛΕΙΝΕΙ ΤΗΝ ΚΥΡΙΑ ΒΑΛΒΙΔΑ ΤΟΣΟ, ΩΣΤΕ Η ΠΙΕΣΗ ΜΕΙΩΣΕΩΣ ΝΑ ΕΞΙΣΩΘΕΙ ΜΕ ΤΗΝ ΠΙΕΣΗ ΤΟΥ ΘΑΛΑΜΟΥ ΦΟΡΤΩΣΕΩΣ. ΤΑ ΑΝΤΙΣΤΡΟΦΑ ΣΥΜΒΑΙΝΟΥΝ, ΟΤΑΝ Η ΠΙΕΣΗ ΕΞΟΔΟΥ ΤΟΥ ΑΤΜΟΥ ΑΠΟ ΤΟ ΜΕΙΩΤΗΡΑ ΚΑΤΕΒΕΙ ΚΑΤΩ ΑΠΟ ΤΗΝ ΠΙΕΣΗ ΤΟΥ ΑΕΡΑ ΤΟΥ ΘΑΛΑΜΟΥ ΦΟΡΤΩΣΕΩΣ. ΤΕΛΙΚΑ, Η ΒΑΛΒΙΔΑ ΠΑΡΑΜΕΝΕΙ ΑΝΟΙΚΤΗ ΣΕ ΜΙΑ</a:t>
            </a:r>
            <a:r>
              <a:rPr b="1" i="1" lang="el-GR" sz="1600" spc="-1" strike="noStrike">
                <a:solidFill>
                  <a:srgbClr val="ffffff"/>
                </a:solidFill>
                <a:uFill>
                  <a:solidFill>
                    <a:srgbClr val="ffffff"/>
                  </a:solidFill>
                </a:uFill>
                <a:latin typeface="Arial"/>
              </a:rPr>
              <a:t> ΘΕΣΗ ΙΣΟΡΡΟΠΙΑΣ,</a:t>
            </a:r>
            <a:r>
              <a:rPr b="1" lang="el-GR" sz="1600" spc="-1" strike="noStrike">
                <a:solidFill>
                  <a:srgbClr val="ffffff"/>
                </a:solidFill>
                <a:uFill>
                  <a:solidFill>
                    <a:srgbClr val="ffffff"/>
                  </a:solidFill>
                </a:uFill>
                <a:latin typeface="Arial"/>
              </a:rPr>
              <a:t> ΩΣΤΕ ΝΑ ΔΙΑΤΗΡΕΙ ΤΗΝ ΠΙΕΣΗ ΣΤΗΝ ΕΠΙΘΥΜΗΤΗ ΤΙΜΗ ΡΥΘΜΙΣΕΩΣ. ΜΕΤΑΒΟΛΕΣ ΤΗΣ ΠΙΕΣΕΩΣ ΕΞΟΔΟΥ ΤΟΥ ΑΤΜΟΥ ΜΠΟΡΕΙ ΝΑ ΠΡΟΕΡΧΟΝΤΑΙ ΕΙΤΕ ΑΠΟ ΤΗΝ ΑΥΞΗΣΗ ΤΗΣ ΠΙΕΣΕΩΣ ΤΣΥ ΠΑΡΕΧΟΜΕΝΟΥ ΣΤΟ ΜΕΙΩΤΗΡΑ ΑΤΜΟΥ, ΕΙΤΕ ΑΠΟ ΜΕΤΑΒΟΛΕΣ ΣΤΗΝ ΠΟΣΟΤΗΤΑ ΑΤΜΟΥ ΜΕΙΩΜΕΝΗΣ ΠΙΕΣΕΩΣ, ΠΟΥ ΑΠΟΡΡΟΦΑ Η ΚΑΤΑΝΑΛΩΣΗ.</a:t>
            </a:r>
            <a:endParaRPr b="0" lang="el-GR" sz="1600" spc="-1" strike="noStrike">
              <a:solidFill>
                <a:srgbClr val="000000"/>
              </a:solidFill>
              <a:uFill>
                <a:solidFill>
                  <a:srgbClr val="ffffff"/>
                </a:solidFill>
              </a:uFill>
              <a:latin typeface="Arial"/>
            </a:endParaRPr>
          </a:p>
          <a:p>
            <a:pPr>
              <a:lnSpc>
                <a:spcPct val="100000"/>
              </a:lnSpc>
              <a:spcBef>
                <a:spcPts val="320"/>
              </a:spcBef>
            </a:pPr>
            <a:r>
              <a:rPr b="1" lang="el-GR" sz="1600" spc="-1" strike="noStrike">
                <a:solidFill>
                  <a:srgbClr val="ffffff"/>
                </a:solidFill>
                <a:uFill>
                  <a:solidFill>
                    <a:srgbClr val="ffffff"/>
                  </a:solidFill>
                </a:uFill>
                <a:latin typeface="Arial"/>
              </a:rPr>
              <a:t>ΚΑΙ ΣΤΙΣ ΔΥΟ ΑΥΤΕΣ ΠΕΡΙΠΤΩΣΕΙΣ Ο ΡΥΘΜΙΣΤΗΣ ΕΠΕΜΒΑΙΝΕΙ ΚΑΤΑ ΤΟΝ ΤΡΟΠΟ ΠΟΥ ΠΕΡΙΓΡΑΨΑΜΕ.</a:t>
            </a:r>
            <a:endParaRPr b="0" lang="el-GR" sz="1600" spc="-1" strike="noStrike">
              <a:solidFill>
                <a:srgbClr val="000000"/>
              </a:solidFill>
              <a:uFill>
                <a:solidFill>
                  <a:srgbClr val="ffffff"/>
                </a:solidFill>
              </a:uFill>
              <a:latin typeface="Arial"/>
            </a:endParaRPr>
          </a:p>
          <a:p>
            <a:pPr>
              <a:lnSpc>
                <a:spcPct val="100000"/>
              </a:lnSpc>
              <a:spcBef>
                <a:spcPts val="320"/>
              </a:spcBef>
            </a:pPr>
            <a:endParaRPr b="0" lang="el-GR" sz="1600" spc="-1" strike="noStrike">
              <a:solidFill>
                <a:srgbClr val="000000"/>
              </a:solidFill>
              <a:uFill>
                <a:solidFill>
                  <a:srgbClr val="ffffff"/>
                </a:solidFill>
              </a:uFill>
              <a:latin typeface="Arial"/>
            </a:endParaRPr>
          </a:p>
          <a:p>
            <a:pPr>
              <a:lnSpc>
                <a:spcPct val="100000"/>
              </a:lnSpc>
              <a:spcBef>
                <a:spcPts val="479"/>
              </a:spcBef>
            </a:pPr>
            <a:endParaRPr b="0" lang="el-GR" sz="1600" spc="-1" strike="noStrike">
              <a:solidFill>
                <a:srgbClr val="000000"/>
              </a:solidFill>
              <a:uFill>
                <a:solidFill>
                  <a:srgbClr val="ffffff"/>
                </a:solidFill>
              </a:uFill>
              <a:latin typeface="Arial"/>
            </a:endParaRPr>
          </a:p>
          <a:p>
            <a:pPr>
              <a:lnSpc>
                <a:spcPct val="100000"/>
              </a:lnSpc>
              <a:spcBef>
                <a:spcPts val="1080"/>
              </a:spcBef>
            </a:pPr>
            <a:br/>
            <a:endParaRPr b="0" lang="el-GR" sz="1600" spc="-1" strike="noStrike">
              <a:solidFill>
                <a:srgbClr val="000000"/>
              </a:solidFill>
              <a:uFill>
                <a:solidFill>
                  <a:srgbClr val="ffffff"/>
                </a:solidFill>
              </a:uFill>
              <a:latin typeface="Arial"/>
            </a:endParaRPr>
          </a:p>
        </p:txBody>
      </p:sp>
    </p:spTree>
  </p:cSld>
</p:sld>
</file>

<file path=ppt/slides/slide2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0" name="TextShape 1"/>
          <p:cNvSpPr txBox="1"/>
          <p:nvPr/>
        </p:nvSpPr>
        <p:spPr>
          <a:xfrm>
            <a:off x="285840" y="214200"/>
            <a:ext cx="8572320" cy="713880"/>
          </a:xfrm>
          <a:prstGeom prst="rect">
            <a:avLst/>
          </a:prstGeom>
          <a:solidFill>
            <a:srgbClr val="7030a0"/>
          </a:solidFill>
          <a:ln>
            <a:noFill/>
          </a:ln>
        </p:spPr>
        <p:txBody>
          <a:bodyPr lIns="45720" rIns="45720" tIns="396000" bIns="0" anchor="ctr"/>
          <a:p>
            <a:pPr algn="ctr">
              <a:lnSpc>
                <a:spcPct val="100000"/>
              </a:lnSpc>
            </a:pPr>
            <a:r>
              <a:rPr b="1" lang="el-GR" sz="2800" spc="-1" strike="noStrike" u="sng" cap="all">
                <a:solidFill>
                  <a:srgbClr val="000000"/>
                </a:solidFill>
                <a:uFill>
                  <a:solidFill>
                    <a:srgbClr val="ffffff"/>
                  </a:solidFill>
                </a:uFill>
                <a:latin typeface="Arial"/>
              </a:rPr>
              <a:t>ΜΕΙΩΤΗΡΕΣ ΑΤΜΟΥ</a:t>
            </a:r>
            <a:br/>
            <a:endParaRPr b="0" lang="el-GR" sz="2800" spc="-1" strike="noStrike">
              <a:solidFill>
                <a:srgbClr val="ffffff"/>
              </a:solidFill>
              <a:uFill>
                <a:solidFill>
                  <a:srgbClr val="ffffff"/>
                </a:solidFill>
              </a:uFill>
              <a:latin typeface="Book Antiqua"/>
            </a:endParaRPr>
          </a:p>
        </p:txBody>
      </p:sp>
      <p:sp>
        <p:nvSpPr>
          <p:cNvPr id="971" name="TextShape 2"/>
          <p:cNvSpPr txBox="1"/>
          <p:nvPr/>
        </p:nvSpPr>
        <p:spPr>
          <a:xfrm>
            <a:off x="179640" y="1071720"/>
            <a:ext cx="8784720" cy="5453280"/>
          </a:xfrm>
          <a:prstGeom prst="rect">
            <a:avLst/>
          </a:prstGeom>
          <a:solidFill>
            <a:srgbClr val="000000"/>
          </a:solidFill>
          <a:ln>
            <a:noFill/>
          </a:ln>
        </p:spPr>
        <p:txBody>
          <a:bodyPr lIns="90000" rIns="90000" tIns="45000" bIns="45000"/>
          <a:p>
            <a:pPr algn="ctr">
              <a:lnSpc>
                <a:spcPct val="100000"/>
              </a:lnSpc>
              <a:spcBef>
                <a:spcPts val="400"/>
              </a:spcBef>
            </a:pPr>
            <a:r>
              <a:rPr b="1" lang="el-GR" sz="2000" spc="-1" strike="noStrike">
                <a:solidFill>
                  <a:srgbClr val="ff0000"/>
                </a:solidFill>
                <a:uFill>
                  <a:solidFill>
                    <a:srgbClr val="ffffff"/>
                  </a:solidFill>
                </a:uFill>
                <a:latin typeface="Arial"/>
              </a:rPr>
              <a:t>γ) </a:t>
            </a:r>
            <a:r>
              <a:rPr b="1" lang="el-GR" sz="2000" spc="-1" strike="noStrike" u="sng">
                <a:solidFill>
                  <a:srgbClr val="ffffff"/>
                </a:solidFill>
                <a:uFill>
                  <a:solidFill>
                    <a:srgbClr val="ffffff"/>
                  </a:solidFill>
                </a:uFill>
                <a:latin typeface="Arial"/>
              </a:rPr>
              <a:t>ΜΕΙΩΤΗΡΕΣ ΜΕ ΑΕΡΙΟ ΥΠΟ ΠΙΕΣΗ</a:t>
            </a:r>
            <a:endParaRPr b="0" lang="el-GR" sz="2000" spc="-1" strike="noStrike">
              <a:solidFill>
                <a:srgbClr val="000000"/>
              </a:solidFill>
              <a:uFill>
                <a:solidFill>
                  <a:srgbClr val="ffffff"/>
                </a:solidFill>
              </a:uFill>
              <a:latin typeface="Arial"/>
            </a:endParaRPr>
          </a:p>
          <a:p>
            <a:pPr>
              <a:lnSpc>
                <a:spcPct val="100000"/>
              </a:lnSpc>
              <a:spcBef>
                <a:spcPts val="320"/>
              </a:spcBef>
            </a:pPr>
            <a:endParaRPr b="0" lang="el-GR" sz="2000" spc="-1" strike="noStrike">
              <a:solidFill>
                <a:srgbClr val="000000"/>
              </a:solidFill>
              <a:uFill>
                <a:solidFill>
                  <a:srgbClr val="ffffff"/>
                </a:solidFill>
              </a:uFill>
              <a:latin typeface="Arial"/>
            </a:endParaRPr>
          </a:p>
          <a:p>
            <a:pPr>
              <a:lnSpc>
                <a:spcPct val="100000"/>
              </a:lnSpc>
              <a:spcBef>
                <a:spcPts val="479"/>
              </a:spcBef>
            </a:pPr>
            <a:endParaRPr b="0" lang="el-GR" sz="2000" spc="-1" strike="noStrike">
              <a:solidFill>
                <a:srgbClr val="000000"/>
              </a:solidFill>
              <a:uFill>
                <a:solidFill>
                  <a:srgbClr val="ffffff"/>
                </a:solidFill>
              </a:uFill>
              <a:latin typeface="Arial"/>
            </a:endParaRPr>
          </a:p>
          <a:p>
            <a:pPr>
              <a:lnSpc>
                <a:spcPct val="100000"/>
              </a:lnSpc>
              <a:spcBef>
                <a:spcPts val="1080"/>
              </a:spcBef>
            </a:pPr>
            <a:br/>
            <a:endParaRPr b="0" lang="el-GR" sz="2000" spc="-1" strike="noStrike">
              <a:solidFill>
                <a:srgbClr val="000000"/>
              </a:solidFill>
              <a:uFill>
                <a:solidFill>
                  <a:srgbClr val="ffffff"/>
                </a:solidFill>
              </a:uFill>
              <a:latin typeface="Arial"/>
            </a:endParaRPr>
          </a:p>
        </p:txBody>
      </p:sp>
      <p:pic>
        <p:nvPicPr>
          <p:cNvPr id="972" name="Picture 2" descr=""/>
          <p:cNvPicPr/>
          <p:nvPr/>
        </p:nvPicPr>
        <p:blipFill>
          <a:blip r:embed="rId1"/>
          <a:stretch/>
        </p:blipFill>
        <p:spPr>
          <a:xfrm>
            <a:off x="3492000" y="1628640"/>
            <a:ext cx="2171520" cy="4905000"/>
          </a:xfrm>
          <a:prstGeom prst="rect">
            <a:avLst/>
          </a:prstGeom>
          <a:ln>
            <a:noFill/>
          </a:ln>
        </p:spPr>
      </p:pic>
    </p:spTree>
  </p:cSld>
</p:sld>
</file>

<file path=ppt/slides/slide2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3" name="CustomShape 1"/>
          <p:cNvSpPr/>
          <p:nvPr/>
        </p:nvSpPr>
        <p:spPr>
          <a:xfrm>
            <a:off x="1357200" y="1000080"/>
            <a:ext cx="6725880" cy="4662000"/>
          </a:xfrm>
          <a:prstGeom prst="rect">
            <a:avLst/>
          </a:prstGeom>
          <a:solidFill>
            <a:srgbClr val="00b0f0"/>
          </a:solidFill>
          <a:ln>
            <a:noFill/>
          </a:ln>
        </p:spPr>
        <p:style>
          <a:lnRef idx="0"/>
          <a:fillRef idx="0"/>
          <a:effectRef idx="0"/>
          <a:fontRef idx="minor"/>
        </p:style>
        <p:txBody>
          <a:bodyPr lIns="90000" rIns="90000" tIns="45000" bIns="45000"/>
          <a:p>
            <a:pPr algn="ctr">
              <a:lnSpc>
                <a:spcPct val="100000"/>
              </a:lnSpc>
            </a:pPr>
            <a:r>
              <a:rPr b="1" lang="el-GR" sz="30000" spc="-1" strike="noStrike">
                <a:solidFill>
                  <a:srgbClr val="ff0000"/>
                </a:solidFill>
                <a:uFill>
                  <a:solidFill>
                    <a:srgbClr val="ffffff"/>
                  </a:solidFill>
                </a:uFill>
                <a:latin typeface="Arial Black"/>
              </a:rPr>
              <a:t>28</a:t>
            </a:r>
            <a:endParaRPr b="0" lang="el-GR" sz="30000" spc="-1" strike="noStrike">
              <a:solidFill>
                <a:srgbClr val="000000"/>
              </a:solidFill>
              <a:uFill>
                <a:solidFill>
                  <a:srgbClr val="ffffff"/>
                </a:solidFill>
              </a:uFill>
              <a:latin typeface="Arial"/>
            </a:endParaRPr>
          </a:p>
        </p:txBody>
      </p:sp>
    </p:spTree>
  </p:cSld>
</p:sld>
</file>

<file path=ppt/slides/slide2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4" name="TextShape 1"/>
          <p:cNvSpPr txBox="1"/>
          <p:nvPr/>
        </p:nvSpPr>
        <p:spPr>
          <a:xfrm>
            <a:off x="285840" y="2357280"/>
            <a:ext cx="8500680" cy="2285640"/>
          </a:xfrm>
          <a:prstGeom prst="rect">
            <a:avLst/>
          </a:prstGeom>
          <a:blipFill>
            <a:blip r:embed="rId1"/>
            <a:tile/>
          </a:blipFill>
          <a:ln>
            <a:noFill/>
          </a:ln>
        </p:spPr>
        <p:txBody>
          <a:bodyPr lIns="90000" rIns="90000" tIns="45000" bIns="45000" anchor="ctr"/>
          <a:p>
            <a:pPr algn="ctr">
              <a:lnSpc>
                <a:spcPct val="100000"/>
              </a:lnSpc>
            </a:pPr>
            <a:br/>
            <a:r>
              <a:rPr b="1" lang="el-GR" sz="6600" spc="-1" strike="noStrike" u="sng">
                <a:solidFill>
                  <a:srgbClr val="000000"/>
                </a:solidFill>
                <a:uFill>
                  <a:solidFill>
                    <a:srgbClr val="ffffff"/>
                  </a:solidFill>
                </a:uFill>
                <a:latin typeface="Arial"/>
              </a:rPr>
              <a:t>ΚΕΦΑΛΑΙΟ  ΕΙΚΟΣΤΟ ΟΓΔΟΟ</a:t>
            </a:r>
            <a:br/>
            <a:endParaRPr b="0" lang="el-GR" sz="6600" spc="-1" strike="noStrike">
              <a:solidFill>
                <a:srgbClr val="ffffff"/>
              </a:solidFill>
              <a:uFill>
                <a:solidFill>
                  <a:srgbClr val="ffffff"/>
                </a:solidFill>
              </a:uFill>
              <a:latin typeface="Book Antiqua"/>
            </a:endParaRPr>
          </a:p>
        </p:txBody>
      </p:sp>
    </p:spTree>
  </p:cSld>
</p:sld>
</file>

<file path=ppt/slides/slide2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5" name="TextShape 1"/>
          <p:cNvSpPr txBox="1"/>
          <p:nvPr/>
        </p:nvSpPr>
        <p:spPr>
          <a:xfrm>
            <a:off x="685800" y="571320"/>
            <a:ext cx="7772040" cy="5857560"/>
          </a:xfrm>
          <a:prstGeom prst="rect">
            <a:avLst/>
          </a:prstGeom>
          <a:solidFill>
            <a:srgbClr val="ffff00"/>
          </a:solidFill>
          <a:ln>
            <a:noFill/>
          </a:ln>
        </p:spPr>
        <p:txBody>
          <a:bodyPr lIns="45720" rIns="45720" tIns="0" bIns="0" anchor="b">
            <a:normAutofit/>
          </a:bodyPr>
          <a:p>
            <a:pPr algn="ctr">
              <a:lnSpc>
                <a:spcPct val="100000"/>
              </a:lnSpc>
            </a:pPr>
            <a:r>
              <a:rPr b="1" lang="el-GR" sz="6600" spc="-1" strike="noStrike" u="sng" cap="all">
                <a:solidFill>
                  <a:srgbClr val="e9d596"/>
                </a:solidFill>
                <a:uFill>
                  <a:solidFill>
                    <a:srgbClr val="ffffff"/>
                  </a:solidFill>
                </a:uFill>
                <a:latin typeface="Arial"/>
              </a:rPr>
              <a:t>ΑΥΤΟΜΑΤΟΙ ΡΥΘΜΙΣΤΕΣ ΣΤΡΟΦΩΝ ΚΑΙ ΑΥΤΟΜΑΤΟΙ ΔΙΑΚΟΠΤΕΣ</a:t>
            </a:r>
            <a:endParaRPr b="0" lang="el-GR" sz="6600" spc="-1" strike="noStrike">
              <a:solidFill>
                <a:srgbClr val="ffffff"/>
              </a:solidFill>
              <a:uFill>
                <a:solidFill>
                  <a:srgbClr val="ffffff"/>
                </a:solidFill>
              </a:uFill>
              <a:latin typeface="Book Antiqua"/>
            </a:endParaRPr>
          </a:p>
        </p:txBody>
      </p:sp>
      <p:sp>
        <p:nvSpPr>
          <p:cNvPr id="976" name="TextShape 2"/>
          <p:cNvSpPr txBox="1"/>
          <p:nvPr/>
        </p:nvSpPr>
        <p:spPr>
          <a:xfrm rot="10800000">
            <a:off x="8500680" y="6643800"/>
            <a:ext cx="7857720" cy="142560"/>
          </a:xfrm>
          <a:prstGeom prst="rect">
            <a:avLst/>
          </a:prstGeom>
          <a:solidFill>
            <a:srgbClr val="000000"/>
          </a:solidFill>
          <a:ln>
            <a:noFill/>
          </a:ln>
        </p:spPr>
        <p:txBody>
          <a:bodyPr lIns="90000" rIns="90000" tIns="45000" bIns="45000"/>
          <a:p>
            <a:pPr algn="ctr">
              <a:lnSpc>
                <a:spcPct val="100000"/>
              </a:lnSpc>
              <a:spcBef>
                <a:spcPts val="20"/>
              </a:spcBef>
            </a:pPr>
            <a:r>
              <a:rPr b="0" lang="el-GR" sz="100" spc="-1" strike="noStrike">
                <a:solidFill>
                  <a:srgbClr val="000000"/>
                </a:solidFill>
                <a:uFill>
                  <a:solidFill>
                    <a:srgbClr val="ffffff"/>
                  </a:solidFill>
                </a:uFill>
                <a:latin typeface="Book Antiqua"/>
              </a:rPr>
              <a:t>.</a:t>
            </a:r>
            <a:endParaRPr b="0" lang="el-GR" sz="100" spc="-1" strike="noStrike">
              <a:solidFill>
                <a:srgbClr val="000000"/>
              </a:solidFill>
              <a:uFill>
                <a:solidFill>
                  <a:srgbClr val="ffffff"/>
                </a:solidFill>
              </a:uFill>
              <a:latin typeface="Arial"/>
            </a:endParaRPr>
          </a:p>
          <a:p>
            <a:pPr algn="ctr">
              <a:lnSpc>
                <a:spcPct val="100000"/>
              </a:lnSpc>
              <a:spcBef>
                <a:spcPts val="20"/>
              </a:spcBef>
            </a:pPr>
            <a:endParaRPr b="0" lang="el-GR" sz="100" spc="-1" strike="noStrike">
              <a:solidFill>
                <a:srgbClr val="000000"/>
              </a:solidFill>
              <a:uFill>
                <a:solidFill>
                  <a:srgbClr val="ffffff"/>
                </a:solidFill>
              </a:uFill>
              <a:latin typeface="Arial"/>
            </a:endParaRPr>
          </a:p>
        </p:txBody>
      </p:sp>
    </p:spTree>
  </p:cSld>
</p:sld>
</file>

<file path=ppt/slides/slide2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7" name="TextShape 1"/>
          <p:cNvSpPr txBox="1"/>
          <p:nvPr/>
        </p:nvSpPr>
        <p:spPr>
          <a:xfrm>
            <a:off x="285840" y="214200"/>
            <a:ext cx="8572320" cy="713880"/>
          </a:xfrm>
          <a:prstGeom prst="rect">
            <a:avLst/>
          </a:prstGeom>
          <a:solidFill>
            <a:srgbClr val="7030a0"/>
          </a:solidFill>
          <a:ln>
            <a:noFill/>
          </a:ln>
        </p:spPr>
        <p:txBody>
          <a:bodyPr lIns="45720" rIns="45720" tIns="396000" bIns="360000" anchor="ctr"/>
          <a:p>
            <a:pPr algn="ctr">
              <a:lnSpc>
                <a:spcPct val="100000"/>
              </a:lnSpc>
            </a:pPr>
            <a:r>
              <a:rPr b="1" lang="el-GR" sz="2800" spc="-1" strike="noStrike" u="sng" cap="all">
                <a:solidFill>
                  <a:srgbClr val="ffff00"/>
                </a:solidFill>
                <a:uFill>
                  <a:solidFill>
                    <a:srgbClr val="ffffff"/>
                  </a:solidFill>
                </a:uFill>
                <a:latin typeface="Arial"/>
              </a:rPr>
              <a:t>ΓΕΝΙΚΑ</a:t>
            </a:r>
            <a:endParaRPr b="0" lang="el-GR" sz="2800" spc="-1" strike="noStrike">
              <a:solidFill>
                <a:srgbClr val="ffffff"/>
              </a:solidFill>
              <a:uFill>
                <a:solidFill>
                  <a:srgbClr val="ffffff"/>
                </a:solidFill>
              </a:uFill>
              <a:latin typeface="Book Antiqua"/>
            </a:endParaRPr>
          </a:p>
        </p:txBody>
      </p:sp>
      <p:sp>
        <p:nvSpPr>
          <p:cNvPr id="978" name="TextShape 2"/>
          <p:cNvSpPr txBox="1"/>
          <p:nvPr/>
        </p:nvSpPr>
        <p:spPr>
          <a:xfrm>
            <a:off x="179640" y="1071720"/>
            <a:ext cx="8784720" cy="5453280"/>
          </a:xfrm>
          <a:prstGeom prst="rect">
            <a:avLst/>
          </a:prstGeom>
          <a:solidFill>
            <a:srgbClr val="000000"/>
          </a:solidFill>
          <a:ln>
            <a:noFill/>
          </a:ln>
        </p:spPr>
        <p:txBody>
          <a:bodyPr lIns="90000" rIns="90000" tIns="45000" bIns="45000"/>
          <a:p>
            <a:pPr>
              <a:lnSpc>
                <a:spcPct val="100000"/>
              </a:lnSpc>
              <a:spcBef>
                <a:spcPts val="400"/>
              </a:spcBef>
            </a:pPr>
            <a:r>
              <a:rPr b="1" lang="el-GR" sz="2000" spc="-1" strike="noStrike">
                <a:solidFill>
                  <a:srgbClr val="ffffff"/>
                </a:solidFill>
                <a:uFill>
                  <a:solidFill>
                    <a:srgbClr val="ffffff"/>
                  </a:solidFill>
                </a:uFill>
                <a:latin typeface="Arial"/>
              </a:rPr>
              <a:t>Ο ΑΥΤΟΜΑΤΟΣ ΡΥΘΜΙΣΤΗΣ ΣΤΡΟΦΩΝ ΕΙΝΑΙ ΕΝΑΣ ΜΗΧΑΝΙΣΜΟΣ ΜΕ ΤΟΝ ΟΠΟΙΟ </a:t>
            </a:r>
            <a:r>
              <a:rPr b="1" lang="el-GR" sz="2000" spc="-1" strike="noStrike">
                <a:solidFill>
                  <a:srgbClr val="ff0000"/>
                </a:solidFill>
                <a:uFill>
                  <a:solidFill>
                    <a:srgbClr val="ffffff"/>
                  </a:solidFill>
                </a:uFill>
                <a:latin typeface="Arial"/>
              </a:rPr>
              <a:t>ΕΛΕΓΧΕΤΑΙ Η ΠΑΡΟΧΗ ΑΤΜΟΥ ΣΤΟ ΣΤΡΟΒΙΛΟ</a:t>
            </a:r>
            <a:r>
              <a:rPr b="1" lang="el-GR" sz="2000" spc="-1" strike="noStrike">
                <a:solidFill>
                  <a:srgbClr val="ffffff"/>
                </a:solidFill>
                <a:uFill>
                  <a:solidFill>
                    <a:srgbClr val="ffffff"/>
                  </a:solidFill>
                </a:uFill>
                <a:latin typeface="Arial"/>
              </a:rPr>
              <a:t>, ΩΣΤΕ ΑΥΤΟΣ ΝΑ ΣΤΡΕΦΕΙ ΜΕ ΣΤΑΘΕΡΟ ΑΡΙΘΜΟ ΣΤΡΟΦΩΝ ΓΙΑ ΟΠΟΙΟΔΗΠΟΤΕ ΦΟΡΤΙΟ.</a:t>
            </a:r>
            <a:endParaRPr b="0" lang="el-GR" sz="20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ffff"/>
                </a:solidFill>
                <a:uFill>
                  <a:solidFill>
                    <a:srgbClr val="ffffff"/>
                  </a:solidFill>
                </a:uFill>
                <a:latin typeface="Arial"/>
              </a:rPr>
              <a:t>ΣΤΟΥΣ </a:t>
            </a:r>
            <a:r>
              <a:rPr b="1" lang="el-GR" sz="2000" spc="-1" strike="noStrike" u="sng">
                <a:solidFill>
                  <a:srgbClr val="ff0000"/>
                </a:solidFill>
                <a:uFill>
                  <a:solidFill>
                    <a:srgbClr val="ffffff"/>
                  </a:solidFill>
                </a:uFill>
                <a:latin typeface="Arial"/>
              </a:rPr>
              <a:t>ΚΥΡΙΟΥΣ ΣΤΡΟΒΙΛΟΥΣ ΠΡΟΩΣΕΩΣ</a:t>
            </a:r>
            <a:r>
              <a:rPr b="1" lang="el-GR" sz="2000" spc="-1" strike="noStrike">
                <a:solidFill>
                  <a:srgbClr val="ff0000"/>
                </a:solidFill>
                <a:uFill>
                  <a:solidFill>
                    <a:srgbClr val="ffffff"/>
                  </a:solidFill>
                </a:uFill>
                <a:latin typeface="Arial"/>
              </a:rPr>
              <a:t> </a:t>
            </a:r>
            <a:r>
              <a:rPr b="1" lang="el-GR" sz="2000" spc="-1" strike="noStrike">
                <a:solidFill>
                  <a:srgbClr val="ffffff"/>
                </a:solidFill>
                <a:uFill>
                  <a:solidFill>
                    <a:srgbClr val="ffffff"/>
                  </a:solidFill>
                </a:uFill>
                <a:latin typeface="Arial"/>
              </a:rPr>
              <a:t>Ο ΑΥΤΟΜΑΤΟΣ ΡΥΘΜΙΣΤΗΣ ΕΝΤΑΣΣΕΤΑΙ ΣΤΟ ΟΛΟ ΣΥΣΤΗΜΑ ΑΥΤΟΜΑΤΟΥ ΕΛΕΓΧΟΥ ΤΗΣ ΛΕΙΤΟΥΡΓΙΑΣ ΤΗΣ ΕΓΚΑΤΑΣΤΑΣΕΩΣ.</a:t>
            </a:r>
            <a:endParaRPr b="0" lang="el-GR" sz="20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ffff"/>
                </a:solidFill>
                <a:uFill>
                  <a:solidFill>
                    <a:srgbClr val="ffffff"/>
                  </a:solidFill>
                </a:uFill>
                <a:latin typeface="Arial"/>
              </a:rPr>
              <a:t>ΣΤΟΥΣ </a:t>
            </a:r>
            <a:r>
              <a:rPr b="1" lang="el-GR" sz="2000" spc="-1" strike="noStrike" u="sng">
                <a:solidFill>
                  <a:srgbClr val="ff0000"/>
                </a:solidFill>
                <a:uFill>
                  <a:solidFill>
                    <a:srgbClr val="ffffff"/>
                  </a:solidFill>
                </a:uFill>
                <a:latin typeface="Arial"/>
              </a:rPr>
              <a:t>ΣΤΡΟΒΙΛΟΥΣ ΤΩΝ ΑΤΜΟΓΕΝΝΗΤΡΙΩΝ</a:t>
            </a:r>
            <a:r>
              <a:rPr b="1" lang="el-GR" sz="2000" spc="-1" strike="noStrike">
                <a:solidFill>
                  <a:srgbClr val="ff0000"/>
                </a:solidFill>
                <a:uFill>
                  <a:solidFill>
                    <a:srgbClr val="ffffff"/>
                  </a:solidFill>
                </a:uFill>
                <a:latin typeface="Arial"/>
              </a:rPr>
              <a:t> </a:t>
            </a:r>
            <a:r>
              <a:rPr b="1" lang="el-GR" sz="2000" spc="-1" strike="noStrike">
                <a:solidFill>
                  <a:srgbClr val="ffffff"/>
                </a:solidFill>
                <a:uFill>
                  <a:solidFill>
                    <a:srgbClr val="ffffff"/>
                  </a:solidFill>
                </a:uFill>
                <a:latin typeface="Arial"/>
              </a:rPr>
              <a:t>ΕΙΝΑΙ ΑΠΑΡΑΙΤΗΤΟΣ Ο ΡΥΘΜΙΣΤΗΣ ΣΤΡΟΦΩΝ, ΓΙΑ ΝΑ ΔΙΑΤΗΡΕΙΤΑΙ ΣΤΑΘΕΡΗ Η ΣΥΧΝΟΤΗΤΑ ΚΑΙ Η ΤΑΣΗ ΤΟΥ ΡΕΥΜΑΤΟΣ, ΑΝΕΞΑΡΤΗΤΑ ΑΠΟ ΤΟ ΦΟΡΤΙΟ.</a:t>
            </a:r>
            <a:endParaRPr b="0" lang="el-GR" sz="20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ffff"/>
                </a:solidFill>
                <a:uFill>
                  <a:solidFill>
                    <a:srgbClr val="ffffff"/>
                  </a:solidFill>
                </a:uFill>
                <a:latin typeface="Arial"/>
              </a:rPr>
              <a:t>ΣΤΟΥΣ </a:t>
            </a:r>
            <a:r>
              <a:rPr b="1" lang="el-GR" sz="2000" spc="-1" strike="noStrike" u="sng">
                <a:solidFill>
                  <a:srgbClr val="ff0000"/>
                </a:solidFill>
                <a:uFill>
                  <a:solidFill>
                    <a:srgbClr val="ffffff"/>
                  </a:solidFill>
                </a:uFill>
                <a:latin typeface="Arial"/>
              </a:rPr>
              <a:t>ΣΤΡΟΒΙΛΟΥΣ ΒΟΗΘΗΤΙΚΩΝ ΜΗΧΑΝΗΜΑΤΩΝ</a:t>
            </a:r>
            <a:r>
              <a:rPr b="1" lang="el-GR" sz="2000" spc="-1" strike="noStrike">
                <a:solidFill>
                  <a:srgbClr val="ffffff"/>
                </a:solidFill>
                <a:uFill>
                  <a:solidFill>
                    <a:srgbClr val="ffffff"/>
                  </a:solidFill>
                </a:uFill>
                <a:latin typeface="Arial"/>
              </a:rPr>
              <a:t> ΥΠΑΡΧΕΙ ΠΟΛΛΕΣ ΦΟΡΕΣ ΑΝΑΛΟΓΟΣ ΜΗΧΑΝΙΣΜΟΣ, ΠΟΥ ΑΥΞΟΜΕΙΩΝΕΙ ΤΙΣ ΣΤΡΟΦΕΣ, ΩΣΤΕ ΝΑ ΔΙΑΤΗΡΕΙΤΑΙ ΣΤΑΘΕΡΗ ΠΙΕΣΗ ΣΤΗΝ ΚΑΤΑΘΛΙΨΗ ΤΟΥ ΜΗΧΑΝΗΜΑΤΟΣ.</a:t>
            </a:r>
            <a:endParaRPr b="0" lang="el-GR" sz="2000" spc="-1" strike="noStrike">
              <a:solidFill>
                <a:srgbClr val="000000"/>
              </a:solidFill>
              <a:uFill>
                <a:solidFill>
                  <a:srgbClr val="ffffff"/>
                </a:solidFill>
              </a:uFill>
              <a:latin typeface="Arial"/>
            </a:endParaRPr>
          </a:p>
          <a:p>
            <a:pPr>
              <a:lnSpc>
                <a:spcPct val="100000"/>
              </a:lnSpc>
              <a:spcBef>
                <a:spcPts val="400"/>
              </a:spcBef>
            </a:pPr>
            <a:r>
              <a:rPr b="1" lang="el-GR" sz="2000" spc="-1" strike="noStrike">
                <a:solidFill>
                  <a:srgbClr val="ffffff"/>
                </a:solidFill>
                <a:uFill>
                  <a:solidFill>
                    <a:srgbClr val="ffffff"/>
                  </a:solidFill>
                </a:uFill>
                <a:latin typeface="Arial"/>
              </a:rPr>
              <a:t>ΟΛΟΙ ΟΜΩΣ ΟΙ ΣΤΡΟΒΙΛΟΙ ΔΙΑΘΕΤΟΥΝ ΚΑΙ ΕΝΑ ΜΗΧΑΝΙΣΜΟ, ΠΟΥ ΚΑΛΕΙΤΑΙ</a:t>
            </a:r>
            <a:r>
              <a:rPr b="1" i="1" lang="el-GR" sz="2000" spc="-1" strike="noStrike">
                <a:solidFill>
                  <a:srgbClr val="ffffff"/>
                </a:solidFill>
                <a:uFill>
                  <a:solidFill>
                    <a:srgbClr val="ffffff"/>
                  </a:solidFill>
                </a:uFill>
                <a:latin typeface="Arial"/>
              </a:rPr>
              <a:t> </a:t>
            </a:r>
            <a:r>
              <a:rPr b="1" i="1" lang="el-GR" sz="2000" spc="-1" strike="noStrike" u="sng">
                <a:solidFill>
                  <a:srgbClr val="ff0000"/>
                </a:solidFill>
                <a:uFill>
                  <a:solidFill>
                    <a:srgbClr val="ffffff"/>
                  </a:solidFill>
                </a:uFill>
                <a:latin typeface="Arial"/>
              </a:rPr>
              <a:t>ΑΥΤΟΜΑΤΟΣ ΔΙΑΚΟΠΤΗΣ ΥΠΕΡΤΑΧΥΝΣΕΩΣ.</a:t>
            </a:r>
            <a:endParaRPr b="0" lang="el-GR" sz="2000" spc="-1" strike="noStrike">
              <a:solidFill>
                <a:srgbClr val="000000"/>
              </a:solidFill>
              <a:uFill>
                <a:solidFill>
                  <a:srgbClr val="ffffff"/>
                </a:solidFill>
              </a:uFill>
              <a:latin typeface="Arial"/>
            </a:endParaRPr>
          </a:p>
          <a:p>
            <a:pPr>
              <a:lnSpc>
                <a:spcPct val="100000"/>
              </a:lnSpc>
              <a:spcBef>
                <a:spcPts val="479"/>
              </a:spcBef>
            </a:pPr>
            <a:endParaRPr b="0" lang="el-GR" sz="2000" spc="-1" strike="noStrike">
              <a:solidFill>
                <a:srgbClr val="000000"/>
              </a:solidFill>
              <a:uFill>
                <a:solidFill>
                  <a:srgbClr val="ffffff"/>
                </a:solidFill>
              </a:uFill>
              <a:latin typeface="Arial"/>
            </a:endParaRPr>
          </a:p>
          <a:p>
            <a:pPr>
              <a:lnSpc>
                <a:spcPct val="100000"/>
              </a:lnSpc>
              <a:spcBef>
                <a:spcPts val="1080"/>
              </a:spcBef>
            </a:pPr>
            <a:br/>
            <a:endParaRPr b="0" lang="el-GR" sz="2000" spc="-1" strike="noStrike">
              <a:solidFill>
                <a:srgbClr val="000000"/>
              </a:solidFill>
              <a:uFill>
                <a:solidFill>
                  <a:srgbClr val="ffffff"/>
                </a:solidFill>
              </a:uFill>
              <a:latin typeface="Arial"/>
            </a:endParaRPr>
          </a:p>
        </p:txBody>
      </p:sp>
    </p:spTree>
  </p:cSld>
</p:sld>
</file>

<file path=ppt/slides/slide2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9" name="TextShape 1"/>
          <p:cNvSpPr txBox="1"/>
          <p:nvPr/>
        </p:nvSpPr>
        <p:spPr>
          <a:xfrm>
            <a:off x="285840" y="214200"/>
            <a:ext cx="8572320" cy="713880"/>
          </a:xfrm>
          <a:prstGeom prst="rect">
            <a:avLst/>
          </a:prstGeom>
          <a:solidFill>
            <a:srgbClr val="7030a0"/>
          </a:solidFill>
          <a:ln>
            <a:noFill/>
          </a:ln>
        </p:spPr>
        <p:txBody>
          <a:bodyPr lIns="45720" rIns="45720" tIns="396000" bIns="360000" anchor="ctr"/>
          <a:p>
            <a:pPr algn="ctr">
              <a:lnSpc>
                <a:spcPct val="100000"/>
              </a:lnSpc>
            </a:pPr>
            <a:r>
              <a:rPr b="1" lang="el-GR" sz="2800" spc="-1" strike="noStrike" u="sng" cap="all">
                <a:solidFill>
                  <a:srgbClr val="000000"/>
                </a:solidFill>
                <a:uFill>
                  <a:solidFill>
                    <a:srgbClr val="ffffff"/>
                  </a:solidFill>
                </a:uFill>
                <a:latin typeface="Arial"/>
              </a:rPr>
              <a:t>ΓΕΝΙΚΑ</a:t>
            </a:r>
            <a:endParaRPr b="0" lang="el-GR" sz="2800" spc="-1" strike="noStrike">
              <a:solidFill>
                <a:srgbClr val="ffffff"/>
              </a:solidFill>
              <a:uFill>
                <a:solidFill>
                  <a:srgbClr val="ffffff"/>
                </a:solidFill>
              </a:uFill>
              <a:latin typeface="Book Antiqua"/>
            </a:endParaRPr>
          </a:p>
        </p:txBody>
      </p:sp>
      <p:sp>
        <p:nvSpPr>
          <p:cNvPr id="980" name="TextShape 2"/>
          <p:cNvSpPr txBox="1"/>
          <p:nvPr/>
        </p:nvSpPr>
        <p:spPr>
          <a:xfrm>
            <a:off x="179640" y="1071720"/>
            <a:ext cx="8784720" cy="5453280"/>
          </a:xfrm>
          <a:prstGeom prst="rect">
            <a:avLst/>
          </a:prstGeom>
          <a:solidFill>
            <a:srgbClr val="000000"/>
          </a:solidFill>
          <a:ln>
            <a:noFill/>
          </a:ln>
        </p:spPr>
        <p:txBody>
          <a:bodyPr lIns="90000" rIns="90000" tIns="45000" bIns="45000"/>
          <a:p>
            <a:pPr>
              <a:lnSpc>
                <a:spcPct val="100000"/>
              </a:lnSpc>
              <a:spcBef>
                <a:spcPts val="420"/>
              </a:spcBef>
            </a:pPr>
            <a:r>
              <a:rPr b="1" lang="el-GR" sz="2100" spc="-1" strike="noStrike">
                <a:solidFill>
                  <a:srgbClr val="ffffff"/>
                </a:solidFill>
                <a:uFill>
                  <a:solidFill>
                    <a:srgbClr val="ffffff"/>
                  </a:solidFill>
                </a:uFill>
                <a:latin typeface="Arial"/>
              </a:rPr>
              <a:t>Ο ΜΗΧΑΝΙΣΜΟΣ ΑΥΤΟΣ ΔΙΑΚΟΠΤΕΙ ΑΥΤΟΜΑΤΑ ΤΗΝ ΕΙΣΑΓΩΓΗ ΤΟΥ ΑΤΜΟΥ ΚΑΙ ΣΤΑΜΑΤΑ ΤΟ ΣΤΡΟΒΙΛΟ, ΟΤΑΝ ΟΙ ΣΤΡΟΦΕΣ ΤΟΥ, ΓΙΑ ΟΠΟΙΟΔΗΠΟΤΕ ΛΟΓΟ, ΥΠΕΡΒΟΥΝ ΟΡΙΣΜΕΝΟ ΜΕΓΙΣΤΟ ΑΡΙΘΜΟ ΣΤΡΟΦΩΝ 10-15% ΠΑΝΩ ΑΠΟ ΤΟ ΚΑΝΟΝΙΚΟ, ΟΠΟΤΕ Ο ΣΤΡΟΒΙΛΟΣ ΘΑ ΜΠΟΡΟΥΣΕ ΝΑ ΠΑΘΕΙ ΣΟΒΑΡΗ ΖΗΜΙΑ.</a:t>
            </a:r>
            <a:endParaRPr b="0" lang="el-GR" sz="2100" spc="-1" strike="noStrike">
              <a:solidFill>
                <a:srgbClr val="000000"/>
              </a:solidFill>
              <a:uFill>
                <a:solidFill>
                  <a:srgbClr val="ffffff"/>
                </a:solidFill>
              </a:uFill>
              <a:latin typeface="Arial"/>
            </a:endParaRPr>
          </a:p>
          <a:p>
            <a:pPr>
              <a:lnSpc>
                <a:spcPct val="100000"/>
              </a:lnSpc>
              <a:spcBef>
                <a:spcPts val="420"/>
              </a:spcBef>
            </a:pPr>
            <a:r>
              <a:rPr b="1" lang="el-GR" sz="2100" spc="-1" strike="noStrike">
                <a:solidFill>
                  <a:srgbClr val="ffffff"/>
                </a:solidFill>
                <a:uFill>
                  <a:solidFill>
                    <a:srgbClr val="ffffff"/>
                  </a:solidFill>
                </a:uFill>
                <a:latin typeface="Arial"/>
              </a:rPr>
              <a:t>ΣΕ ΟΡΙΣΜΕΝΕΣ ΕΓΚΑΤΑΣΤΑΣΕΙΣ ΥΠΑΡΧΕΙ ΚΑΙ ΑΛΛΟΣ ΜΗΧΑΝΙΣΜΟΣ ΑΣΦΑΛΕΙΑΣ, ΠΟΥ ΛΕΙΤΟΥΡΓΕΙ ΣΕ ΣΥΝΔΥΑΣΜΟ ΜΕ ΤΟ ΔΙΑΚΟΠΤΗ ΥΠΕΡΤΑΧΥΝΣΕΩΣ. ΑΥΤΟΣ, ΠΟΥ ΛΕΓΕΤΑΙ </a:t>
            </a:r>
            <a:r>
              <a:rPr b="1" lang="el-GR" sz="2100" spc="-1" strike="noStrike" u="sng">
                <a:solidFill>
                  <a:srgbClr val="ff0000"/>
                </a:solidFill>
                <a:uFill>
                  <a:solidFill>
                    <a:srgbClr val="ffffff"/>
                  </a:solidFill>
                </a:uFill>
                <a:latin typeface="Arial"/>
              </a:rPr>
              <a:t>ΑΥΤΟΜΑΤΟΣ ΔΙΑΚΟΠΤΗΣ ΛΟΓΩ ΧΑΜΗΛΗΣ ΠΙΕΣΕΩΣ ΛΑΔΙΟΥ</a:t>
            </a:r>
            <a:r>
              <a:rPr b="1" lang="el-GR" sz="2100" spc="-1" strike="noStrike">
                <a:solidFill>
                  <a:srgbClr val="ffffff"/>
                </a:solidFill>
                <a:uFill>
                  <a:solidFill>
                    <a:srgbClr val="ffffff"/>
                  </a:solidFill>
                </a:uFill>
                <a:latin typeface="Arial"/>
              </a:rPr>
              <a:t>, ΔΙΑΚΟΠΤΕΙ ΤΟΝ ΑΤΜΟ, ΟΤΑΝ Η ΠΙΕΣΗ ΤΟΥ ΛΑΔΙΟΥ ΛΙΠΑΝΣΕΩΣ ΚΑΤΕΒΕΙ ΚΑΤΩ ΑΠΟ ΤΟ ΚΑΤΩΤΑΤΟ ΕΠΙΤΡΕΠΟΜΕΝΟ ΟΡΙΟ ΟΠΟΤΕ ΔΗΜΙΟΥΡΓΕΙΤΑΙ ΚΙΝΔΥΝΟΣ ΝΑ ΚΑΤΑΣΤΡΑΦΕΙ Ο ΣΤΡΟΒΙΛΟΣ.</a:t>
            </a:r>
            <a:endParaRPr b="0" lang="el-GR" sz="2100" spc="-1" strike="noStrike">
              <a:solidFill>
                <a:srgbClr val="000000"/>
              </a:solidFill>
              <a:uFill>
                <a:solidFill>
                  <a:srgbClr val="ffffff"/>
                </a:solidFill>
              </a:uFill>
              <a:latin typeface="Arial"/>
            </a:endParaRPr>
          </a:p>
          <a:p>
            <a:pPr>
              <a:lnSpc>
                <a:spcPct val="100000"/>
              </a:lnSpc>
              <a:spcBef>
                <a:spcPts val="420"/>
              </a:spcBef>
            </a:pPr>
            <a:r>
              <a:rPr b="1" lang="el-GR" sz="2100" spc="-1" strike="noStrike">
                <a:solidFill>
                  <a:srgbClr val="ffffff"/>
                </a:solidFill>
                <a:uFill>
                  <a:solidFill>
                    <a:srgbClr val="ffffff"/>
                  </a:solidFill>
                </a:uFill>
                <a:latin typeface="Arial"/>
              </a:rPr>
              <a:t>ΑΛΛΟΣ ΑΥΤΟΜΑΤΟΣ ΔΙΑΚΟΠΤΗΣ ΕΙΝΑΙ ΑΥΤΟΣ ΠΟΥ ΕΠΕΜΒΑΙΝΕΙ </a:t>
            </a:r>
            <a:r>
              <a:rPr b="1" lang="el-GR" sz="2100" spc="-1" strike="noStrike" u="sng">
                <a:solidFill>
                  <a:srgbClr val="ff0000"/>
                </a:solidFill>
                <a:uFill>
                  <a:solidFill>
                    <a:srgbClr val="ffffff"/>
                  </a:solidFill>
                </a:uFill>
                <a:latin typeface="Arial"/>
              </a:rPr>
              <a:t>ΟΤΑΝ ΤΟ ΚΕΝΟ ΤΟΥ ΨΥΓΕΙΟΥ ΚΑΤΕΒΕΙ ΣΕ ΧΑΜΗΛΑ ΕΠΙΠΕΔΑ</a:t>
            </a:r>
            <a:r>
              <a:rPr b="1" lang="el-GR" sz="2100" spc="-1" strike="noStrike">
                <a:solidFill>
                  <a:srgbClr val="ffffff"/>
                </a:solidFill>
                <a:uFill>
                  <a:solidFill>
                    <a:srgbClr val="ffffff"/>
                  </a:solidFill>
                </a:uFill>
                <a:latin typeface="Arial"/>
              </a:rPr>
              <a:t>, ΟΠΟΤΕ Ο ΣΤΡΟΒΙΛΟΣ ΔΕΝ ΛΕΙΤΟΥΡΓΕΙ ΚΑΝΟΝΙΚΑ ΕΝΩ Η ΛΕΙΤΟΥΡΓΙΑ ΤΟΥ ΚΑΘΙΣΤΑΤΑΙ ΤΑΥΤΟΧΡΟΝΑ ΑΝΤΙΟΙΚΟΝΟΜΙΚΗ.</a:t>
            </a:r>
            <a:endParaRPr b="0" lang="el-GR" sz="2100" spc="-1" strike="noStrike">
              <a:solidFill>
                <a:srgbClr val="000000"/>
              </a:solidFill>
              <a:uFill>
                <a:solidFill>
                  <a:srgbClr val="ffffff"/>
                </a:solidFill>
              </a:uFill>
              <a:latin typeface="Arial"/>
            </a:endParaRPr>
          </a:p>
          <a:p>
            <a:pPr>
              <a:lnSpc>
                <a:spcPct val="100000"/>
              </a:lnSpc>
              <a:spcBef>
                <a:spcPts val="479"/>
              </a:spcBef>
            </a:pPr>
            <a:endParaRPr b="0" lang="el-GR" sz="2100" spc="-1" strike="noStrike">
              <a:solidFill>
                <a:srgbClr val="000000"/>
              </a:solidFill>
              <a:uFill>
                <a:solidFill>
                  <a:srgbClr val="ffffff"/>
                </a:solidFill>
              </a:uFill>
              <a:latin typeface="Arial"/>
            </a:endParaRPr>
          </a:p>
          <a:p>
            <a:pPr>
              <a:lnSpc>
                <a:spcPct val="100000"/>
              </a:lnSpc>
              <a:spcBef>
                <a:spcPts val="1080"/>
              </a:spcBef>
            </a:pPr>
            <a:br/>
            <a:endParaRPr b="0" lang="el-GR" sz="2100" spc="-1" strike="noStrike">
              <a:solidFill>
                <a:srgbClr val="000000"/>
              </a:solidFill>
              <a:uFill>
                <a:solidFill>
                  <a:srgbClr val="ffffff"/>
                </a:solidFill>
              </a:uFill>
              <a:latin typeface="Arial"/>
            </a:endParaRPr>
          </a:p>
        </p:txBody>
      </p:sp>
    </p:spTree>
  </p:cSld>
</p:sld>
</file>

<file path=ppt/slides/slide2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1" name="TextShape 1"/>
          <p:cNvSpPr txBox="1"/>
          <p:nvPr/>
        </p:nvSpPr>
        <p:spPr>
          <a:xfrm>
            <a:off x="285840" y="214200"/>
            <a:ext cx="8572320" cy="713880"/>
          </a:xfrm>
          <a:prstGeom prst="rect">
            <a:avLst/>
          </a:prstGeom>
          <a:solidFill>
            <a:srgbClr val="7030a0"/>
          </a:solidFill>
          <a:ln>
            <a:noFill/>
          </a:ln>
        </p:spPr>
        <p:txBody>
          <a:bodyPr lIns="45720" rIns="45720" tIns="396000" bIns="360000" anchor="ctr"/>
          <a:p>
            <a:pPr algn="ctr">
              <a:lnSpc>
                <a:spcPct val="100000"/>
              </a:lnSpc>
            </a:pPr>
            <a:r>
              <a:rPr b="1" lang="el-GR" sz="2800" spc="-1" strike="noStrike" u="sng" cap="all">
                <a:solidFill>
                  <a:srgbClr val="ffff00"/>
                </a:solidFill>
                <a:uFill>
                  <a:solidFill>
                    <a:srgbClr val="ffffff"/>
                  </a:solidFill>
                </a:uFill>
                <a:latin typeface="Arial"/>
              </a:rPr>
              <a:t>Ο ΡΥΘΜΙΣΤΗΣ ΣΤΡΟΦΩΝ (GOVERNOR)</a:t>
            </a:r>
            <a:endParaRPr b="0" lang="el-GR" sz="2800" spc="-1" strike="noStrike">
              <a:solidFill>
                <a:srgbClr val="ffffff"/>
              </a:solidFill>
              <a:uFill>
                <a:solidFill>
                  <a:srgbClr val="ffffff"/>
                </a:solidFill>
              </a:uFill>
              <a:latin typeface="Book Antiqua"/>
            </a:endParaRPr>
          </a:p>
        </p:txBody>
      </p:sp>
      <p:sp>
        <p:nvSpPr>
          <p:cNvPr id="982" name="TextShape 2"/>
          <p:cNvSpPr txBox="1"/>
          <p:nvPr/>
        </p:nvSpPr>
        <p:spPr>
          <a:xfrm>
            <a:off x="179640" y="1071720"/>
            <a:ext cx="8784720" cy="5453280"/>
          </a:xfrm>
          <a:prstGeom prst="rect">
            <a:avLst/>
          </a:prstGeom>
          <a:solidFill>
            <a:srgbClr val="000000"/>
          </a:solidFill>
          <a:ln>
            <a:noFill/>
          </a:ln>
        </p:spPr>
        <p:txBody>
          <a:bodyPr lIns="90000" rIns="90000" tIns="45000" bIns="45000"/>
          <a:p>
            <a:pPr>
              <a:lnSpc>
                <a:spcPct val="100000"/>
              </a:lnSpc>
              <a:spcBef>
                <a:spcPts val="479"/>
              </a:spcBef>
            </a:pPr>
            <a:r>
              <a:rPr b="1" lang="el-GR" sz="2400" spc="-1" strike="noStrike">
                <a:solidFill>
                  <a:srgbClr val="ffffff"/>
                </a:solidFill>
                <a:uFill>
                  <a:solidFill>
                    <a:srgbClr val="ffffff"/>
                  </a:solidFill>
                </a:uFill>
                <a:latin typeface="Arial"/>
              </a:rPr>
              <a:t>ΚΑΘΕ ΣΥΣΤΗΜΑ Η ΜΗΧΑΝΙΣΜΟΣ ΡΥΘΜΙΣΕΩΣ ΤΩΝ ΣΤΡΟΦΩΝ ΑΠΟΤΕΛΕΙΤΑΙ ΑΠΟ ΤΑ ΕΞΗΣ ΤΡΙΑ ΒΑΣΙΚΑ ΜΕΡΗ:</a:t>
            </a:r>
            <a:endParaRPr b="0" lang="el-GR" sz="2400" spc="-1" strike="noStrike">
              <a:solidFill>
                <a:srgbClr val="000000"/>
              </a:solidFill>
              <a:uFill>
                <a:solidFill>
                  <a:srgbClr val="ffffff"/>
                </a:solidFill>
              </a:uFill>
              <a:latin typeface="Arial"/>
            </a:endParaRPr>
          </a:p>
          <a:p>
            <a:pPr marL="216000" indent="-456840">
              <a:lnSpc>
                <a:spcPct val="100000"/>
              </a:lnSpc>
              <a:spcBef>
                <a:spcPts val="561"/>
              </a:spcBef>
            </a:pPr>
            <a:r>
              <a:rPr b="1" lang="el-GR" sz="2800" spc="-1" strike="noStrike">
                <a:solidFill>
                  <a:srgbClr val="ff0000"/>
                </a:solidFill>
                <a:uFill>
                  <a:solidFill>
                    <a:srgbClr val="ffffff"/>
                  </a:solidFill>
                </a:uFill>
                <a:latin typeface="Arial"/>
              </a:rPr>
              <a:t>α) </a:t>
            </a:r>
            <a:r>
              <a:rPr b="1" lang="el-GR" sz="2800" spc="-1" strike="noStrike">
                <a:solidFill>
                  <a:srgbClr val="ffffff"/>
                </a:solidFill>
                <a:uFill>
                  <a:solidFill>
                    <a:srgbClr val="ffffff"/>
                  </a:solidFill>
                </a:uFill>
                <a:latin typeface="Arial"/>
              </a:rPr>
              <a:t>ΤΟΝ </a:t>
            </a:r>
            <a:r>
              <a:rPr b="1" lang="el-GR" sz="2800" spc="-1" strike="noStrike">
                <a:solidFill>
                  <a:srgbClr val="ff0000"/>
                </a:solidFill>
                <a:uFill>
                  <a:solidFill>
                    <a:srgbClr val="ffffff"/>
                  </a:solidFill>
                </a:uFill>
                <a:latin typeface="Arial"/>
              </a:rPr>
              <a:t>ΚΥΡΙΩΣ ΡΥΘΜΙΣΤΗ</a:t>
            </a:r>
            <a:r>
              <a:rPr b="1" lang="el-GR" sz="2800" spc="-1" strike="noStrike">
                <a:solidFill>
                  <a:srgbClr val="ffffff"/>
                </a:solidFill>
                <a:uFill>
                  <a:solidFill>
                    <a:srgbClr val="ffffff"/>
                  </a:solidFill>
                </a:uFill>
                <a:latin typeface="Arial"/>
              </a:rPr>
              <a:t>, ΠΟΥ ΚΙΝΕΙΤΑΙ</a:t>
            </a:r>
            <a:endParaRPr b="0" lang="el-GR" sz="2800" spc="-1" strike="noStrike">
              <a:solidFill>
                <a:srgbClr val="000000"/>
              </a:solidFill>
              <a:uFill>
                <a:solidFill>
                  <a:srgbClr val="ffffff"/>
                </a:solidFill>
              </a:uFill>
              <a:latin typeface="Arial"/>
            </a:endParaRPr>
          </a:p>
          <a:p>
            <a:pPr marL="216000" indent="-456840">
              <a:lnSpc>
                <a:spcPct val="100000"/>
              </a:lnSpc>
              <a:spcBef>
                <a:spcPts val="561"/>
              </a:spcBef>
            </a:pPr>
            <a:r>
              <a:rPr b="1" lang="el-GR" sz="2800" spc="-1" strike="noStrike">
                <a:solidFill>
                  <a:srgbClr val="ffffff"/>
                </a:solidFill>
                <a:uFill>
                  <a:solidFill>
                    <a:srgbClr val="ffffff"/>
                  </a:solidFill>
                </a:uFill>
                <a:latin typeface="Arial"/>
              </a:rPr>
              <a:t>     </a:t>
            </a:r>
            <a:r>
              <a:rPr b="1" lang="el-GR" sz="2800" spc="-1" strike="noStrike">
                <a:solidFill>
                  <a:srgbClr val="ffffff"/>
                </a:solidFill>
                <a:uFill>
                  <a:solidFill>
                    <a:srgbClr val="ffffff"/>
                  </a:solidFill>
                </a:uFill>
                <a:latin typeface="Arial"/>
              </a:rPr>
              <a:t>ΑΠΟ ΤΟΝ ΑΞΟΝΑ ΤΗΣ ΜΗΧΑΝΗΣ.</a:t>
            </a:r>
            <a:endParaRPr b="0" lang="el-GR" sz="2800" spc="-1" strike="noStrike">
              <a:solidFill>
                <a:srgbClr val="000000"/>
              </a:solidFill>
              <a:uFill>
                <a:solidFill>
                  <a:srgbClr val="ffffff"/>
                </a:solidFill>
              </a:uFill>
              <a:latin typeface="Arial"/>
            </a:endParaRPr>
          </a:p>
          <a:p>
            <a:pPr marL="216000" indent="-456840">
              <a:lnSpc>
                <a:spcPct val="100000"/>
              </a:lnSpc>
              <a:spcBef>
                <a:spcPts val="561"/>
              </a:spcBef>
            </a:pPr>
            <a:r>
              <a:rPr b="1" lang="el-GR" sz="2800" spc="-1" strike="noStrike">
                <a:solidFill>
                  <a:srgbClr val="ff0000"/>
                </a:solidFill>
                <a:uFill>
                  <a:solidFill>
                    <a:srgbClr val="ffffff"/>
                  </a:solidFill>
                </a:uFill>
                <a:latin typeface="Arial"/>
              </a:rPr>
              <a:t>β) </a:t>
            </a:r>
            <a:r>
              <a:rPr b="1" lang="el-GR" sz="2800" spc="-1" strike="noStrike">
                <a:solidFill>
                  <a:srgbClr val="ffffff"/>
                </a:solidFill>
                <a:uFill>
                  <a:solidFill>
                    <a:srgbClr val="ffffff"/>
                  </a:solidFill>
                </a:uFill>
                <a:latin typeface="Arial"/>
              </a:rPr>
              <a:t>ΤΟ </a:t>
            </a:r>
            <a:r>
              <a:rPr b="1" lang="el-GR" sz="2800" spc="-1" strike="noStrike">
                <a:solidFill>
                  <a:srgbClr val="ff0000"/>
                </a:solidFill>
                <a:uFill>
                  <a:solidFill>
                    <a:srgbClr val="ffffff"/>
                  </a:solidFill>
                </a:uFill>
                <a:latin typeface="Arial"/>
              </a:rPr>
              <a:t>ΜΗΧΑΝΙΣΜΟ</a:t>
            </a:r>
            <a:r>
              <a:rPr b="1" lang="el-GR" sz="2800" spc="-1" strike="noStrike">
                <a:solidFill>
                  <a:srgbClr val="ffffff"/>
                </a:solidFill>
                <a:uFill>
                  <a:solidFill>
                    <a:srgbClr val="ffffff"/>
                  </a:solidFill>
                </a:uFill>
                <a:latin typeface="Arial"/>
              </a:rPr>
              <a:t> η ΣΥΝΔΕΣΜΟΛΟΓΙΑ, ΜΕ</a:t>
            </a:r>
            <a:endParaRPr b="0" lang="el-GR" sz="2800" spc="-1" strike="noStrike">
              <a:solidFill>
                <a:srgbClr val="000000"/>
              </a:solidFill>
              <a:uFill>
                <a:solidFill>
                  <a:srgbClr val="ffffff"/>
                </a:solidFill>
              </a:uFill>
              <a:latin typeface="Arial"/>
            </a:endParaRPr>
          </a:p>
          <a:p>
            <a:pPr marL="216000" indent="-456840">
              <a:lnSpc>
                <a:spcPct val="100000"/>
              </a:lnSpc>
              <a:spcBef>
                <a:spcPts val="561"/>
              </a:spcBef>
            </a:pPr>
            <a:r>
              <a:rPr b="1" lang="el-GR" sz="2800" spc="-1" strike="noStrike">
                <a:solidFill>
                  <a:srgbClr val="ffffff"/>
                </a:solidFill>
                <a:uFill>
                  <a:solidFill>
                    <a:srgbClr val="ffffff"/>
                  </a:solidFill>
                </a:uFill>
                <a:latin typeface="Arial"/>
              </a:rPr>
              <a:t>     </a:t>
            </a:r>
            <a:r>
              <a:rPr b="1" lang="el-GR" sz="2800" spc="-1" strike="noStrike">
                <a:solidFill>
                  <a:srgbClr val="ffffff"/>
                </a:solidFill>
                <a:uFill>
                  <a:solidFill>
                    <a:srgbClr val="ffffff"/>
                  </a:solidFill>
                </a:uFill>
                <a:latin typeface="Arial"/>
              </a:rPr>
              <a:t>ΤΗΝ ΟΠΟΙΑ Ο ΡΥΘΜΙΣΤΗΣ ΕΠΙΔΡΑ ΣΤΗ</a:t>
            </a:r>
            <a:endParaRPr b="0" lang="el-GR" sz="2800" spc="-1" strike="noStrike">
              <a:solidFill>
                <a:srgbClr val="000000"/>
              </a:solidFill>
              <a:uFill>
                <a:solidFill>
                  <a:srgbClr val="ffffff"/>
                </a:solidFill>
              </a:uFill>
              <a:latin typeface="Arial"/>
            </a:endParaRPr>
          </a:p>
          <a:p>
            <a:pPr marL="216000" indent="-456840">
              <a:lnSpc>
                <a:spcPct val="100000"/>
              </a:lnSpc>
              <a:spcBef>
                <a:spcPts val="561"/>
              </a:spcBef>
            </a:pPr>
            <a:r>
              <a:rPr b="1" lang="el-GR" sz="2800" spc="-1" strike="noStrike">
                <a:solidFill>
                  <a:srgbClr val="ff0000"/>
                </a:solidFill>
                <a:uFill>
                  <a:solidFill>
                    <a:srgbClr val="ffffff"/>
                  </a:solidFill>
                </a:uFill>
                <a:latin typeface="Arial"/>
              </a:rPr>
              <a:t>     </a:t>
            </a:r>
            <a:r>
              <a:rPr b="1" lang="el-GR" sz="2800" spc="-1" strike="noStrike">
                <a:solidFill>
                  <a:srgbClr val="ff0000"/>
                </a:solidFill>
                <a:uFill>
                  <a:solidFill>
                    <a:srgbClr val="ffffff"/>
                  </a:solidFill>
                </a:uFill>
                <a:latin typeface="Arial"/>
              </a:rPr>
              <a:t>ΒΑΛΒΙΔΑ ΕΙΣΑΓΩΓΗΣ</a:t>
            </a:r>
            <a:r>
              <a:rPr b="1" lang="el-GR" sz="2800" spc="-1" strike="noStrike">
                <a:solidFill>
                  <a:srgbClr val="ffffff"/>
                </a:solidFill>
                <a:uFill>
                  <a:solidFill>
                    <a:srgbClr val="ffffff"/>
                  </a:solidFill>
                </a:uFill>
                <a:latin typeface="Arial"/>
              </a:rPr>
              <a:t> ΤΟΥ ΑΤΜΟΥ.</a:t>
            </a:r>
            <a:endParaRPr b="0" lang="el-GR" sz="2800" spc="-1" strike="noStrike">
              <a:solidFill>
                <a:srgbClr val="000000"/>
              </a:solidFill>
              <a:uFill>
                <a:solidFill>
                  <a:srgbClr val="ffffff"/>
                </a:solidFill>
              </a:uFill>
              <a:latin typeface="Arial"/>
            </a:endParaRPr>
          </a:p>
          <a:p>
            <a:pPr marL="216000" indent="-456840">
              <a:lnSpc>
                <a:spcPct val="100000"/>
              </a:lnSpc>
              <a:spcBef>
                <a:spcPts val="561"/>
              </a:spcBef>
            </a:pPr>
            <a:r>
              <a:rPr b="1" lang="el-GR" sz="2800" spc="-1" strike="noStrike">
                <a:solidFill>
                  <a:srgbClr val="ff0000"/>
                </a:solidFill>
                <a:uFill>
                  <a:solidFill>
                    <a:srgbClr val="ffffff"/>
                  </a:solidFill>
                </a:uFill>
                <a:latin typeface="Arial"/>
              </a:rPr>
              <a:t>γ) </a:t>
            </a:r>
            <a:r>
              <a:rPr b="1" lang="el-GR" sz="2800" spc="-1" strike="noStrike">
                <a:solidFill>
                  <a:srgbClr val="ffffff"/>
                </a:solidFill>
                <a:uFill>
                  <a:solidFill>
                    <a:srgbClr val="ffffff"/>
                  </a:solidFill>
                </a:uFill>
                <a:latin typeface="Arial"/>
              </a:rPr>
              <a:t>ΤΗ </a:t>
            </a:r>
            <a:r>
              <a:rPr b="1" lang="el-GR" sz="2800" spc="-1" strike="noStrike">
                <a:solidFill>
                  <a:srgbClr val="ff0000"/>
                </a:solidFill>
                <a:uFill>
                  <a:solidFill>
                    <a:srgbClr val="ffffff"/>
                  </a:solidFill>
                </a:uFill>
                <a:latin typeface="Arial"/>
              </a:rPr>
              <a:t>ΒΑΛΒΙΔΑ ΕΙΣΑΓΩΓΗΣ</a:t>
            </a:r>
            <a:r>
              <a:rPr b="1" lang="el-GR" sz="2800" spc="-1" strike="noStrike">
                <a:solidFill>
                  <a:srgbClr val="ffffff"/>
                </a:solidFill>
                <a:uFill>
                  <a:solidFill>
                    <a:srgbClr val="ffffff"/>
                  </a:solidFill>
                </a:uFill>
                <a:latin typeface="Arial"/>
              </a:rPr>
              <a:t> ΤΟΥ ΑΤΜΟΥ.</a:t>
            </a:r>
            <a:endParaRPr b="0" lang="el-GR" sz="2800" spc="-1" strike="noStrike">
              <a:solidFill>
                <a:srgbClr val="000000"/>
              </a:solidFill>
              <a:uFill>
                <a:solidFill>
                  <a:srgbClr val="ffffff"/>
                </a:solidFill>
              </a:uFill>
              <a:latin typeface="Arial"/>
            </a:endParaRPr>
          </a:p>
          <a:p>
            <a:pPr>
              <a:lnSpc>
                <a:spcPct val="100000"/>
              </a:lnSpc>
              <a:spcBef>
                <a:spcPts val="479"/>
              </a:spcBef>
            </a:pPr>
            <a:endParaRPr b="0" lang="el-GR" sz="2800" spc="-1" strike="noStrike">
              <a:solidFill>
                <a:srgbClr val="000000"/>
              </a:solidFill>
              <a:uFill>
                <a:solidFill>
                  <a:srgbClr val="ffffff"/>
                </a:solidFill>
              </a:uFill>
              <a:latin typeface="Arial"/>
            </a:endParaRPr>
          </a:p>
          <a:p>
            <a:pPr>
              <a:lnSpc>
                <a:spcPct val="100000"/>
              </a:lnSpc>
              <a:spcBef>
                <a:spcPts val="1080"/>
              </a:spcBef>
            </a:pPr>
            <a:br/>
            <a:endParaRPr b="0" lang="el-GR" sz="2800" spc="-1" strike="noStrike">
              <a:solidFill>
                <a:srgbClr val="000000"/>
              </a:solidFill>
              <a:uFill>
                <a:solidFill>
                  <a:srgbClr val="ffffff"/>
                </a:solidFill>
              </a:uFill>
              <a:latin typeface="Arial"/>
            </a:endParaRPr>
          </a:p>
        </p:txBody>
      </p:sp>
    </p:spTree>
  </p:cSld>
</p:sld>
</file>

<file path=ppt/slides/slide2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3" name="TextShape 1"/>
          <p:cNvSpPr txBox="1"/>
          <p:nvPr/>
        </p:nvSpPr>
        <p:spPr>
          <a:xfrm>
            <a:off x="285840" y="214200"/>
            <a:ext cx="8572320" cy="713880"/>
          </a:xfrm>
          <a:prstGeom prst="rect">
            <a:avLst/>
          </a:prstGeom>
          <a:solidFill>
            <a:srgbClr val="7030a0"/>
          </a:solidFill>
          <a:ln>
            <a:noFill/>
          </a:ln>
        </p:spPr>
        <p:txBody>
          <a:bodyPr lIns="45720" rIns="45720" tIns="396000" bIns="360000" anchor="ctr"/>
          <a:p>
            <a:pPr algn="ctr">
              <a:lnSpc>
                <a:spcPct val="100000"/>
              </a:lnSpc>
            </a:pPr>
            <a:r>
              <a:rPr b="1" lang="el-GR" sz="2800" spc="-1" strike="noStrike" u="sng" cap="all">
                <a:solidFill>
                  <a:srgbClr val="000000"/>
                </a:solidFill>
                <a:uFill>
                  <a:solidFill>
                    <a:srgbClr val="ffffff"/>
                  </a:solidFill>
                </a:uFill>
                <a:latin typeface="Arial"/>
              </a:rPr>
              <a:t>Ο ΡΥΘΜΙΣΤΗΣ ΣΤΡΟΦΩΝ (GOVERNOR)</a:t>
            </a:r>
            <a:endParaRPr b="0" lang="el-GR" sz="2800" spc="-1" strike="noStrike">
              <a:solidFill>
                <a:srgbClr val="ffffff"/>
              </a:solidFill>
              <a:uFill>
                <a:solidFill>
                  <a:srgbClr val="ffffff"/>
                </a:solidFill>
              </a:uFill>
              <a:latin typeface="Book Antiqua"/>
            </a:endParaRPr>
          </a:p>
        </p:txBody>
      </p:sp>
      <p:sp>
        <p:nvSpPr>
          <p:cNvPr id="984" name="TextShape 2"/>
          <p:cNvSpPr txBox="1"/>
          <p:nvPr/>
        </p:nvSpPr>
        <p:spPr>
          <a:xfrm>
            <a:off x="179640" y="1071720"/>
            <a:ext cx="8784720" cy="5453280"/>
          </a:xfrm>
          <a:prstGeom prst="rect">
            <a:avLst/>
          </a:prstGeom>
          <a:solidFill>
            <a:srgbClr val="000000"/>
          </a:solidFill>
          <a:ln>
            <a:noFill/>
          </a:ln>
        </p:spPr>
        <p:txBody>
          <a:bodyPr lIns="90000" rIns="90000" tIns="45000" bIns="45000"/>
          <a:p>
            <a:pPr>
              <a:lnSpc>
                <a:spcPct val="100000"/>
              </a:lnSpc>
              <a:spcBef>
                <a:spcPts val="420"/>
              </a:spcBef>
            </a:pPr>
            <a:r>
              <a:rPr b="1" lang="el-GR" sz="2100" spc="-1" strike="noStrike">
                <a:solidFill>
                  <a:srgbClr val="ffffff"/>
                </a:solidFill>
                <a:uFill>
                  <a:solidFill>
                    <a:srgbClr val="ffffff"/>
                  </a:solidFill>
                </a:uFill>
                <a:latin typeface="Arial"/>
              </a:rPr>
              <a:t>ΣΕ ΟΛΟΥΣ ΤΟΥΣ ΣΤΡΟΒΙΛΟΥΣ ΠΑΝΤΩΣ, ΠΡΙΝ ΑΠΟ ΤΟ ΡΥΘΜΙΣΤΗ ΥΠΑΡΧΕΙ Ο </a:t>
            </a:r>
            <a:r>
              <a:rPr b="1" lang="el-GR" sz="2100" spc="-1" strike="noStrike">
                <a:solidFill>
                  <a:srgbClr val="ff0000"/>
                </a:solidFill>
                <a:uFill>
                  <a:solidFill>
                    <a:srgbClr val="ffffff"/>
                  </a:solidFill>
                </a:uFill>
                <a:latin typeface="Arial"/>
              </a:rPr>
              <a:t>ΧΕΙΡΟΚΙΝΗΤΟΣ ΑΤΜΟΦΡΑΚΤΗΣ</a:t>
            </a:r>
            <a:r>
              <a:rPr b="1" lang="el-GR" sz="2100" spc="-1" strike="noStrike">
                <a:solidFill>
                  <a:srgbClr val="ffffff"/>
                </a:solidFill>
                <a:uFill>
                  <a:solidFill>
                    <a:srgbClr val="ffffff"/>
                  </a:solidFill>
                </a:uFill>
                <a:latin typeface="Arial"/>
              </a:rPr>
              <a:t>, ΑΠΟ ΤΟΝ ΟΠΟΙΟ ΠΡΩΤΑ ΘΑ ΠΕΡΑΣΕΙ Ο ΑΤΜΟΣ. ΚΑΤΟΠΙΝ ΘΑ ΠΕΡΑΣΕΙ ΑΠΟ ΤΗ ΒΑΛΒΙΔΑ ΤΟΥ ΡΥΘΜΙΣΤΗ ΚΑΙ ΤΕΛΙΚΑ ΘΑ ΜΠΕΙ ΣΤΟ ΣΤΡΟΒΙΛΟ.</a:t>
            </a:r>
            <a:endParaRPr b="0" lang="el-GR" sz="2100" spc="-1" strike="noStrike">
              <a:solidFill>
                <a:srgbClr val="000000"/>
              </a:solidFill>
              <a:uFill>
                <a:solidFill>
                  <a:srgbClr val="ffffff"/>
                </a:solidFill>
              </a:uFill>
              <a:latin typeface="Arial"/>
            </a:endParaRPr>
          </a:p>
          <a:p>
            <a:pPr>
              <a:lnSpc>
                <a:spcPct val="100000"/>
              </a:lnSpc>
              <a:spcBef>
                <a:spcPts val="420"/>
              </a:spcBef>
            </a:pPr>
            <a:endParaRPr b="0" lang="el-GR" sz="2100" spc="-1" strike="noStrike">
              <a:solidFill>
                <a:srgbClr val="000000"/>
              </a:solidFill>
              <a:uFill>
                <a:solidFill>
                  <a:srgbClr val="ffffff"/>
                </a:solidFill>
              </a:uFill>
              <a:latin typeface="Arial"/>
            </a:endParaRPr>
          </a:p>
          <a:p>
            <a:pPr>
              <a:lnSpc>
                <a:spcPct val="100000"/>
              </a:lnSpc>
              <a:spcBef>
                <a:spcPts val="459"/>
              </a:spcBef>
            </a:pPr>
            <a:r>
              <a:rPr b="1" lang="el-GR" sz="2300" spc="-1" strike="noStrike">
                <a:solidFill>
                  <a:srgbClr val="ffffff"/>
                </a:solidFill>
                <a:uFill>
                  <a:solidFill>
                    <a:srgbClr val="ffffff"/>
                  </a:solidFill>
                </a:uFill>
                <a:latin typeface="Arial"/>
              </a:rPr>
              <a:t>ΟΙ ΡΥΘΜΙΣΤΕΣ ΣΤΡΟΦΩΝ ΤΩΝ ΣΤΡΟΒΙΛΩΝ </a:t>
            </a:r>
            <a:r>
              <a:rPr b="1" lang="el-GR" sz="2300" spc="-1" strike="noStrike">
                <a:solidFill>
                  <a:srgbClr val="ff0000"/>
                </a:solidFill>
                <a:uFill>
                  <a:solidFill>
                    <a:srgbClr val="ffffff"/>
                  </a:solidFill>
                </a:uFill>
                <a:latin typeface="Arial"/>
              </a:rPr>
              <a:t>ΔΙΑΚΡΙΝΟΝΤΑΙ</a:t>
            </a:r>
            <a:r>
              <a:rPr b="1" lang="el-GR" sz="2300" spc="-1" strike="noStrike">
                <a:solidFill>
                  <a:srgbClr val="ffffff"/>
                </a:solidFill>
                <a:uFill>
                  <a:solidFill>
                    <a:srgbClr val="ffffff"/>
                  </a:solidFill>
                </a:uFill>
                <a:latin typeface="Arial"/>
              </a:rPr>
              <a:t> ΣΕ ΔΥΟ ΚΑΤΗΓΟΡΙΕΣ: </a:t>
            </a:r>
            <a:endParaRPr b="0" lang="el-GR" sz="2300" spc="-1" strike="noStrike">
              <a:solidFill>
                <a:srgbClr val="000000"/>
              </a:solidFill>
              <a:uFill>
                <a:solidFill>
                  <a:srgbClr val="ffffff"/>
                </a:solidFill>
              </a:uFill>
              <a:latin typeface="Arial"/>
            </a:endParaRPr>
          </a:p>
          <a:p>
            <a:pPr marL="288000" indent="-456840">
              <a:lnSpc>
                <a:spcPct val="100000"/>
              </a:lnSpc>
              <a:spcBef>
                <a:spcPts val="459"/>
              </a:spcBef>
            </a:pPr>
            <a:r>
              <a:rPr b="1" lang="el-GR" sz="2300" spc="-1" strike="noStrike">
                <a:solidFill>
                  <a:srgbClr val="ff0000"/>
                </a:solidFill>
                <a:uFill>
                  <a:solidFill>
                    <a:srgbClr val="ffffff"/>
                  </a:solidFill>
                </a:uFill>
                <a:latin typeface="Arial"/>
              </a:rPr>
              <a:t>α) </a:t>
            </a:r>
            <a:r>
              <a:rPr b="1" lang="el-GR" sz="2300" spc="-1" strike="noStrike" u="sng">
                <a:solidFill>
                  <a:srgbClr val="ff0000"/>
                </a:solidFill>
                <a:uFill>
                  <a:solidFill>
                    <a:srgbClr val="ffffff"/>
                  </a:solidFill>
                </a:uFill>
                <a:latin typeface="Arial"/>
              </a:rPr>
              <a:t>ΑΜΕΣΗΣ ΜΕΤΑΔΟΣΕΩΣ η ΜΗΧΑΝΙΚΟΙ</a:t>
            </a:r>
            <a:r>
              <a:rPr b="1" lang="el-GR" sz="2300" spc="-1" strike="noStrike">
                <a:solidFill>
                  <a:srgbClr val="ff0000"/>
                </a:solidFill>
                <a:uFill>
                  <a:solidFill>
                    <a:srgbClr val="ffffff"/>
                  </a:solidFill>
                </a:uFill>
                <a:latin typeface="Arial"/>
              </a:rPr>
              <a:t> </a:t>
            </a:r>
            <a:r>
              <a:rPr b="1" lang="el-GR" sz="2300" spc="-1" strike="noStrike">
                <a:solidFill>
                  <a:srgbClr val="ffffff"/>
                </a:solidFill>
                <a:uFill>
                  <a:solidFill>
                    <a:srgbClr val="ffffff"/>
                  </a:solidFill>
                </a:uFill>
                <a:latin typeface="Arial"/>
              </a:rPr>
              <a:t>ΠΟΥ ΕΝΕΡΓΟΥΝ ΑΠΕΥΘΕΙΑΣ ΣΤΗ ΒΑΛΒΙΔΑ ΤΟΥ ΑΤΜΟΦΡΑΚΤΗ ΤΟΥ ΣΤΡΟΒΙΛΟΥ ΜΕΤΑΒΑΛΛΟΝΤΑΣ ΚΑΤΑΛΛΗΛΑ ΤΟ ΑΝΟΙΓΜΑ ΤΗΣ. </a:t>
            </a:r>
            <a:endParaRPr b="0" lang="el-GR" sz="2300" spc="-1" strike="noStrike">
              <a:solidFill>
                <a:srgbClr val="000000"/>
              </a:solidFill>
              <a:uFill>
                <a:solidFill>
                  <a:srgbClr val="ffffff"/>
                </a:solidFill>
              </a:uFill>
              <a:latin typeface="Arial"/>
            </a:endParaRPr>
          </a:p>
          <a:p>
            <a:pPr marL="288000" indent="-456840">
              <a:lnSpc>
                <a:spcPct val="100000"/>
              </a:lnSpc>
              <a:spcBef>
                <a:spcPts val="459"/>
              </a:spcBef>
            </a:pPr>
            <a:r>
              <a:rPr b="1" lang="el-GR" sz="2300" spc="-1" strike="noStrike">
                <a:solidFill>
                  <a:srgbClr val="ff0000"/>
                </a:solidFill>
                <a:uFill>
                  <a:solidFill>
                    <a:srgbClr val="ffffff"/>
                  </a:solidFill>
                </a:uFill>
                <a:latin typeface="Arial"/>
              </a:rPr>
              <a:t>β) </a:t>
            </a:r>
            <a:r>
              <a:rPr b="1" lang="el-GR" sz="2300" spc="-1" strike="noStrike" u="sng">
                <a:solidFill>
                  <a:srgbClr val="ff0000"/>
                </a:solidFill>
                <a:uFill>
                  <a:solidFill>
                    <a:srgbClr val="ffffff"/>
                  </a:solidFill>
                </a:uFill>
                <a:latin typeface="Arial"/>
              </a:rPr>
              <a:t>ΕΜΜΕΣΗΣ ΜΕΤΑΔΟΣΕΩΣ η ΕΛΑΙΟΔΥΝΑΜΙΚΟΙ</a:t>
            </a:r>
            <a:r>
              <a:rPr b="1" lang="el-GR" sz="2300" spc="-1" strike="noStrike">
                <a:solidFill>
                  <a:srgbClr val="ffffff"/>
                </a:solidFill>
                <a:uFill>
                  <a:solidFill>
                    <a:srgbClr val="ffffff"/>
                  </a:solidFill>
                </a:uFill>
                <a:latin typeface="Arial"/>
              </a:rPr>
              <a:t>, ΠΟΥ ΕΝΕΡΓΟΥΝ ΣΤΙΣ ΑΤΟΜΙΚΕΣ ΒΑΛΒΙΔΕΣ ΤΩΝ ΟΜΑΔΩΝ ΠΡΟΦΥΣΙΩΝ ΜΕΣΩ ΕΝΟΣ ΥΠΗΡΕΤΙΚΟΥ ΚΥΛΙΝΔΡΟΥ ΕΛΑΙΟΔΥΝΑΜΙΚΗΣ ΛΕΙΤΟΥΡΓΙΑΣ.</a:t>
            </a:r>
            <a:endParaRPr b="0" lang="el-GR" sz="2300" spc="-1" strike="noStrike">
              <a:solidFill>
                <a:srgbClr val="000000"/>
              </a:solidFill>
              <a:uFill>
                <a:solidFill>
                  <a:srgbClr val="ffffff"/>
                </a:solidFill>
              </a:uFill>
              <a:latin typeface="Arial"/>
            </a:endParaRPr>
          </a:p>
          <a:p>
            <a:pPr>
              <a:lnSpc>
                <a:spcPct val="100000"/>
              </a:lnSpc>
              <a:spcBef>
                <a:spcPts val="479"/>
              </a:spcBef>
            </a:pPr>
            <a:endParaRPr b="0" lang="el-GR" sz="2300" spc="-1" strike="noStrike">
              <a:solidFill>
                <a:srgbClr val="000000"/>
              </a:solidFill>
              <a:uFill>
                <a:solidFill>
                  <a:srgbClr val="ffffff"/>
                </a:solidFill>
              </a:uFill>
              <a:latin typeface="Arial"/>
            </a:endParaRPr>
          </a:p>
          <a:p>
            <a:pPr>
              <a:lnSpc>
                <a:spcPct val="100000"/>
              </a:lnSpc>
              <a:spcBef>
                <a:spcPts val="1080"/>
              </a:spcBef>
            </a:pPr>
            <a:br/>
            <a:endParaRPr b="0" lang="el-GR" sz="2300" spc="-1" strike="noStrike">
              <a:solidFill>
                <a:srgbClr val="000000"/>
              </a:solidFill>
              <a:uFill>
                <a:solidFill>
                  <a:srgbClr val="ffffff"/>
                </a:solidFill>
              </a:uFill>
              <a:latin typeface="Arial"/>
            </a:endParaRPr>
          </a:p>
        </p:txBody>
      </p:sp>
    </p:spTree>
  </p:cSld>
</p:sld>
</file>

<file path=ppt/slides/slide2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5" name="TextShape 1"/>
          <p:cNvSpPr txBox="1"/>
          <p:nvPr/>
        </p:nvSpPr>
        <p:spPr>
          <a:xfrm>
            <a:off x="285840" y="214200"/>
            <a:ext cx="8572320" cy="713880"/>
          </a:xfrm>
          <a:prstGeom prst="rect">
            <a:avLst/>
          </a:prstGeom>
          <a:solidFill>
            <a:srgbClr val="7030a0"/>
          </a:solidFill>
          <a:ln>
            <a:noFill/>
          </a:ln>
        </p:spPr>
        <p:txBody>
          <a:bodyPr lIns="45720" rIns="45720" tIns="396000" bIns="360000" anchor="ctr"/>
          <a:p>
            <a:pPr algn="ctr">
              <a:lnSpc>
                <a:spcPct val="100000"/>
              </a:lnSpc>
            </a:pPr>
            <a:r>
              <a:rPr b="1" lang="el-GR" sz="2800" spc="-1" strike="noStrike" u="sng" cap="all">
                <a:solidFill>
                  <a:srgbClr val="000000"/>
                </a:solidFill>
                <a:uFill>
                  <a:solidFill>
                    <a:srgbClr val="ffffff"/>
                  </a:solidFill>
                </a:uFill>
                <a:latin typeface="Arial"/>
              </a:rPr>
              <a:t>Ο ΡΥΘΜΙΣΤΗΣ ΣΤΡΟΦΩΝ (GOVERNOR)</a:t>
            </a:r>
            <a:endParaRPr b="0" lang="el-GR" sz="2800" spc="-1" strike="noStrike">
              <a:solidFill>
                <a:srgbClr val="ffffff"/>
              </a:solidFill>
              <a:uFill>
                <a:solidFill>
                  <a:srgbClr val="ffffff"/>
                </a:solidFill>
              </a:uFill>
              <a:latin typeface="Book Antiqua"/>
            </a:endParaRPr>
          </a:p>
        </p:txBody>
      </p:sp>
      <p:sp>
        <p:nvSpPr>
          <p:cNvPr id="986" name="TextShape 2"/>
          <p:cNvSpPr txBox="1"/>
          <p:nvPr/>
        </p:nvSpPr>
        <p:spPr>
          <a:xfrm>
            <a:off x="179640" y="1071720"/>
            <a:ext cx="8784720" cy="5453280"/>
          </a:xfrm>
          <a:prstGeom prst="rect">
            <a:avLst/>
          </a:prstGeom>
          <a:solidFill>
            <a:srgbClr val="000000"/>
          </a:solidFill>
          <a:ln>
            <a:noFill/>
          </a:ln>
        </p:spPr>
        <p:txBody>
          <a:bodyPr lIns="90000" rIns="90000" tIns="45000" bIns="45000"/>
          <a:p>
            <a:pPr>
              <a:lnSpc>
                <a:spcPct val="100000"/>
              </a:lnSpc>
              <a:spcBef>
                <a:spcPts val="519"/>
              </a:spcBef>
            </a:pPr>
            <a:r>
              <a:rPr b="1" lang="el-GR" sz="2600" spc="-1" strike="noStrike">
                <a:solidFill>
                  <a:srgbClr val="ffffff"/>
                </a:solidFill>
                <a:uFill>
                  <a:solidFill>
                    <a:srgbClr val="ffffff"/>
                  </a:solidFill>
                </a:uFill>
                <a:latin typeface="Arial"/>
              </a:rPr>
              <a:t>ΚΑΙ ΟΙ ΔΥΟ ΚΑΤΗΓΟΡΙΕΣ </a:t>
            </a:r>
            <a:r>
              <a:rPr b="1" lang="el-GR" sz="2600" spc="-1" strike="noStrike">
                <a:solidFill>
                  <a:srgbClr val="ff0000"/>
                </a:solidFill>
                <a:uFill>
                  <a:solidFill>
                    <a:srgbClr val="ffffff"/>
                  </a:solidFill>
                </a:uFill>
                <a:latin typeface="Arial"/>
              </a:rPr>
              <a:t>ΒΑΣΙΖΟΝΤΑΙ ΣΤΗ ΦΥΓΟΚΕΝΤΡΗ ΔΥΝΑΜΗ</a:t>
            </a:r>
            <a:r>
              <a:rPr b="1" lang="el-GR" sz="2600" spc="-1" strike="noStrike">
                <a:solidFill>
                  <a:srgbClr val="ffffff"/>
                </a:solidFill>
                <a:uFill>
                  <a:solidFill>
                    <a:srgbClr val="ffffff"/>
                  </a:solidFill>
                </a:uFill>
                <a:latin typeface="Arial"/>
              </a:rPr>
              <a:t>, ΠΟΥ ΕΠΕΝΕΡΓΕΙ ΣΕ ΔΥΟ ΑΝΤΙΒΑΡΑ ΤΟΥ ΡΥΘΜΙΣΤΗ ΠΟΥ ΠΕΡΙΣΤΡΕΦΟΝΤΑΙ ΑΠΟ ΤΟ ΣΤΡΟΒΙΛΟ ΚΑΙ ΤΑ ΑΝΑΓΚΑΖΕΙ ΝΑ ΑΠΟΜΑΚΡΥΝΟΝΤΑΙ η ΝΑ ΠΛΗΣΙΑΖΟΥΝ ΜΕΤΑΞΥ ΤΟΥΣ. Η ΚΙΝΗΣΗ ΤΩΝ ΑΝΤΙΒΑΡΩΝ ΑΥΤΩΝ ΣΤΟΥΣ </a:t>
            </a:r>
            <a:r>
              <a:rPr b="1" lang="el-GR" sz="2600" spc="-1" strike="noStrike" u="sng">
                <a:solidFill>
                  <a:srgbClr val="ff0000"/>
                </a:solidFill>
                <a:uFill>
                  <a:solidFill>
                    <a:srgbClr val="ffffff"/>
                  </a:solidFill>
                </a:uFill>
                <a:latin typeface="Arial"/>
              </a:rPr>
              <a:t>ΡΥΘΜΙΣΤΕΣ ΑΜΕΣΗΣ ΜΕΤΑΔΟΣΕΩΣ</a:t>
            </a:r>
            <a:r>
              <a:rPr b="1" lang="el-GR" sz="2600" spc="-1" strike="noStrike">
                <a:solidFill>
                  <a:srgbClr val="ff0000"/>
                </a:solidFill>
                <a:uFill>
                  <a:solidFill>
                    <a:srgbClr val="ffffff"/>
                  </a:solidFill>
                </a:uFill>
                <a:latin typeface="Arial"/>
              </a:rPr>
              <a:t> </a:t>
            </a:r>
            <a:r>
              <a:rPr b="1" lang="el-GR" sz="2600" spc="-1" strike="noStrike">
                <a:solidFill>
                  <a:srgbClr val="ffffff"/>
                </a:solidFill>
                <a:uFill>
                  <a:solidFill>
                    <a:srgbClr val="ffffff"/>
                  </a:solidFill>
                </a:uFill>
                <a:latin typeface="Arial"/>
              </a:rPr>
              <a:t>ΜΕΤΑΔΙΔΕΤΑΙ ΜΕ ΜΟΧΛΟΥΣ ΣΤΗ ΒΑΛΒΙΔΑ ΤΟΥ ΑΤΜΟΦΡΑΚΤΗ, ΕΝΩ ΣΤΟΥΣ </a:t>
            </a:r>
            <a:r>
              <a:rPr b="1" lang="el-GR" sz="2600" spc="-1" strike="noStrike" u="sng">
                <a:solidFill>
                  <a:srgbClr val="ff0000"/>
                </a:solidFill>
                <a:uFill>
                  <a:solidFill>
                    <a:srgbClr val="ffffff"/>
                  </a:solidFill>
                </a:uFill>
                <a:latin typeface="Arial"/>
              </a:rPr>
              <a:t>ΡΥΘΜΙΣΤΕΣ ΕΜΜΕΣΗΣ ΜΕΤΑΔΟΣΕΩΣ</a:t>
            </a:r>
            <a:r>
              <a:rPr b="1" lang="el-GR" sz="2600" spc="-1" strike="noStrike">
                <a:solidFill>
                  <a:srgbClr val="ffffff"/>
                </a:solidFill>
                <a:uFill>
                  <a:solidFill>
                    <a:srgbClr val="ffffff"/>
                  </a:solidFill>
                </a:uFill>
                <a:latin typeface="Arial"/>
              </a:rPr>
              <a:t> ΕΝΕΡΓΟΠΟΙΕΙ ΕΝΑ ΥΠΗΡΕΤΙΚΟ ΕΛΑΙΟΚΥΛΙΝΔΡΟ, ΠΟΥ ΕΠΙΔΡΑ ΜΕΣΩ ΕΝΟΣ ΔΙΑΝΟΜΕΑ ΣΤΗ ΒΑΛΒΙΔΑ ΤΟΥ ΑΤΜΟΦΡΑΚΤΗ Η ΣΤΙΣ ΒΑΛΒΙΔΕΣ ΤΩΝ ΟΜΑΔΩΝ ΠΡΟΦΥΣΙΩΝ.</a:t>
            </a:r>
            <a:endParaRPr b="0" lang="el-GR" sz="2600" spc="-1" strike="noStrike">
              <a:solidFill>
                <a:srgbClr val="000000"/>
              </a:solidFill>
              <a:uFill>
                <a:solidFill>
                  <a:srgbClr val="ffffff"/>
                </a:solidFill>
              </a:uFill>
              <a:latin typeface="Arial"/>
            </a:endParaRPr>
          </a:p>
          <a:p>
            <a:pPr>
              <a:lnSpc>
                <a:spcPct val="100000"/>
              </a:lnSpc>
              <a:spcBef>
                <a:spcPts val="479"/>
              </a:spcBef>
            </a:pPr>
            <a:endParaRPr b="0" lang="el-GR" sz="2600" spc="-1" strike="noStrike">
              <a:solidFill>
                <a:srgbClr val="000000"/>
              </a:solidFill>
              <a:uFill>
                <a:solidFill>
                  <a:srgbClr val="ffffff"/>
                </a:solidFill>
              </a:uFill>
              <a:latin typeface="Arial"/>
            </a:endParaRPr>
          </a:p>
          <a:p>
            <a:pPr>
              <a:lnSpc>
                <a:spcPct val="100000"/>
              </a:lnSpc>
              <a:spcBef>
                <a:spcPts val="1080"/>
              </a:spcBef>
            </a:pPr>
            <a:br/>
            <a:endParaRPr b="0" lang="el-GR" sz="2600" spc="-1" strike="noStrike">
              <a:solidFill>
                <a:srgbClr val="000000"/>
              </a:solidFill>
              <a:uFill>
                <a:solidFill>
                  <a:srgbClr val="ffffff"/>
                </a:solidFill>
              </a:uFill>
              <a:latin typeface="Arial"/>
            </a:endParaRPr>
          </a:p>
        </p:txBody>
      </p:sp>
    </p:spTree>
  </p:cSld>
</p:sld>
</file>

<file path=ppt/slides/slide2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7" name="TextShape 1"/>
          <p:cNvSpPr txBox="1"/>
          <p:nvPr/>
        </p:nvSpPr>
        <p:spPr>
          <a:xfrm>
            <a:off x="285840" y="214200"/>
            <a:ext cx="8572320" cy="713880"/>
          </a:xfrm>
          <a:prstGeom prst="rect">
            <a:avLst/>
          </a:prstGeom>
          <a:solidFill>
            <a:srgbClr val="7030a0"/>
          </a:solidFill>
          <a:ln>
            <a:noFill/>
          </a:ln>
        </p:spPr>
        <p:txBody>
          <a:bodyPr lIns="45720" rIns="45720" tIns="396000" bIns="360000" anchor="ctr"/>
          <a:p>
            <a:pPr algn="ctr">
              <a:lnSpc>
                <a:spcPct val="100000"/>
              </a:lnSpc>
            </a:pPr>
            <a:r>
              <a:rPr b="1" lang="el-GR" sz="2800" spc="-1" strike="noStrike" u="sng" cap="all">
                <a:solidFill>
                  <a:srgbClr val="ffff00"/>
                </a:solidFill>
                <a:uFill>
                  <a:solidFill>
                    <a:srgbClr val="ffffff"/>
                  </a:solidFill>
                </a:uFill>
                <a:latin typeface="Arial"/>
              </a:rPr>
              <a:t>Ο ΜΗΧΑΝΙΚΟΣ ΡΥΘΜΙΣΤΗΣ ΣΤΡΟΦΩΝ</a:t>
            </a:r>
            <a:endParaRPr b="0" lang="el-GR" sz="2800" spc="-1" strike="noStrike">
              <a:solidFill>
                <a:srgbClr val="ffffff"/>
              </a:solidFill>
              <a:uFill>
                <a:solidFill>
                  <a:srgbClr val="ffffff"/>
                </a:solidFill>
              </a:uFill>
              <a:latin typeface="Book Antiqua"/>
            </a:endParaRPr>
          </a:p>
        </p:txBody>
      </p:sp>
      <p:sp>
        <p:nvSpPr>
          <p:cNvPr id="988" name="TextShape 2"/>
          <p:cNvSpPr txBox="1"/>
          <p:nvPr/>
        </p:nvSpPr>
        <p:spPr>
          <a:xfrm>
            <a:off x="179640" y="1071720"/>
            <a:ext cx="8784720" cy="5453280"/>
          </a:xfrm>
          <a:prstGeom prst="rect">
            <a:avLst/>
          </a:prstGeom>
          <a:solidFill>
            <a:srgbClr val="000000"/>
          </a:solidFill>
          <a:ln>
            <a:noFill/>
          </a:ln>
        </p:spPr>
        <p:txBody>
          <a:bodyPr lIns="90000" rIns="90000" tIns="45000" bIns="45000"/>
          <a:p>
            <a:pPr>
              <a:lnSpc>
                <a:spcPct val="100000"/>
              </a:lnSpc>
              <a:spcBef>
                <a:spcPts val="479"/>
              </a:spcBef>
            </a:pPr>
            <a:r>
              <a:rPr b="1" lang="el-GR" sz="2400" spc="-1" strike="noStrike">
                <a:solidFill>
                  <a:srgbClr val="ffffff"/>
                </a:solidFill>
                <a:uFill>
                  <a:solidFill>
                    <a:srgbClr val="ffffff"/>
                  </a:solidFill>
                </a:uFill>
                <a:latin typeface="Arial"/>
              </a:rPr>
              <a:t>Η ΑΡΧΗ ΛΕΙΤΟΥΡΓΙΑΣ ΤΟΥ ΦΑΙΝΕΤΑΙ ΣΤΟ ΣΧΗΜΑ. ΤΟ ΚΥΡΙΟ ΜΕΡΟΣ ΤΟΥ ΑΠΟΤΕΛΕΙΤΑΙ ΑΠΟ ΔΥΟ ΑΝΤΙΒΑΡΑ, ΔΗΛΑΔΗ ΔΥΟ ΙΣΕΣ ΜΑΖΕΣ. ΤΑ ΑΝΤΙΒΑΡΑ ΑΥΤΑ ΑΡΘΡΩΝΟΝΤΑΙ ΣΤΟΝ ΑΞΟΝΙΣΚΟ, ΠΟΥ ΚΙΝΕΙΤΑΙ ΑΠΟ ΤΟΝ ΑΞΟΝΑ ΤΟΥ ΣΤΡΟΒΙΛΟΥ, ΕΤΣΙ ΩΣΤΕ ΝΑ ΚΙΝΕΙΤΑΙ ΣΥΜΜΕΤΡΙΚΑ ΤΟ ΕΝΑ ΑΠΕΝΑΝΤΙ ΣΤΟ ΑΛΛΟ. ΚΑΤΑ ΤΗΝ ΚΙΝΗΣΗ ΤΟΥ ΣΤΡΟΒΙΛΟΥ ΤΑ ΑΝΤΙΒΑΡΑ ΑΝΟΙΓΟΥΝ Η ΚΛΕΙΝΟΥΝ ΑΝΑΛΟΓΑ ΜΕ ΤΗ ΦΥΓΟΚΕΝΤΡΗ ΔΥΝΑΜΗ ΠΟΥ ΑΝΑΠΤΥΣΣΕΤΑΙ ΚΑΤΑ ΤΗΝ ΠΕΡΙΣΤΡΟΦΗ ΤΟΥΣ.</a:t>
            </a:r>
            <a:endParaRPr b="0" lang="el-GR" sz="2400" spc="-1" strike="noStrike">
              <a:solidFill>
                <a:srgbClr val="000000"/>
              </a:solidFill>
              <a:uFill>
                <a:solidFill>
                  <a:srgbClr val="ffffff"/>
                </a:solidFill>
              </a:uFill>
              <a:latin typeface="Arial"/>
            </a:endParaRPr>
          </a:p>
          <a:p>
            <a:pPr>
              <a:lnSpc>
                <a:spcPct val="100000"/>
              </a:lnSpc>
              <a:spcBef>
                <a:spcPts val="479"/>
              </a:spcBef>
            </a:pPr>
            <a:r>
              <a:rPr b="1" lang="el-GR" sz="2400" spc="-1" strike="noStrike">
                <a:solidFill>
                  <a:srgbClr val="ffffff"/>
                </a:solidFill>
                <a:uFill>
                  <a:solidFill>
                    <a:srgbClr val="ffffff"/>
                  </a:solidFill>
                </a:uFill>
                <a:latin typeface="Arial"/>
              </a:rPr>
              <a:t>Η ΚΙΝΗΣΗ ΤΩΝ ΑΝΤΙΒΑΡΩΝ ΜΕΤΑΔΙΔΕΤΑΙ ΚΑΤΑΛΛΗΛΑ ΣΤΗ ΒΑΛΒΙΔΑ, ΠΟΥ ΑΝΟΙΓΕΙ Η ΚΛΕΙΝΕΙ ΑΝΑΛΟΓΑ, ΡΥΘΜΙΖΟΝΤΑΣ ΕΤΣΙ ΤΗΝ ΠΟΣΟΤΗΤΑ ΤΟΥ ΑΤΜΟΥ ΠΟΥ ΠΑΡΕΧΕΤΑΙ ΣΤΟ ΣΤΡΟΒΙΛΟ. </a:t>
            </a:r>
            <a:endParaRPr b="0" lang="el-GR" sz="2400" spc="-1" strike="noStrike">
              <a:solidFill>
                <a:srgbClr val="000000"/>
              </a:solidFill>
              <a:uFill>
                <a:solidFill>
                  <a:srgbClr val="ffffff"/>
                </a:solidFill>
              </a:uFill>
              <a:latin typeface="Arial"/>
            </a:endParaRPr>
          </a:p>
          <a:p>
            <a:pPr algn="ctr">
              <a:lnSpc>
                <a:spcPct val="100000"/>
              </a:lnSpc>
              <a:spcBef>
                <a:spcPts val="281"/>
              </a:spcBef>
            </a:pPr>
            <a:endParaRPr b="0" lang="el-GR" sz="2400" spc="-1" strike="noStrike">
              <a:solidFill>
                <a:srgbClr val="000000"/>
              </a:solidFill>
              <a:uFill>
                <a:solidFill>
                  <a:srgbClr val="ffffff"/>
                </a:solidFill>
              </a:uFill>
              <a:latin typeface="Arial"/>
            </a:endParaRPr>
          </a:p>
          <a:p>
            <a:pPr algn="ctr">
              <a:lnSpc>
                <a:spcPct val="100000"/>
              </a:lnSpc>
              <a:spcBef>
                <a:spcPts val="479"/>
              </a:spcBef>
            </a:pPr>
            <a:br/>
            <a:endParaRPr b="0" lang="el-GR" sz="2400" spc="-1" strike="noStrike">
              <a:solidFill>
                <a:srgbClr val="000000"/>
              </a:solidFill>
              <a:uFill>
                <a:solidFill>
                  <a:srgbClr val="ffffff"/>
                </a:solidFill>
              </a:uFill>
              <a:latin typeface="Arial"/>
            </a:endParaRPr>
          </a:p>
          <a:p>
            <a:pPr>
              <a:lnSpc>
                <a:spcPct val="100000"/>
              </a:lnSpc>
              <a:spcBef>
                <a:spcPts val="1080"/>
              </a:spcBef>
            </a:pPr>
            <a:br/>
            <a:endParaRPr b="0" lang="el-GR" sz="2400" spc="-1" strike="noStrike">
              <a:solidFill>
                <a:srgbClr val="000000"/>
              </a:solidFill>
              <a:uFill>
                <a:solidFill>
                  <a:srgbClr val="ffffff"/>
                </a:solidFill>
              </a:uFill>
              <a:latin typeface="Arial"/>
            </a:endParaRPr>
          </a:p>
        </p:txBody>
      </p:sp>
    </p:spTree>
  </p:cSld>
</p:sld>
</file>

<file path=ppt/slides/slide25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9" name="TextShape 1"/>
          <p:cNvSpPr txBox="1"/>
          <p:nvPr/>
        </p:nvSpPr>
        <p:spPr>
          <a:xfrm>
            <a:off x="285840" y="214200"/>
            <a:ext cx="8572320" cy="713880"/>
          </a:xfrm>
          <a:prstGeom prst="rect">
            <a:avLst/>
          </a:prstGeom>
          <a:solidFill>
            <a:srgbClr val="7030a0"/>
          </a:solidFill>
          <a:ln>
            <a:noFill/>
          </a:ln>
        </p:spPr>
        <p:txBody>
          <a:bodyPr lIns="45720" rIns="45720" tIns="396000" bIns="360000" anchor="ctr"/>
          <a:p>
            <a:pPr algn="ctr">
              <a:lnSpc>
                <a:spcPct val="100000"/>
              </a:lnSpc>
            </a:pPr>
            <a:r>
              <a:rPr b="1" lang="el-GR" sz="2800" spc="-1" strike="noStrike" u="sng" cap="all">
                <a:solidFill>
                  <a:srgbClr val="000000"/>
                </a:solidFill>
                <a:uFill>
                  <a:solidFill>
                    <a:srgbClr val="ffffff"/>
                  </a:solidFill>
                </a:uFill>
                <a:latin typeface="Arial"/>
              </a:rPr>
              <a:t>Ο ΜΗΧΑΝΙΚΟΣ ΡΥΘΜΙΣΤΗΣ ΣΤΡΟΦΩΝ</a:t>
            </a:r>
            <a:endParaRPr b="0" lang="el-GR" sz="2800" spc="-1" strike="noStrike">
              <a:solidFill>
                <a:srgbClr val="ffffff"/>
              </a:solidFill>
              <a:uFill>
                <a:solidFill>
                  <a:srgbClr val="ffffff"/>
                </a:solidFill>
              </a:uFill>
              <a:latin typeface="Book Antiqua"/>
            </a:endParaRPr>
          </a:p>
        </p:txBody>
      </p:sp>
      <p:sp>
        <p:nvSpPr>
          <p:cNvPr id="990" name="TextShape 2"/>
          <p:cNvSpPr txBox="1"/>
          <p:nvPr/>
        </p:nvSpPr>
        <p:spPr>
          <a:xfrm>
            <a:off x="179640" y="1071720"/>
            <a:ext cx="4104000" cy="5453280"/>
          </a:xfrm>
          <a:prstGeom prst="rect">
            <a:avLst/>
          </a:prstGeom>
          <a:solidFill>
            <a:srgbClr val="000000"/>
          </a:solidFill>
          <a:ln>
            <a:noFill/>
          </a:ln>
        </p:spPr>
        <p:txBody>
          <a:bodyPr lIns="90000" rIns="90000" tIns="45000" bIns="45000"/>
          <a:p>
            <a:pPr>
              <a:lnSpc>
                <a:spcPct val="100000"/>
              </a:lnSpc>
              <a:spcBef>
                <a:spcPts val="340"/>
              </a:spcBef>
            </a:pPr>
            <a:r>
              <a:rPr b="1" lang="el-GR" sz="1700" spc="-1" strike="noStrike">
                <a:solidFill>
                  <a:srgbClr val="ffffff"/>
                </a:solidFill>
                <a:uFill>
                  <a:solidFill>
                    <a:srgbClr val="ffffff"/>
                  </a:solidFill>
                </a:uFill>
                <a:latin typeface="Arial"/>
              </a:rPr>
              <a:t>Η ΑΡΧΗ ΛΕΙΤΟΥΡΓΙΑΣ ΤΟΥ ΦΑΙΝΕΤΑΙ ΣΤΟ ΣΧΗΜΑ. ΤΟ ΚΥΡΙΟ ΜΕΡΟΣ ΤΟΥ ΑΠΟΤΕΛΕΙΤΑΙ ΑΠΟ ΔΥΟ ΑΝΤΙΒΑΡΑ, ΔΗΛΑΔΗ ΔΥΟ ΙΣΕΣ ΜΑΖΕΣ. ΤΑ ΑΝΤΙΒΑΡΑ ΑΥΤΑ ΑΡΘΡΩΝΟΝΤΑΙ ΣΤΟΝ ΑΞΟΝΙΣΚΟ, ΠΟΥ ΚΙΝΕΙΤΑΙ ΑΠΟ ΤΟΝ ΑΞΟΝΑ ΤΟΥ ΣΤΡΟΒΙΛΟΥ, ΕΤΣΙ ΩΣΤΕ ΝΑ ΚΙΝΕΙΤΑΙ ΣΥΜΜΕΤΡΙΚΑ ΤΟ ΕΝΑ ΑΠΕΝΑΝΤΙ ΣΤΟ ΑΛΛΟ. ΚΑΤΑ ΤΗΝ ΚΙΝΗΣΗ ΤΟΥ ΣΤΡΟΒΙΛΟΥ ΤΑ ΑΝΤΙΒΑΡΑ ΑΝΟΙΓΟΥΝ Η ΚΛΕΙΝΟΥΝ ΑΝΑΛΟΓΑ ΜΕ ΤΗ ΦΥΓΟΚΕΝΤΡΗ ΔΥΝΑΜΗ ΠΟΥ ΑΝΑΠΤΥΣΣΕΤΑΙ ΚΑΤΑ ΤΗΝ ΠΕΡΙΣΤΡΟΦΗ ΤΟΥΣ.</a:t>
            </a:r>
            <a:endParaRPr b="0" lang="el-GR" sz="1700" spc="-1" strike="noStrike">
              <a:solidFill>
                <a:srgbClr val="000000"/>
              </a:solidFill>
              <a:uFill>
                <a:solidFill>
                  <a:srgbClr val="ffffff"/>
                </a:solidFill>
              </a:uFill>
              <a:latin typeface="Arial"/>
            </a:endParaRPr>
          </a:p>
          <a:p>
            <a:pPr>
              <a:lnSpc>
                <a:spcPct val="100000"/>
              </a:lnSpc>
              <a:spcBef>
                <a:spcPts val="340"/>
              </a:spcBef>
            </a:pPr>
            <a:r>
              <a:rPr b="1" lang="el-GR" sz="1700" spc="-1" strike="noStrike">
                <a:solidFill>
                  <a:srgbClr val="ffffff"/>
                </a:solidFill>
                <a:uFill>
                  <a:solidFill>
                    <a:srgbClr val="ffffff"/>
                  </a:solidFill>
                </a:uFill>
                <a:latin typeface="Arial"/>
              </a:rPr>
              <a:t>Η ΚΙΝΗΣΗ ΤΩΝ ΑΝΤΙΒΑΡΩΝ ΜΕΤΑΔΙΔΕΤΑΙ ΚΑΤΑΛΛΗΛΑ ΣΤΗ ΒΑΛΒΙΔΑ, ΠΟΥ ΑΝΟΙΓΕΙ Η ΚΛΕΙΝΕΙ ΑΝΑΛΟΓΑ, ΡΥΘΜΙΖΟΝΤΑΣ ΕΤΣΙ ΤΗΝ ΠΟΣΟΤΗΤΑ ΤΟΥ ΑΤΜΟΥ ΠΟΥ ΠΑΡΕΧΕΤΑΙ ΣΤΟ ΣΤΡΟΒΙΛΟ. </a:t>
            </a:r>
            <a:endParaRPr b="0" lang="el-GR" sz="1700" spc="-1" strike="noStrike">
              <a:solidFill>
                <a:srgbClr val="000000"/>
              </a:solidFill>
              <a:uFill>
                <a:solidFill>
                  <a:srgbClr val="ffffff"/>
                </a:solidFill>
              </a:uFill>
              <a:latin typeface="Arial"/>
            </a:endParaRPr>
          </a:p>
          <a:p>
            <a:pPr algn="ctr">
              <a:lnSpc>
                <a:spcPct val="100000"/>
              </a:lnSpc>
              <a:spcBef>
                <a:spcPts val="281"/>
              </a:spcBef>
            </a:pPr>
            <a:endParaRPr b="0" lang="el-GR" sz="1700" spc="-1" strike="noStrike">
              <a:solidFill>
                <a:srgbClr val="000000"/>
              </a:solidFill>
              <a:uFill>
                <a:solidFill>
                  <a:srgbClr val="ffffff"/>
                </a:solidFill>
              </a:uFill>
              <a:latin typeface="Arial"/>
            </a:endParaRPr>
          </a:p>
          <a:p>
            <a:pPr algn="ctr">
              <a:lnSpc>
                <a:spcPct val="100000"/>
              </a:lnSpc>
              <a:spcBef>
                <a:spcPts val="479"/>
              </a:spcBef>
            </a:pPr>
            <a:br/>
            <a:endParaRPr b="0" lang="el-GR" sz="1700" spc="-1" strike="noStrike">
              <a:solidFill>
                <a:srgbClr val="000000"/>
              </a:solidFill>
              <a:uFill>
                <a:solidFill>
                  <a:srgbClr val="ffffff"/>
                </a:solidFill>
              </a:uFill>
              <a:latin typeface="Arial"/>
            </a:endParaRPr>
          </a:p>
          <a:p>
            <a:pPr>
              <a:lnSpc>
                <a:spcPct val="100000"/>
              </a:lnSpc>
              <a:spcBef>
                <a:spcPts val="1080"/>
              </a:spcBef>
            </a:pPr>
            <a:br/>
            <a:endParaRPr b="0" lang="el-GR" sz="1700" spc="-1" strike="noStrike">
              <a:solidFill>
                <a:srgbClr val="000000"/>
              </a:solidFill>
              <a:uFill>
                <a:solidFill>
                  <a:srgbClr val="ffffff"/>
                </a:solidFill>
              </a:uFill>
              <a:latin typeface="Arial"/>
            </a:endParaRPr>
          </a:p>
        </p:txBody>
      </p:sp>
      <p:pic>
        <p:nvPicPr>
          <p:cNvPr id="991" name="Picture 4" descr=""/>
          <p:cNvPicPr/>
          <p:nvPr/>
        </p:nvPicPr>
        <p:blipFill>
          <a:blip r:embed="rId1"/>
          <a:stretch/>
        </p:blipFill>
        <p:spPr>
          <a:xfrm>
            <a:off x="4428000" y="1196640"/>
            <a:ext cx="4392000" cy="5400360"/>
          </a:xfrm>
          <a:prstGeom prst="rect">
            <a:avLst/>
          </a:prstGeom>
          <a:ln>
            <a:noFill/>
          </a:ln>
        </p:spPr>
      </p:pic>
    </p:spTree>
  </p:cSld>
</p:sld>
</file>

<file path=ppt/slides/slide25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2" name="TextShape 1"/>
          <p:cNvSpPr txBox="1"/>
          <p:nvPr/>
        </p:nvSpPr>
        <p:spPr>
          <a:xfrm>
            <a:off x="285840" y="214200"/>
            <a:ext cx="8572320" cy="713880"/>
          </a:xfrm>
          <a:prstGeom prst="rect">
            <a:avLst/>
          </a:prstGeom>
          <a:solidFill>
            <a:srgbClr val="7030a0"/>
          </a:solidFill>
          <a:ln>
            <a:noFill/>
          </a:ln>
        </p:spPr>
        <p:txBody>
          <a:bodyPr lIns="45720" rIns="45720" tIns="396000" bIns="360000" anchor="ctr"/>
          <a:p>
            <a:pPr algn="ctr">
              <a:lnSpc>
                <a:spcPct val="100000"/>
              </a:lnSpc>
            </a:pPr>
            <a:r>
              <a:rPr b="1" lang="el-GR" sz="2800" spc="-1" strike="noStrike" u="sng" cap="all">
                <a:solidFill>
                  <a:srgbClr val="000000"/>
                </a:solidFill>
                <a:uFill>
                  <a:solidFill>
                    <a:srgbClr val="ffffff"/>
                  </a:solidFill>
                </a:uFill>
                <a:latin typeface="Arial"/>
              </a:rPr>
              <a:t>Ο ΜΗΧΑΝΙΚΟΣ ΡΥΘΜΙΣΤΗΣ ΣΤΡΟΦΩΝ</a:t>
            </a:r>
            <a:endParaRPr b="0" lang="el-GR" sz="2800" spc="-1" strike="noStrike">
              <a:solidFill>
                <a:srgbClr val="ffffff"/>
              </a:solidFill>
              <a:uFill>
                <a:solidFill>
                  <a:srgbClr val="ffffff"/>
                </a:solidFill>
              </a:uFill>
              <a:latin typeface="Book Antiqua"/>
            </a:endParaRPr>
          </a:p>
        </p:txBody>
      </p:sp>
      <p:sp>
        <p:nvSpPr>
          <p:cNvPr id="993" name="TextShape 2"/>
          <p:cNvSpPr txBox="1"/>
          <p:nvPr/>
        </p:nvSpPr>
        <p:spPr>
          <a:xfrm>
            <a:off x="179640" y="1071720"/>
            <a:ext cx="8784720" cy="5453280"/>
          </a:xfrm>
          <a:prstGeom prst="rect">
            <a:avLst/>
          </a:prstGeom>
          <a:solidFill>
            <a:srgbClr val="000000"/>
          </a:solidFill>
          <a:ln>
            <a:noFill/>
          </a:ln>
        </p:spPr>
        <p:txBody>
          <a:bodyPr lIns="90000" rIns="90000" tIns="45000" bIns="45000"/>
          <a:p>
            <a:pPr marL="252000" indent="-456840">
              <a:lnSpc>
                <a:spcPct val="100000"/>
              </a:lnSpc>
              <a:spcBef>
                <a:spcPts val="439"/>
              </a:spcBef>
              <a:buClr>
                <a:srgbClr val="ff0000"/>
              </a:buClr>
              <a:buSzPct val="65000"/>
              <a:buFont typeface="Wingdings" charset="2"/>
              <a:buChar char=""/>
            </a:pPr>
            <a:r>
              <a:rPr b="1" lang="el-GR" sz="2200" spc="-1" strike="noStrike">
                <a:solidFill>
                  <a:srgbClr val="ffffff"/>
                </a:solidFill>
                <a:uFill>
                  <a:solidFill>
                    <a:srgbClr val="ffffff"/>
                  </a:solidFill>
                </a:uFill>
                <a:latin typeface="Arial"/>
              </a:rPr>
              <a:t>ΑΝ Π.Χ. Ο ΣΤΡΟΒΙΛΟΣ ΦΟΡΤΩΘΕΙ ΠΕΡΙΣΣΟΤΕΡΟ, ΟΙ ΣΤΡΟΦΕΣ ΤΟΥ ΠΕΦΤΟΥΝ, ΟΠΟΤΕ ΤΑ ΑΝΤΙΒΑΡΑ ΚΛΕΙΝΟΥΝ ΑΝΑΛΟΓΑ. ΤΟ ΕΛΑΤΗΡΙΟ ΚΑΤΟΠΙΝ ΣΠΡΩΧΝΕΙ ΤΟ ΜΟΧΛΟ  ΠΡΟΣ ΤΑ ΚΑΤΩ ΚΑΙ ΠΡΟΚΑΛΕΙ ΤΗΝ ΑΝΥΨΩΣΗ ΤΗΣ ΒΑΛΒΙΔΑΣ ΕΛΕΓΧΟΥ. ΕΤΣΙ ΑΥΤΗ ΠΑΡΕΧΕΙ ΠΕΡΙΣΣΟΤΕΡΟ ΑΤΜΟ ΣΤΟ ΣΤΡΟΒΙΛΟ ΩΣΠΟΥ ΟΙ ΣΤΡΟΦΕΣ ΑΝΑΛΟΓΑ ΠΡΟΣ ΤΗΝ ΤΙΜΗ ΤΟΥ ΦΟΡΤΙΟΥ ΤΟΥ ΦΘΑΣΟΥΝ ΣΤΟΝ ΑΡΙΘΜΟ ΠΟΥ ΧΡΕΙΑΖΕΤΑΙ ΤΟ ΝΕΟ ΦΟΡΤΙΟ.</a:t>
            </a:r>
            <a:endParaRPr b="0" lang="el-GR" sz="2200" spc="-1" strike="noStrike">
              <a:solidFill>
                <a:srgbClr val="000000"/>
              </a:solidFill>
              <a:uFill>
                <a:solidFill>
                  <a:srgbClr val="ffffff"/>
                </a:solidFill>
              </a:uFill>
              <a:latin typeface="Arial"/>
            </a:endParaRPr>
          </a:p>
          <a:p>
            <a:pPr marL="252000" indent="-456840">
              <a:lnSpc>
                <a:spcPct val="100000"/>
              </a:lnSpc>
              <a:spcBef>
                <a:spcPts val="439"/>
              </a:spcBef>
              <a:buClr>
                <a:srgbClr val="ff0000"/>
              </a:buClr>
              <a:buSzPct val="65000"/>
              <a:buFont typeface="Wingdings" charset="2"/>
              <a:buChar char=""/>
            </a:pPr>
            <a:r>
              <a:rPr b="1" lang="el-GR" sz="2200" spc="-1" strike="noStrike">
                <a:solidFill>
                  <a:srgbClr val="ffffff"/>
                </a:solidFill>
                <a:uFill>
                  <a:solidFill>
                    <a:srgbClr val="ffffff"/>
                  </a:solidFill>
                </a:uFill>
                <a:latin typeface="Arial"/>
              </a:rPr>
              <a:t>ΑΝ ΠΑΛΙ ΜΕΙΩΘΕΙ ΤΟ ΦΟΡΤΙΟ ΤΟΥ ΣΤΡΟΒΙΛΟΥ, ΟΙ ΣΤΡΟΦΕΣ ΤΟΥ ΘΑ ΑΥΞΗΘΟΥΝ ΚΑΙ ΤΑ ΑΝΤΙΒΑΡΑ ΘΑ ΑΝΟΙΞΟΥΝ. ΤΟΤΕ ΜΕ ΤΟΥΣ ΔΑΚΤΥΛΟΥΣ ΘΑ ΥΠΕΡΝΙΚΗΣΟΥΝ ΤΗΝ ΕΝΤΑΣΗ ΤΟΥ ΕΛΑΤΗΡΙΟΥ ΚΑΙ ΘΑ ΣΠΡΩΞΟΥΝ ΤΟ ΜΟΧΛΟ ΠΡΟΣ ΤΑ ΠΑΝΩ, ΩΣΤΕ Η ΒΑΛΒΙΔΑ ΕΛΕΝΧΟΥ ΝΑ ΚΛΕΙΣΕΙ ΛΙΓΟ, ΠΑΡΕΧΟΝΤΑΣ ΕΤΣΙ ΛΙΓΟΤΕΡΟ ΑΤΜΟ ΣΤΟ ΣΤΡΟΒΙΛΟ, ΩΣΠΟΥ ΟΙ ΣΤΡΟΦΕΣ ΤΟΥ ΞΑΝΑΓΥΡΙΣΟΥΝ ΣΤΟΝ ΚΑΝΟΝΙΚΟ ΤΟΥΣ ΑΡΙΘΜΟ.</a:t>
            </a:r>
            <a:endParaRPr b="0" lang="el-GR" sz="2200" spc="-1" strike="noStrike">
              <a:solidFill>
                <a:srgbClr val="000000"/>
              </a:solidFill>
              <a:uFill>
                <a:solidFill>
                  <a:srgbClr val="ffffff"/>
                </a:solidFill>
              </a:uFill>
              <a:latin typeface="Arial"/>
            </a:endParaRPr>
          </a:p>
          <a:p>
            <a:pPr algn="ctr">
              <a:lnSpc>
                <a:spcPct val="100000"/>
              </a:lnSpc>
              <a:spcBef>
                <a:spcPts val="281"/>
              </a:spcBef>
            </a:pPr>
            <a:endParaRPr b="0" lang="el-GR" sz="2200" spc="-1" strike="noStrike">
              <a:solidFill>
                <a:srgbClr val="000000"/>
              </a:solidFill>
              <a:uFill>
                <a:solidFill>
                  <a:srgbClr val="ffffff"/>
                </a:solidFill>
              </a:uFill>
              <a:latin typeface="Arial"/>
            </a:endParaRPr>
          </a:p>
          <a:p>
            <a:pPr algn="ctr">
              <a:lnSpc>
                <a:spcPct val="100000"/>
              </a:lnSpc>
              <a:spcBef>
                <a:spcPts val="479"/>
              </a:spcBef>
            </a:pPr>
            <a:br/>
            <a:endParaRPr b="0" lang="el-GR" sz="2200" spc="-1" strike="noStrike">
              <a:solidFill>
                <a:srgbClr val="000000"/>
              </a:solidFill>
              <a:uFill>
                <a:solidFill>
                  <a:srgbClr val="ffffff"/>
                </a:solidFill>
              </a:uFill>
              <a:latin typeface="Arial"/>
            </a:endParaRPr>
          </a:p>
          <a:p>
            <a:pPr>
              <a:lnSpc>
                <a:spcPct val="100000"/>
              </a:lnSpc>
              <a:spcBef>
                <a:spcPts val="1080"/>
              </a:spcBef>
            </a:pPr>
            <a:br/>
            <a:endParaRPr b="0" lang="el-GR" sz="2200" spc="-1" strike="noStrike">
              <a:solidFill>
                <a:srgbClr val="000000"/>
              </a:solidFill>
              <a:uFill>
                <a:solidFill>
                  <a:srgbClr val="ffffff"/>
                </a:solidFill>
              </a:uFill>
              <a:latin typeface="Arial"/>
            </a:endParaRPr>
          </a:p>
        </p:txBody>
      </p:sp>
    </p:spTree>
  </p:cSld>
</p:sld>
</file>

<file path=ppt/slides/slide25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4" name="TextShape 1"/>
          <p:cNvSpPr txBox="1"/>
          <p:nvPr/>
        </p:nvSpPr>
        <p:spPr>
          <a:xfrm>
            <a:off x="285840" y="214200"/>
            <a:ext cx="8572320" cy="713880"/>
          </a:xfrm>
          <a:prstGeom prst="rect">
            <a:avLst/>
          </a:prstGeom>
          <a:solidFill>
            <a:srgbClr val="7030a0"/>
          </a:solidFill>
          <a:ln>
            <a:noFill/>
          </a:ln>
        </p:spPr>
        <p:txBody>
          <a:bodyPr lIns="45720" rIns="45720" tIns="396000" bIns="360000" anchor="ctr"/>
          <a:p>
            <a:pPr algn="ctr">
              <a:lnSpc>
                <a:spcPct val="100000"/>
              </a:lnSpc>
            </a:pPr>
            <a:r>
              <a:rPr b="1" lang="el-GR" sz="2800" spc="-1" strike="noStrike" u="sng" cap="all">
                <a:solidFill>
                  <a:srgbClr val="000000"/>
                </a:solidFill>
                <a:uFill>
                  <a:solidFill>
                    <a:srgbClr val="ffffff"/>
                  </a:solidFill>
                </a:uFill>
                <a:latin typeface="Arial"/>
              </a:rPr>
              <a:t>Ο ΜΗΧΑΝΙΚΟΣ ΡΥΘΜΙΣΤΗΣ ΣΤΡΟΦΩΝ</a:t>
            </a:r>
            <a:endParaRPr b="0" lang="el-GR" sz="2800" spc="-1" strike="noStrike">
              <a:solidFill>
                <a:srgbClr val="ffffff"/>
              </a:solidFill>
              <a:uFill>
                <a:solidFill>
                  <a:srgbClr val="ffffff"/>
                </a:solidFill>
              </a:uFill>
              <a:latin typeface="Book Antiqua"/>
            </a:endParaRPr>
          </a:p>
        </p:txBody>
      </p:sp>
      <p:sp>
        <p:nvSpPr>
          <p:cNvPr id="995" name="TextShape 2"/>
          <p:cNvSpPr txBox="1"/>
          <p:nvPr/>
        </p:nvSpPr>
        <p:spPr>
          <a:xfrm>
            <a:off x="179640" y="1071720"/>
            <a:ext cx="8784720" cy="5453280"/>
          </a:xfrm>
          <a:prstGeom prst="rect">
            <a:avLst/>
          </a:prstGeom>
          <a:solidFill>
            <a:srgbClr val="000000"/>
          </a:solidFill>
          <a:ln>
            <a:noFill/>
          </a:ln>
        </p:spPr>
        <p:txBody>
          <a:bodyPr lIns="90000" rIns="90000" tIns="45000" bIns="45000"/>
          <a:p>
            <a:pPr>
              <a:lnSpc>
                <a:spcPct val="100000"/>
              </a:lnSpc>
              <a:spcBef>
                <a:spcPts val="581"/>
              </a:spcBef>
            </a:pPr>
            <a:r>
              <a:rPr b="1" lang="el-GR" sz="2900" spc="-1" strike="noStrike">
                <a:solidFill>
                  <a:srgbClr val="ffffff"/>
                </a:solidFill>
                <a:uFill>
                  <a:solidFill>
                    <a:srgbClr val="ffffff"/>
                  </a:solidFill>
                </a:uFill>
                <a:latin typeface="Arial"/>
              </a:rPr>
              <a:t>ΜΕ ΤΟ ΡΥΘΜΙΣΤΙΚΟ ΚΟΧΛΙΑ ΡΥΘΜΙΖΟΜΕ ΑΥΤΟΜΑΤΑ, ΔΗΛΑΔΗ ΔΙΝΟΥΜΕ ΤΗΝ ΕΝΤΟΛΗ ΣΤΟ ΡΥΘΜΙΣΤΗ ΓΙΑ ΤΟΝ ΑΡΙΘΜΟ ΣΤΡΟΦΩΝ ΤΟΥ ΣΤΡΟΒΙΛΟΥ ΠΟΥ ΕΠΙΘΥΜΟΥΜΕ. Ο ΡΥΘΜΙΣΤΗΣ ΑΥΤΟΣ ΠΡΟΚΑΛΕΙ ΑΡΚΕΤΑ ΜΕΓΑΛΗ ΜΕΤΑΒΟΛΗ ΤΩΝ ΣΤΡΟΦΩΝ ΑΝΑΛΟΓΑ ΜΕ ΤΟ ΦΟΡΤΙΟ, ΓΙΑΤΙ ΓΙΑ ΚΑΘΕ ΤΙΜΗ ΤΗΣ ΠΑΡΟΧΗΣ ΤΑ ΑΝΤΙΒΑΡΑ ΙΣΟΡΡΟΠΟΥΝ ΣΕ ΔΙΑΦΟΡΕΤΙΚΗ ΑΚΤΙΝΑ.</a:t>
            </a:r>
            <a:endParaRPr b="0" lang="el-GR" sz="2900" spc="-1" strike="noStrike">
              <a:solidFill>
                <a:srgbClr val="000000"/>
              </a:solidFill>
              <a:uFill>
                <a:solidFill>
                  <a:srgbClr val="ffffff"/>
                </a:solidFill>
              </a:uFill>
              <a:latin typeface="Arial"/>
            </a:endParaRPr>
          </a:p>
          <a:p>
            <a:pPr>
              <a:lnSpc>
                <a:spcPct val="100000"/>
              </a:lnSpc>
              <a:spcBef>
                <a:spcPts val="581"/>
              </a:spcBef>
            </a:pPr>
            <a:r>
              <a:rPr b="1" lang="el-GR" sz="2900" spc="-1" strike="noStrike">
                <a:solidFill>
                  <a:srgbClr val="ffffff"/>
                </a:solidFill>
                <a:uFill>
                  <a:solidFill>
                    <a:srgbClr val="ffffff"/>
                  </a:solidFill>
                </a:uFill>
                <a:latin typeface="Arial"/>
              </a:rPr>
              <a:t>ΡΥΘΜΙΣΤΕΣ ΑΥΤΟΥ ΤΟΥ ΤΥΠΟΥ ΧΡΗΣΙΜΟΠΟΙΟΥΝΤΑΙ ΣΕ ΜΙΚΡΟΥΣ ΜΟΝΟ ΑΤΜΟΣΤΡΟΒΙΛΟΥΣ ΜΕΧΡΙ 200 kW ΠΕΡΙΠΟΥ.</a:t>
            </a:r>
            <a:endParaRPr b="0" lang="el-GR" sz="2900" spc="-1" strike="noStrike">
              <a:solidFill>
                <a:srgbClr val="000000"/>
              </a:solidFill>
              <a:uFill>
                <a:solidFill>
                  <a:srgbClr val="ffffff"/>
                </a:solidFill>
              </a:uFill>
              <a:latin typeface="Arial"/>
            </a:endParaRPr>
          </a:p>
          <a:p>
            <a:pPr algn="ctr">
              <a:lnSpc>
                <a:spcPct val="100000"/>
              </a:lnSpc>
              <a:spcBef>
                <a:spcPts val="281"/>
              </a:spcBef>
            </a:pPr>
            <a:endParaRPr b="0" lang="el-GR" sz="2900" spc="-1" strike="noStrike">
              <a:solidFill>
                <a:srgbClr val="000000"/>
              </a:solidFill>
              <a:uFill>
                <a:solidFill>
                  <a:srgbClr val="ffffff"/>
                </a:solidFill>
              </a:uFill>
              <a:latin typeface="Arial"/>
            </a:endParaRPr>
          </a:p>
          <a:p>
            <a:pPr algn="ctr">
              <a:lnSpc>
                <a:spcPct val="100000"/>
              </a:lnSpc>
              <a:spcBef>
                <a:spcPts val="479"/>
              </a:spcBef>
            </a:pPr>
            <a:br/>
            <a:endParaRPr b="0" lang="el-GR" sz="2900" spc="-1" strike="noStrike">
              <a:solidFill>
                <a:srgbClr val="000000"/>
              </a:solidFill>
              <a:uFill>
                <a:solidFill>
                  <a:srgbClr val="ffffff"/>
                </a:solidFill>
              </a:uFill>
              <a:latin typeface="Arial"/>
            </a:endParaRPr>
          </a:p>
          <a:p>
            <a:pPr>
              <a:lnSpc>
                <a:spcPct val="100000"/>
              </a:lnSpc>
              <a:spcBef>
                <a:spcPts val="1080"/>
              </a:spcBef>
            </a:pPr>
            <a:br/>
            <a:endParaRPr b="0" lang="el-GR" sz="2900" spc="-1" strike="noStrike">
              <a:solidFill>
                <a:srgbClr val="000000"/>
              </a:solidFill>
              <a:uFill>
                <a:solidFill>
                  <a:srgbClr val="ffffff"/>
                </a:solidFill>
              </a:uFill>
              <a:latin typeface="Arial"/>
            </a:endParaRPr>
          </a:p>
        </p:txBody>
      </p:sp>
    </p:spTree>
  </p:cSld>
</p:sld>
</file>

<file path=ppt/slides/slide26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6" name="TextShape 1"/>
          <p:cNvSpPr txBox="1"/>
          <p:nvPr/>
        </p:nvSpPr>
        <p:spPr>
          <a:xfrm>
            <a:off x="285840" y="214200"/>
            <a:ext cx="8572320" cy="713880"/>
          </a:xfrm>
          <a:prstGeom prst="rect">
            <a:avLst/>
          </a:prstGeom>
          <a:solidFill>
            <a:srgbClr val="7030a0"/>
          </a:solidFill>
          <a:ln>
            <a:noFill/>
          </a:ln>
        </p:spPr>
        <p:txBody>
          <a:bodyPr lIns="45720" rIns="45720" tIns="396000" bIns="360000" anchor="ctr"/>
          <a:p>
            <a:pPr algn="ctr">
              <a:lnSpc>
                <a:spcPct val="100000"/>
              </a:lnSpc>
            </a:pPr>
            <a:r>
              <a:rPr b="1" lang="el-GR" sz="2800" spc="-1" strike="noStrike" u="sng" cap="all">
                <a:solidFill>
                  <a:srgbClr val="ffff00"/>
                </a:solidFill>
                <a:uFill>
                  <a:solidFill>
                    <a:srgbClr val="ffffff"/>
                  </a:solidFill>
                </a:uFill>
                <a:latin typeface="Arial"/>
              </a:rPr>
              <a:t>Ο ΕΛΑΙΟΔΥΝΑΜΙΚΟΣ ΡΥΘΜΙΣΤΗΣ ΣΤΡΟΦΩΝ.</a:t>
            </a:r>
            <a:endParaRPr b="0" lang="el-GR" sz="2800" spc="-1" strike="noStrike">
              <a:solidFill>
                <a:srgbClr val="ffffff"/>
              </a:solidFill>
              <a:uFill>
                <a:solidFill>
                  <a:srgbClr val="ffffff"/>
                </a:solidFill>
              </a:uFill>
              <a:latin typeface="Book Antiqua"/>
            </a:endParaRPr>
          </a:p>
        </p:txBody>
      </p:sp>
      <p:sp>
        <p:nvSpPr>
          <p:cNvPr id="997" name="TextShape 2"/>
          <p:cNvSpPr txBox="1"/>
          <p:nvPr/>
        </p:nvSpPr>
        <p:spPr>
          <a:xfrm>
            <a:off x="179640" y="1071720"/>
            <a:ext cx="8784720" cy="5453280"/>
          </a:xfrm>
          <a:prstGeom prst="rect">
            <a:avLst/>
          </a:prstGeom>
          <a:solidFill>
            <a:srgbClr val="000000"/>
          </a:solidFill>
          <a:ln>
            <a:noFill/>
          </a:ln>
        </p:spPr>
        <p:txBody>
          <a:bodyPr lIns="90000" rIns="90000" tIns="45000" bIns="45000"/>
          <a:p>
            <a:pPr>
              <a:lnSpc>
                <a:spcPct val="100000"/>
              </a:lnSpc>
              <a:spcBef>
                <a:spcPts val="459"/>
              </a:spcBef>
            </a:pPr>
            <a:r>
              <a:rPr b="1" lang="el-GR" sz="2300" spc="-1" strike="noStrike">
                <a:solidFill>
                  <a:srgbClr val="ffffff"/>
                </a:solidFill>
                <a:uFill>
                  <a:solidFill>
                    <a:srgbClr val="ffffff"/>
                  </a:solidFill>
                </a:uFill>
                <a:latin typeface="Arial"/>
              </a:rPr>
              <a:t>ΑΥΤΟΣ ΧΡΗΣΙΜΟΠΟΙΕΙΤΑΙ ΣΕ ΣΤΡΟΒΙΛΟΥΣ ΜΕ ΜΕΓΑΛΗ ΙΠΠΟΔΥΝΑΜΗ. ΑΠΟΤΕΛΕΙΤΑΙ ΑΠΟ ΤΑ ΕΞΗΣ ΜΕΡΗ:</a:t>
            </a:r>
            <a:endParaRPr b="0" lang="el-GR" sz="2300" spc="-1" strike="noStrike">
              <a:solidFill>
                <a:srgbClr val="000000"/>
              </a:solidFill>
              <a:uFill>
                <a:solidFill>
                  <a:srgbClr val="ffffff"/>
                </a:solidFill>
              </a:uFill>
              <a:latin typeface="Arial"/>
            </a:endParaRPr>
          </a:p>
          <a:p>
            <a:pPr marL="252000" indent="-251640">
              <a:lnSpc>
                <a:spcPct val="100000"/>
              </a:lnSpc>
              <a:spcBef>
                <a:spcPts val="459"/>
              </a:spcBef>
              <a:buClr>
                <a:srgbClr val="ff0000"/>
              </a:buClr>
              <a:buSzPct val="65000"/>
              <a:buFont typeface="Wingdings" charset="2"/>
              <a:buChar char=""/>
            </a:pPr>
            <a:r>
              <a:rPr b="1" lang="el-GR" sz="2300" spc="-1" strike="noStrike">
                <a:solidFill>
                  <a:srgbClr val="ffffff"/>
                </a:solidFill>
                <a:uFill>
                  <a:solidFill>
                    <a:srgbClr val="ffffff"/>
                  </a:solidFill>
                </a:uFill>
                <a:latin typeface="Arial"/>
              </a:rPr>
              <a:t>ΕΝΑΝ ΠΕΡΙΣΤΡΕΦΟΜΕΝΟ ΑΞΟΝΑ ΜΕ ΔΥΟ ΑΝΤΙΒΑΡΑ.</a:t>
            </a:r>
            <a:endParaRPr b="0" lang="el-GR" sz="2300" spc="-1" strike="noStrike">
              <a:solidFill>
                <a:srgbClr val="000000"/>
              </a:solidFill>
              <a:uFill>
                <a:solidFill>
                  <a:srgbClr val="ffffff"/>
                </a:solidFill>
              </a:uFill>
              <a:latin typeface="Arial"/>
            </a:endParaRPr>
          </a:p>
          <a:p>
            <a:pPr marL="252000" indent="-251640">
              <a:lnSpc>
                <a:spcPct val="100000"/>
              </a:lnSpc>
              <a:spcBef>
                <a:spcPts val="459"/>
              </a:spcBef>
              <a:buClr>
                <a:srgbClr val="ff0000"/>
              </a:buClr>
              <a:buSzPct val="65000"/>
              <a:buFont typeface="Wingdings" charset="2"/>
              <a:buChar char=""/>
            </a:pPr>
            <a:r>
              <a:rPr b="1" lang="el-GR" sz="2300" spc="-1" strike="noStrike">
                <a:solidFill>
                  <a:srgbClr val="ffffff"/>
                </a:solidFill>
                <a:uFill>
                  <a:solidFill>
                    <a:srgbClr val="ffffff"/>
                  </a:solidFill>
                </a:uFill>
                <a:latin typeface="Arial"/>
              </a:rPr>
              <a:t>ΕΝΑΝ ΕΛΑΙΟΚΥΛΙΝΔΡΟ, ΜΕΣΑ ΣΤΟΝ ΟΠΟΙΟ ΚΙΝΕΙΤΑΙ ΜΙΑ ΟΔΗΓΗΤΙΚΗ ΒΑΛΒΙΔΑ. ΤΟ ΟΛΟ ΣΥΓΚΡΟΤΗΜΑ ΛΕΓΕΤΑΙ ΕΛΑΙΟΝΟΜΟΣ, ΓΙΑΤΙ ΑΚΡΙΒΩΣ ΕΛΕΓΧΕΙ ΤΗ ΔΙΑΝΟΜΗ ΤΟΥ ΛΑΔΙΟΥ ΠΟΥ ΚΥΚΛΟΦΟΡΕΙ ΥΠΟ ΠΙΕΣΗ ΣΤΟ ΡΥΘΜΙΣΤΗ.</a:t>
            </a:r>
            <a:endParaRPr b="0" lang="el-GR" sz="2300" spc="-1" strike="noStrike">
              <a:solidFill>
                <a:srgbClr val="000000"/>
              </a:solidFill>
              <a:uFill>
                <a:solidFill>
                  <a:srgbClr val="ffffff"/>
                </a:solidFill>
              </a:uFill>
              <a:latin typeface="Arial"/>
            </a:endParaRPr>
          </a:p>
          <a:p>
            <a:pPr marL="252000" indent="-251640">
              <a:lnSpc>
                <a:spcPct val="100000"/>
              </a:lnSpc>
              <a:spcBef>
                <a:spcPts val="459"/>
              </a:spcBef>
              <a:buClr>
                <a:srgbClr val="ff0000"/>
              </a:buClr>
              <a:buSzPct val="65000"/>
              <a:buFont typeface="Wingdings" charset="2"/>
              <a:buChar char=""/>
            </a:pPr>
            <a:r>
              <a:rPr b="1" lang="el-GR" sz="2300" spc="-1" strike="noStrike">
                <a:solidFill>
                  <a:srgbClr val="ffffff"/>
                </a:solidFill>
                <a:uFill>
                  <a:solidFill>
                    <a:srgbClr val="ffffff"/>
                  </a:solidFill>
                </a:uFill>
                <a:latin typeface="Arial"/>
              </a:rPr>
              <a:t>ΕΝΑΝ ΥΠΗΡΕΤΙΚΟ ΕΛΑΙΟΚΥΛΙΝΔΡΟ ΜΕΣΑ ΣΤΟΝ ΟΠΟΙΟ ΕΡΓΑΖΕΤΑΙ ΤΟ ΚΙΝΗΤΗΡΙΟ ΕΜΒΟΛΟ ΤΟΥ, ΟΤΟΥ ΟΠΟΙΟΥ ΣΤΗΝ ΑΝΩ ΟΨΗ ΕΝΕΡΓΕΙ ΙΣΧΥΡΟ ΕΛΑΤΗΡΙΟ. ΤΟ ΕΜΒΟΛΟ ΚΑΤΑΛΗΓΕΙ ΣΕ ΒΑΚΤΡΟ ΕΞΩ ΑΠΟ ΤΟΝ ΚΥΛΙΝΔΡΟ ΚΑΙ ΕΝΕΡΓΕΙ ΣΤΗ ΒΑΛΒΙΔΑ ΕΛΕΓΧΟΥ ΤΟΥ ΑΤΜΟΥ.</a:t>
            </a:r>
            <a:endParaRPr b="0" lang="el-GR" sz="2300" spc="-1" strike="noStrike">
              <a:solidFill>
                <a:srgbClr val="000000"/>
              </a:solidFill>
              <a:uFill>
                <a:solidFill>
                  <a:srgbClr val="ffffff"/>
                </a:solidFill>
              </a:uFill>
              <a:latin typeface="Arial"/>
            </a:endParaRPr>
          </a:p>
          <a:p>
            <a:pPr marL="252000" indent="-251640">
              <a:lnSpc>
                <a:spcPct val="100000"/>
              </a:lnSpc>
              <a:spcBef>
                <a:spcPts val="459"/>
              </a:spcBef>
              <a:buClr>
                <a:srgbClr val="ff0000"/>
              </a:buClr>
              <a:buSzPct val="65000"/>
              <a:buFont typeface="Wingdings" charset="2"/>
              <a:buChar char=""/>
            </a:pPr>
            <a:r>
              <a:rPr b="1" lang="el-GR" sz="2300" spc="-1" strike="noStrike">
                <a:solidFill>
                  <a:srgbClr val="ffffff"/>
                </a:solidFill>
                <a:uFill>
                  <a:solidFill>
                    <a:srgbClr val="ffffff"/>
                  </a:solidFill>
                </a:uFill>
                <a:latin typeface="Arial"/>
              </a:rPr>
              <a:t>ΕΝΔΕΧΟΜΕΝΩΣ ΜΙΑ ΕΞΑΡΤΗΜΕΝΗ ΑΝΤΛΙΑ ΛΑΔΙΟΥ.</a:t>
            </a:r>
            <a:endParaRPr b="0" lang="el-GR" sz="2300" spc="-1" strike="noStrike">
              <a:solidFill>
                <a:srgbClr val="000000"/>
              </a:solidFill>
              <a:uFill>
                <a:solidFill>
                  <a:srgbClr val="ffffff"/>
                </a:solidFill>
              </a:uFill>
              <a:latin typeface="Arial"/>
            </a:endParaRPr>
          </a:p>
          <a:p>
            <a:pPr algn="ctr">
              <a:lnSpc>
                <a:spcPct val="100000"/>
              </a:lnSpc>
              <a:spcBef>
                <a:spcPts val="281"/>
              </a:spcBef>
            </a:pPr>
            <a:endParaRPr b="0" lang="el-GR" sz="2300" spc="-1" strike="noStrike">
              <a:solidFill>
                <a:srgbClr val="000000"/>
              </a:solidFill>
              <a:uFill>
                <a:solidFill>
                  <a:srgbClr val="ffffff"/>
                </a:solidFill>
              </a:uFill>
              <a:latin typeface="Arial"/>
            </a:endParaRPr>
          </a:p>
          <a:p>
            <a:pPr algn="ctr">
              <a:lnSpc>
                <a:spcPct val="100000"/>
              </a:lnSpc>
              <a:spcBef>
                <a:spcPts val="479"/>
              </a:spcBef>
            </a:pPr>
            <a:br/>
            <a:endParaRPr b="0" lang="el-GR" sz="2300" spc="-1" strike="noStrike">
              <a:solidFill>
                <a:srgbClr val="000000"/>
              </a:solidFill>
              <a:uFill>
                <a:solidFill>
                  <a:srgbClr val="ffffff"/>
                </a:solidFill>
              </a:uFill>
              <a:latin typeface="Arial"/>
            </a:endParaRPr>
          </a:p>
          <a:p>
            <a:pPr>
              <a:lnSpc>
                <a:spcPct val="100000"/>
              </a:lnSpc>
              <a:spcBef>
                <a:spcPts val="1080"/>
              </a:spcBef>
            </a:pPr>
            <a:br/>
            <a:endParaRPr b="0" lang="el-GR" sz="2300" spc="-1" strike="noStrike">
              <a:solidFill>
                <a:srgbClr val="000000"/>
              </a:solidFill>
              <a:uFill>
                <a:solidFill>
                  <a:srgbClr val="ffffff"/>
                </a:solidFill>
              </a:uFill>
              <a:latin typeface="Arial"/>
            </a:endParaRPr>
          </a:p>
        </p:txBody>
      </p:sp>
    </p:spTree>
  </p:cSld>
</p:sld>
</file>

<file path=ppt/slides/slide26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8" name="TextShape 1"/>
          <p:cNvSpPr txBox="1"/>
          <p:nvPr/>
        </p:nvSpPr>
        <p:spPr>
          <a:xfrm>
            <a:off x="285840" y="214200"/>
            <a:ext cx="8572320" cy="713880"/>
          </a:xfrm>
          <a:prstGeom prst="rect">
            <a:avLst/>
          </a:prstGeom>
          <a:solidFill>
            <a:srgbClr val="7030a0"/>
          </a:solidFill>
          <a:ln>
            <a:noFill/>
          </a:ln>
        </p:spPr>
        <p:txBody>
          <a:bodyPr lIns="45720" rIns="45720" tIns="396000" bIns="360000" anchor="ctr"/>
          <a:p>
            <a:pPr algn="ctr">
              <a:lnSpc>
                <a:spcPct val="100000"/>
              </a:lnSpc>
            </a:pPr>
            <a:r>
              <a:rPr b="1" lang="el-GR" sz="2800" spc="-1" strike="noStrike" u="sng" cap="all">
                <a:solidFill>
                  <a:srgbClr val="000000"/>
                </a:solidFill>
                <a:uFill>
                  <a:solidFill>
                    <a:srgbClr val="ffffff"/>
                  </a:solidFill>
                </a:uFill>
                <a:latin typeface="Arial"/>
              </a:rPr>
              <a:t>Ο ΕΛΑΙΟΔΥΝΑΜΙΚΟΣ ΡΥΘΜΙΣΤΗΣ ΣΤΡΟΦΩΝ.</a:t>
            </a:r>
            <a:endParaRPr b="0" lang="el-GR" sz="2800" spc="-1" strike="noStrike">
              <a:solidFill>
                <a:srgbClr val="ffffff"/>
              </a:solidFill>
              <a:uFill>
                <a:solidFill>
                  <a:srgbClr val="ffffff"/>
                </a:solidFill>
              </a:uFill>
              <a:latin typeface="Book Antiqua"/>
            </a:endParaRPr>
          </a:p>
        </p:txBody>
      </p:sp>
      <p:sp>
        <p:nvSpPr>
          <p:cNvPr id="999" name="TextShape 2"/>
          <p:cNvSpPr txBox="1"/>
          <p:nvPr/>
        </p:nvSpPr>
        <p:spPr>
          <a:xfrm>
            <a:off x="179640" y="1071720"/>
            <a:ext cx="4032000" cy="5453280"/>
          </a:xfrm>
          <a:prstGeom prst="rect">
            <a:avLst/>
          </a:prstGeom>
          <a:solidFill>
            <a:srgbClr val="000000"/>
          </a:solidFill>
          <a:ln>
            <a:noFill/>
          </a:ln>
        </p:spPr>
        <p:txBody>
          <a:bodyPr lIns="90000" rIns="90000" tIns="45000" bIns="45000"/>
          <a:p>
            <a:pPr>
              <a:lnSpc>
                <a:spcPct val="100000"/>
              </a:lnSpc>
              <a:spcBef>
                <a:spcPts val="300"/>
              </a:spcBef>
            </a:pPr>
            <a:r>
              <a:rPr b="1" lang="el-GR" sz="1500" spc="-1" strike="noStrike">
                <a:solidFill>
                  <a:srgbClr val="ffffff"/>
                </a:solidFill>
                <a:uFill>
                  <a:solidFill>
                    <a:srgbClr val="ffffff"/>
                  </a:solidFill>
                </a:uFill>
                <a:latin typeface="Arial"/>
              </a:rPr>
              <a:t>ΑΥΤΟΣ ΧΡΗΣΙΜΟΠΟΙΕΙΤΑΙ ΣΕ ΣΤΡΟΒΙΛΟΥΣ ΜΕ ΜΕΓΑΛΗ ΙΠΠΟΔΥΝΑΜΗ. ΑΠΟΤΕΛΕΙΤΑΙ ΑΠΟ ΤΑ ΕΞΗΣ ΜΕΡΗ:</a:t>
            </a:r>
            <a:endParaRPr b="0" lang="el-GR" sz="1500" spc="-1" strike="noStrike">
              <a:solidFill>
                <a:srgbClr val="000000"/>
              </a:solidFill>
              <a:uFill>
                <a:solidFill>
                  <a:srgbClr val="ffffff"/>
                </a:solidFill>
              </a:uFill>
              <a:latin typeface="Arial"/>
            </a:endParaRPr>
          </a:p>
          <a:p>
            <a:pPr marL="252000" indent="-251640">
              <a:lnSpc>
                <a:spcPct val="100000"/>
              </a:lnSpc>
              <a:spcBef>
                <a:spcPts val="300"/>
              </a:spcBef>
              <a:buClr>
                <a:srgbClr val="ff0000"/>
              </a:buClr>
              <a:buSzPct val="65000"/>
              <a:buFont typeface="Wingdings" charset="2"/>
              <a:buChar char=""/>
            </a:pPr>
            <a:r>
              <a:rPr b="1" lang="el-GR" sz="1500" spc="-1" strike="noStrike">
                <a:solidFill>
                  <a:srgbClr val="ffffff"/>
                </a:solidFill>
                <a:uFill>
                  <a:solidFill>
                    <a:srgbClr val="ffffff"/>
                  </a:solidFill>
                </a:uFill>
                <a:latin typeface="Arial"/>
              </a:rPr>
              <a:t>ΕΝΑΝ ΠΕΡΙΣΤΡΕΦΟΜΕΝΟ ΑΞΟΝΑ ΜΕ ΔΥΟ ΑΝΤΙΒΑΡΑ.</a:t>
            </a:r>
            <a:endParaRPr b="0" lang="el-GR" sz="1500" spc="-1" strike="noStrike">
              <a:solidFill>
                <a:srgbClr val="000000"/>
              </a:solidFill>
              <a:uFill>
                <a:solidFill>
                  <a:srgbClr val="ffffff"/>
                </a:solidFill>
              </a:uFill>
              <a:latin typeface="Arial"/>
            </a:endParaRPr>
          </a:p>
          <a:p>
            <a:pPr marL="252000" indent="-251640">
              <a:lnSpc>
                <a:spcPct val="100000"/>
              </a:lnSpc>
              <a:spcBef>
                <a:spcPts val="300"/>
              </a:spcBef>
              <a:buClr>
                <a:srgbClr val="ff0000"/>
              </a:buClr>
              <a:buSzPct val="65000"/>
              <a:buFont typeface="Wingdings" charset="2"/>
              <a:buChar char=""/>
            </a:pPr>
            <a:r>
              <a:rPr b="1" lang="el-GR" sz="1500" spc="-1" strike="noStrike">
                <a:solidFill>
                  <a:srgbClr val="ffffff"/>
                </a:solidFill>
                <a:uFill>
                  <a:solidFill>
                    <a:srgbClr val="ffffff"/>
                  </a:solidFill>
                </a:uFill>
                <a:latin typeface="Arial"/>
              </a:rPr>
              <a:t>ΕΝΑΝ ΕΛΑΙΟΚΥΛΙΝΔΡΟ, ΜΕΣΑ ΣΤΟΝ ΟΠΟΙΟ ΚΙΝΕΙΤΑΙ ΜΙΑ ΟΔΗΓΗΤΙΚΗ ΒΑΛΒΙΔΑ. ΤΟ ΟΛΟ ΣΥΓΚΡΟΤΗΜΑ ΛΕΓΕΤΑΙ ΕΛΑΙΟΝΟΜΟΣ, ΓΙΑΤΙ ΑΚΡΙΒΩΣ ΕΛΕΓΧΕΙ ΤΗ ΔΙΑΝΟΜΗ ΤΟΥ ΛΑΔΙΟΥ ΠΟΥ ΚΥΚΛΟΦΟΡΕΙ ΥΠΟ ΠΙΕΣΗ ΣΤΟ ΡΥΘΜΙΣΤΗ.</a:t>
            </a:r>
            <a:endParaRPr b="0" lang="el-GR" sz="1500" spc="-1" strike="noStrike">
              <a:solidFill>
                <a:srgbClr val="000000"/>
              </a:solidFill>
              <a:uFill>
                <a:solidFill>
                  <a:srgbClr val="ffffff"/>
                </a:solidFill>
              </a:uFill>
              <a:latin typeface="Arial"/>
            </a:endParaRPr>
          </a:p>
          <a:p>
            <a:pPr marL="252000" indent="-251640">
              <a:lnSpc>
                <a:spcPct val="100000"/>
              </a:lnSpc>
              <a:spcBef>
                <a:spcPts val="300"/>
              </a:spcBef>
              <a:buClr>
                <a:srgbClr val="ff0000"/>
              </a:buClr>
              <a:buSzPct val="65000"/>
              <a:buFont typeface="Wingdings" charset="2"/>
              <a:buChar char=""/>
            </a:pPr>
            <a:r>
              <a:rPr b="1" lang="el-GR" sz="1500" spc="-1" strike="noStrike">
                <a:solidFill>
                  <a:srgbClr val="ffffff"/>
                </a:solidFill>
                <a:uFill>
                  <a:solidFill>
                    <a:srgbClr val="ffffff"/>
                  </a:solidFill>
                </a:uFill>
                <a:latin typeface="Arial"/>
              </a:rPr>
              <a:t>ΕΝΑΝ ΥΠΗΡΕΤΙΚΟ ΕΛΑΙΟΚΥΛΙΝΔΡΟ ΜΕΣΑ ΣΤΟΝ ΟΠΟΙΟ ΕΡΓΑΖΕΤΑΙ ΤΟ ΚΙΝΗΤΗΡΙΟ ΕΜΒΟΛΟ ΤΟΥ, ΟΤΟΥ ΟΠΟΙΟΥ ΣΤΗΝ ΑΝΩ ΟΨΗ ΕΝΕΡΓΕΙ ΙΣΧΥΡΟ ΕΛΑΤΗΡΙΟ. ΤΟ ΕΜΒΟΛΟ ΚΑΤΑΛΗΓΕΙ ΣΕ ΒΑΚΤΡΟ ΕΞΩ ΑΠΟ ΤΟΝ ΚΥΛΙΝΔΡΟ ΚΑΙ ΕΝΕΡΓΕΙ ΣΤΗ ΒΑΛΒΙΔΑ ΕΛΕΓΧΟΥ ΤΟΥ ΑΤΜΟΥ.</a:t>
            </a:r>
            <a:endParaRPr b="0" lang="el-GR" sz="1500" spc="-1" strike="noStrike">
              <a:solidFill>
                <a:srgbClr val="000000"/>
              </a:solidFill>
              <a:uFill>
                <a:solidFill>
                  <a:srgbClr val="ffffff"/>
                </a:solidFill>
              </a:uFill>
              <a:latin typeface="Arial"/>
            </a:endParaRPr>
          </a:p>
          <a:p>
            <a:pPr marL="252000" indent="-251640">
              <a:lnSpc>
                <a:spcPct val="100000"/>
              </a:lnSpc>
              <a:spcBef>
                <a:spcPts val="300"/>
              </a:spcBef>
              <a:buClr>
                <a:srgbClr val="ff0000"/>
              </a:buClr>
              <a:buSzPct val="65000"/>
              <a:buFont typeface="Wingdings" charset="2"/>
              <a:buChar char=""/>
            </a:pPr>
            <a:r>
              <a:rPr b="1" lang="el-GR" sz="1500" spc="-1" strike="noStrike">
                <a:solidFill>
                  <a:srgbClr val="ffffff"/>
                </a:solidFill>
                <a:uFill>
                  <a:solidFill>
                    <a:srgbClr val="ffffff"/>
                  </a:solidFill>
                </a:uFill>
                <a:latin typeface="Arial"/>
              </a:rPr>
              <a:t>ΕΝΔΕΧΟΜΕΝΩΣ ΜΙΑ ΕΞΑΡΤΗΜΕΝΗ ΑΝΤΛΙΑ ΛΑΔΙΟΥ.</a:t>
            </a:r>
            <a:endParaRPr b="0" lang="el-GR" sz="1500" spc="-1" strike="noStrike">
              <a:solidFill>
                <a:srgbClr val="000000"/>
              </a:solidFill>
              <a:uFill>
                <a:solidFill>
                  <a:srgbClr val="ffffff"/>
                </a:solidFill>
              </a:uFill>
              <a:latin typeface="Arial"/>
            </a:endParaRPr>
          </a:p>
          <a:p>
            <a:pPr algn="ctr">
              <a:lnSpc>
                <a:spcPct val="100000"/>
              </a:lnSpc>
              <a:spcBef>
                <a:spcPts val="281"/>
              </a:spcBef>
            </a:pPr>
            <a:endParaRPr b="0" lang="el-GR" sz="1500" spc="-1" strike="noStrike">
              <a:solidFill>
                <a:srgbClr val="000000"/>
              </a:solidFill>
              <a:uFill>
                <a:solidFill>
                  <a:srgbClr val="ffffff"/>
                </a:solidFill>
              </a:uFill>
              <a:latin typeface="Arial"/>
            </a:endParaRPr>
          </a:p>
          <a:p>
            <a:pPr algn="ctr">
              <a:lnSpc>
                <a:spcPct val="100000"/>
              </a:lnSpc>
              <a:spcBef>
                <a:spcPts val="479"/>
              </a:spcBef>
            </a:pPr>
            <a:br/>
            <a:endParaRPr b="0" lang="el-GR" sz="1500" spc="-1" strike="noStrike">
              <a:solidFill>
                <a:srgbClr val="000000"/>
              </a:solidFill>
              <a:uFill>
                <a:solidFill>
                  <a:srgbClr val="ffffff"/>
                </a:solidFill>
              </a:uFill>
              <a:latin typeface="Arial"/>
            </a:endParaRPr>
          </a:p>
          <a:p>
            <a:pPr>
              <a:lnSpc>
                <a:spcPct val="100000"/>
              </a:lnSpc>
              <a:spcBef>
                <a:spcPts val="1080"/>
              </a:spcBef>
            </a:pPr>
            <a:br/>
            <a:endParaRPr b="0" lang="el-GR" sz="1500" spc="-1" strike="noStrike">
              <a:solidFill>
                <a:srgbClr val="000000"/>
              </a:solidFill>
              <a:uFill>
                <a:solidFill>
                  <a:srgbClr val="ffffff"/>
                </a:solidFill>
              </a:uFill>
              <a:latin typeface="Arial"/>
            </a:endParaRPr>
          </a:p>
        </p:txBody>
      </p:sp>
      <p:pic>
        <p:nvPicPr>
          <p:cNvPr id="1000" name="Picture 2" descr=""/>
          <p:cNvPicPr/>
          <p:nvPr/>
        </p:nvPicPr>
        <p:blipFill>
          <a:blip r:embed="rId1"/>
          <a:stretch/>
        </p:blipFill>
        <p:spPr>
          <a:xfrm>
            <a:off x="4284000" y="1124640"/>
            <a:ext cx="4536000" cy="5472360"/>
          </a:xfrm>
          <a:prstGeom prst="rect">
            <a:avLst/>
          </a:prstGeom>
          <a:ln>
            <a:noFill/>
          </a:ln>
        </p:spPr>
      </p:pic>
      <p:sp>
        <p:nvSpPr>
          <p:cNvPr id="1001" name="CustomShape 3"/>
          <p:cNvSpPr/>
          <p:nvPr/>
        </p:nvSpPr>
        <p:spPr>
          <a:xfrm>
            <a:off x="6156000" y="1052640"/>
            <a:ext cx="355680" cy="364680"/>
          </a:xfrm>
          <a:prstGeom prst="rect">
            <a:avLst/>
          </a:prstGeom>
          <a:noFill/>
          <a:ln>
            <a:noFill/>
          </a:ln>
        </p:spPr>
        <p:style>
          <a:lnRef idx="0"/>
          <a:fillRef idx="0"/>
          <a:effectRef idx="0"/>
          <a:fontRef idx="minor"/>
        </p:style>
        <p:txBody>
          <a:bodyPr lIns="90000" rIns="90000" tIns="45000" bIns="45000"/>
          <a:p>
            <a:pPr>
              <a:lnSpc>
                <a:spcPct val="100000"/>
              </a:lnSpc>
            </a:pPr>
            <a:r>
              <a:rPr b="0" lang="el-GR" sz="1800" spc="-1" strike="noStrike">
                <a:solidFill>
                  <a:srgbClr val="ffffff"/>
                </a:solidFill>
                <a:uFill>
                  <a:solidFill>
                    <a:srgbClr val="ffffff"/>
                  </a:solidFill>
                </a:uFill>
                <a:latin typeface="Book Antiqua"/>
              </a:rPr>
              <a:t>Ρ </a:t>
            </a:r>
            <a:endParaRPr b="0" lang="el-GR" sz="1800" spc="-1" strike="noStrike">
              <a:solidFill>
                <a:srgbClr val="000000"/>
              </a:solidFill>
              <a:uFill>
                <a:solidFill>
                  <a:srgbClr val="ffffff"/>
                </a:solidFill>
              </a:uFill>
              <a:latin typeface="Arial"/>
            </a:endParaRPr>
          </a:p>
        </p:txBody>
      </p:sp>
    </p:spTree>
  </p:cSld>
</p:sld>
</file>

<file path=ppt/slides/slide26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02" name="TextShape 1"/>
          <p:cNvSpPr txBox="1"/>
          <p:nvPr/>
        </p:nvSpPr>
        <p:spPr>
          <a:xfrm>
            <a:off x="285840" y="214200"/>
            <a:ext cx="8572320" cy="713880"/>
          </a:xfrm>
          <a:prstGeom prst="rect">
            <a:avLst/>
          </a:prstGeom>
          <a:solidFill>
            <a:srgbClr val="7030a0"/>
          </a:solidFill>
          <a:ln>
            <a:noFill/>
          </a:ln>
        </p:spPr>
        <p:txBody>
          <a:bodyPr lIns="45720" rIns="45720" tIns="396000" bIns="360000" anchor="ctr"/>
          <a:p>
            <a:pPr algn="ctr">
              <a:lnSpc>
                <a:spcPct val="100000"/>
              </a:lnSpc>
            </a:pPr>
            <a:r>
              <a:rPr b="1" lang="el-GR" sz="2800" spc="-1" strike="noStrike" u="sng" cap="all">
                <a:solidFill>
                  <a:srgbClr val="000000"/>
                </a:solidFill>
                <a:uFill>
                  <a:solidFill>
                    <a:srgbClr val="ffffff"/>
                  </a:solidFill>
                </a:uFill>
                <a:latin typeface="Arial"/>
              </a:rPr>
              <a:t>Ο ΕΛΑΙΟΔΥΝΑΜΙΚΟΣ ΡΥΘΜΙΣΤΗΣ ΣΤΡΟΦΩΝ.</a:t>
            </a:r>
            <a:endParaRPr b="0" lang="el-GR" sz="2800" spc="-1" strike="noStrike">
              <a:solidFill>
                <a:srgbClr val="ffffff"/>
              </a:solidFill>
              <a:uFill>
                <a:solidFill>
                  <a:srgbClr val="ffffff"/>
                </a:solidFill>
              </a:uFill>
              <a:latin typeface="Book Antiqua"/>
            </a:endParaRPr>
          </a:p>
        </p:txBody>
      </p:sp>
      <p:sp>
        <p:nvSpPr>
          <p:cNvPr id="1003" name="TextShape 2"/>
          <p:cNvSpPr txBox="1"/>
          <p:nvPr/>
        </p:nvSpPr>
        <p:spPr>
          <a:xfrm>
            <a:off x="179640" y="1071720"/>
            <a:ext cx="8784720" cy="5453280"/>
          </a:xfrm>
          <a:prstGeom prst="rect">
            <a:avLst/>
          </a:prstGeom>
          <a:solidFill>
            <a:srgbClr val="000000"/>
          </a:solidFill>
          <a:ln>
            <a:noFill/>
          </a:ln>
        </p:spPr>
        <p:txBody>
          <a:bodyPr lIns="90000" rIns="90000" tIns="45000" bIns="45000"/>
          <a:p>
            <a:pPr>
              <a:lnSpc>
                <a:spcPct val="100000"/>
              </a:lnSpc>
              <a:spcBef>
                <a:spcPts val="371"/>
              </a:spcBef>
            </a:pPr>
            <a:r>
              <a:rPr b="1" lang="el-GR" sz="1850" spc="-1" strike="noStrike">
                <a:solidFill>
                  <a:srgbClr val="ffffff"/>
                </a:solidFill>
                <a:uFill>
                  <a:solidFill>
                    <a:srgbClr val="ffffff"/>
                  </a:solidFill>
                </a:uFill>
                <a:latin typeface="Arial"/>
              </a:rPr>
              <a:t>Η ΜΕΤΑΔΟΣΗ ΤΗΣ ΚΙΝΗΣΕΩΣ ΑΠΟ ΤΟ ΡΥΘΜΙΣΤΗ ΠΡΟΣ ΤΗ ΒΑΛΒΙΔΑ ΤΟΥ ΑΤΜΟΥ ΓΙΝΕΤΑΙ ΜΕ ΤΗΝ ΥΔΡΑΥΛΙΚΗ ΔΥΝΑΜΗ ΛΑΔΙΟΥ ΠΟΥ ΒΡΙΣΚΕΤΑΙ ΥΠΟ ΠΙΕΣΗ. ΤΟ ΛΑΔΙ ΣΤΕΛΝΕΤΑΙ Η ΑΠΟ ΔΙΑΚΛΑΔΩΣΗ ΤΗΣ ΑΝΤΛΙΑΣ ΛΙΠΑΝΣΕΩΣ ΤΟΥ ΣΤΡΟΒΙΛΟΥ Η ΚΑΙ ΑΠΟ ΙΔΙΑΙΤΕΡΗ ΑΝΤΛΙΑ, ΠΟΥ ΛΕΙΤΟΥΡΓΕΙ ΜΟΝΟ ΓΙΑ ΤΟ ΡΥΘΜΙΣΤΗ ΚΑΙ ΠΟΥ ΚΙΝΕΙΤΑΙ ΑΠΟ ΤΟ ΣΤΡΟΒΙΛΟ.</a:t>
            </a:r>
            <a:endParaRPr b="0" lang="el-GR" sz="1850" spc="-1" strike="noStrike">
              <a:solidFill>
                <a:srgbClr val="000000"/>
              </a:solidFill>
              <a:uFill>
                <a:solidFill>
                  <a:srgbClr val="ffffff"/>
                </a:solidFill>
              </a:uFill>
              <a:latin typeface="Arial"/>
            </a:endParaRPr>
          </a:p>
          <a:p>
            <a:pPr>
              <a:lnSpc>
                <a:spcPct val="100000"/>
              </a:lnSpc>
              <a:spcBef>
                <a:spcPts val="371"/>
              </a:spcBef>
            </a:pPr>
            <a:r>
              <a:rPr b="1" lang="el-GR" sz="1850" spc="-1" strike="noStrike">
                <a:solidFill>
                  <a:srgbClr val="ffffff"/>
                </a:solidFill>
                <a:uFill>
                  <a:solidFill>
                    <a:srgbClr val="ffffff"/>
                  </a:solidFill>
                </a:uFill>
                <a:latin typeface="Arial"/>
              </a:rPr>
              <a:t>Ο ΑΞΟΝΑΣ ΤΟΥ ΣΤΡΟΒΙΛΟΥ ΠΕΡΙΣΤΡΕΦΕΙ ΤΟΝ ΑΞΟΝΑ ΤΟΥ ΡΥΘΜΙΣΤΗ ΚΑΙ ΜΑΖΙ ΜΕ ΑΥΤΟΝ ΤΑ ΑΝΤΙΒΑΡΑ. ΤΑ ΑΝΤΙΒΑΡΑ ΑΝΟΙΓΟΥΝ Η ΚΛΕΙΝΟΥΝ ΥΠΕΡΝΙΚΩΝΤΑΣ ΤΗΝ ΕΝΤΑΣΗ ΤΟΥ ΕΛΑΤΗΡΙΟΥ. ΚΑΘΩΣ ΤΑ ΑΝΤΙΒΑΡΑ ΑΝΟΙΓΟΥΝ, ΟΤΑΝ ΑΥΞΗΘΟΥΝ ΟΙ ΣΤΡΟΦΕΣ, ΑΝΥΨΩΝΕΤΑΙ Ο ΑΞΟΝΙΣΚΟΣ ΚΑΙ Η ΒΑΛΒΙΔΑ-ΟΔΗΓΟΣ ΕΠΙΤΡΕΠΕΙ ΤΗ ΔΙΑΦΥΓΗ ΤΟΥ ΛΑΔΙΟΥ ΑΠΟ ΤΟ ΧΩΡΟ ΚΑΤΩ ΑΠΟ ΕΜΒΟΛΟ ΤΟΥ ΥΠΗΡΕΤΙΚΟΥ ΚΙΝΗΤΗΡΑ. ΤΟ ΕΛΑΤΗΡΙΟ ΣΠΡΩΧΝΕΙ ΤΟΤΕ ΤΟ ΕΜΒΟΛΟ ΚΑΙ ΤΟ ΒΑΚΤΡΟ ΤΗΣ ΒΑΛΒΙΔΑΣ ΕΛΕΓΧΟΥ ΠΡΟΣ ΤΑ ΚΑΤΩ ΚΑΙ ΤΗΝ ΚΛΕΙΝΕΙ. ΤΑ ΑΝΤΙΣΤΡΟΦΑ ΘΑ ΣΥΜΒΟΥΝ, ΟΤΑΝ ΟΙ ΣΤΡΟΦΕΣ ΠΕΣΟΥΝ. ΤΟΤΕ Η ΒΑΛΒΙΔΑ ΚΑΤΕΒΑΙΝΕΙ ΚΑΙ Η ΠΙΕΣΗ ΤΟΥ ΛΑΔΙΟΥ ΑΝΥΨΩΝΕΙ ΤΟ ΕΜΒΟΛΟ ΤΟΥ ΥΠΗΡΕΤΙΚΟΥ ΚΙΝΗΤΗΡΑ ΚΑΙ ΑΝΟΙΓΕΙ ΤΗΝ ΒΑΛΒΙΔΑ. ΜΕ ΤΟ ΡΥΘΜΙΣΤΙΚΟ ΚΟΧΛΙΑ ΡΥΘΜΙΖΟΜΕ ΤΟΝ ΑΡΙΘΜΟ ΣΤΡΟΦΩΝ ΤΟΥ ΣΤΡΟΒΙΛΟΥ, ΔΗΛΑΔΗ ΔΙΝΟΜΕ ΤΗΝ ΑΝΑΛΟΓΗ ΕΝΤΟΛΗ ΣΤΟ ΡΥΘΜΙΣΤΗ.</a:t>
            </a:r>
            <a:endParaRPr b="0" lang="el-GR" sz="1850" spc="-1" strike="noStrike">
              <a:solidFill>
                <a:srgbClr val="000000"/>
              </a:solidFill>
              <a:uFill>
                <a:solidFill>
                  <a:srgbClr val="ffffff"/>
                </a:solidFill>
              </a:uFill>
              <a:latin typeface="Arial"/>
            </a:endParaRPr>
          </a:p>
          <a:p>
            <a:pPr>
              <a:lnSpc>
                <a:spcPct val="100000"/>
              </a:lnSpc>
              <a:spcBef>
                <a:spcPts val="281"/>
              </a:spcBef>
            </a:pPr>
            <a:br/>
            <a:endParaRPr b="0" lang="el-GR" sz="1850" spc="-1" strike="noStrike">
              <a:solidFill>
                <a:srgbClr val="000000"/>
              </a:solidFill>
              <a:uFill>
                <a:solidFill>
                  <a:srgbClr val="ffffff"/>
                </a:solidFill>
              </a:uFill>
              <a:latin typeface="Arial"/>
            </a:endParaRPr>
          </a:p>
          <a:p>
            <a:pPr algn="ctr">
              <a:lnSpc>
                <a:spcPct val="100000"/>
              </a:lnSpc>
              <a:spcBef>
                <a:spcPts val="479"/>
              </a:spcBef>
            </a:pPr>
            <a:br/>
            <a:endParaRPr b="0" lang="el-GR" sz="1850" spc="-1" strike="noStrike">
              <a:solidFill>
                <a:srgbClr val="000000"/>
              </a:solidFill>
              <a:uFill>
                <a:solidFill>
                  <a:srgbClr val="ffffff"/>
                </a:solidFill>
              </a:uFill>
              <a:latin typeface="Arial"/>
            </a:endParaRPr>
          </a:p>
          <a:p>
            <a:pPr>
              <a:lnSpc>
                <a:spcPct val="100000"/>
              </a:lnSpc>
              <a:spcBef>
                <a:spcPts val="1080"/>
              </a:spcBef>
            </a:pPr>
            <a:br/>
            <a:endParaRPr b="0" lang="el-GR" sz="1850" spc="-1" strike="noStrike">
              <a:solidFill>
                <a:srgbClr val="000000"/>
              </a:solidFill>
              <a:uFill>
                <a:solidFill>
                  <a:srgbClr val="ffffff"/>
                </a:solidFill>
              </a:uFill>
              <a:latin typeface="Arial"/>
            </a:endParaRPr>
          </a:p>
        </p:txBody>
      </p:sp>
    </p:spTree>
  </p:cSld>
</p:sld>
</file>

<file path=ppt/slides/slide26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04" name="TextShape 1"/>
          <p:cNvSpPr txBox="1"/>
          <p:nvPr/>
        </p:nvSpPr>
        <p:spPr>
          <a:xfrm>
            <a:off x="285840" y="214200"/>
            <a:ext cx="8572320" cy="713880"/>
          </a:xfrm>
          <a:prstGeom prst="rect">
            <a:avLst/>
          </a:prstGeom>
          <a:solidFill>
            <a:srgbClr val="7030a0"/>
          </a:solidFill>
          <a:ln>
            <a:noFill/>
          </a:ln>
        </p:spPr>
        <p:txBody>
          <a:bodyPr lIns="45720" rIns="45720" tIns="396000" bIns="360000" anchor="ctr"/>
          <a:p>
            <a:pPr algn="ctr">
              <a:lnSpc>
                <a:spcPct val="100000"/>
              </a:lnSpc>
            </a:pPr>
            <a:r>
              <a:rPr b="1" lang="el-GR" sz="2800" spc="-1" strike="noStrike" u="sng" cap="all">
                <a:solidFill>
                  <a:srgbClr val="000000"/>
                </a:solidFill>
                <a:uFill>
                  <a:solidFill>
                    <a:srgbClr val="ffffff"/>
                  </a:solidFill>
                </a:uFill>
                <a:latin typeface="Arial"/>
              </a:rPr>
              <a:t>Ο ΕΛΑΙΟΔΥΝΑΜΙΚΟΣ ΡΥΘΜΙΣΤΗΣ ΣΤΡΟΦΩΝ.</a:t>
            </a:r>
            <a:endParaRPr b="0" lang="el-GR" sz="2800" spc="-1" strike="noStrike">
              <a:solidFill>
                <a:srgbClr val="ffffff"/>
              </a:solidFill>
              <a:uFill>
                <a:solidFill>
                  <a:srgbClr val="ffffff"/>
                </a:solidFill>
              </a:uFill>
              <a:latin typeface="Book Antiqua"/>
            </a:endParaRPr>
          </a:p>
        </p:txBody>
      </p:sp>
      <p:sp>
        <p:nvSpPr>
          <p:cNvPr id="1005" name="TextShape 2"/>
          <p:cNvSpPr txBox="1"/>
          <p:nvPr/>
        </p:nvSpPr>
        <p:spPr>
          <a:xfrm>
            <a:off x="179640" y="6309360"/>
            <a:ext cx="8784720" cy="359640"/>
          </a:xfrm>
          <a:prstGeom prst="rect">
            <a:avLst/>
          </a:prstGeom>
          <a:solidFill>
            <a:srgbClr val="000000"/>
          </a:solidFill>
          <a:ln>
            <a:noFill/>
          </a:ln>
        </p:spPr>
        <p:txBody>
          <a:bodyPr lIns="90000" rIns="90000" tIns="45000" bIns="45000"/>
          <a:p>
            <a:pPr algn="ctr">
              <a:lnSpc>
                <a:spcPct val="100000"/>
              </a:lnSpc>
              <a:spcBef>
                <a:spcPts val="281"/>
              </a:spcBef>
            </a:pPr>
            <a:endParaRPr b="0" lang="el-GR" sz="3200" spc="-1" strike="noStrike">
              <a:solidFill>
                <a:srgbClr val="000000"/>
              </a:solidFill>
              <a:uFill>
                <a:solidFill>
                  <a:srgbClr val="ffffff"/>
                </a:solidFill>
              </a:uFill>
              <a:latin typeface="Arial"/>
            </a:endParaRPr>
          </a:p>
          <a:p>
            <a:pPr algn="ctr">
              <a:lnSpc>
                <a:spcPct val="100000"/>
              </a:lnSpc>
              <a:spcBef>
                <a:spcPts val="479"/>
              </a:spcBef>
            </a:pPr>
            <a:br/>
            <a:endParaRPr b="0" lang="el-GR" sz="3200" spc="-1" strike="noStrike">
              <a:solidFill>
                <a:srgbClr val="000000"/>
              </a:solidFill>
              <a:uFill>
                <a:solidFill>
                  <a:srgbClr val="ffffff"/>
                </a:solidFill>
              </a:uFill>
              <a:latin typeface="Arial"/>
            </a:endParaRPr>
          </a:p>
          <a:p>
            <a:pPr>
              <a:lnSpc>
                <a:spcPct val="100000"/>
              </a:lnSpc>
              <a:spcBef>
                <a:spcPts val="1080"/>
              </a:spcBef>
            </a:pPr>
            <a:br/>
            <a:endParaRPr b="0" lang="el-GR" sz="3200" spc="-1" strike="noStrike">
              <a:solidFill>
                <a:srgbClr val="000000"/>
              </a:solidFill>
              <a:uFill>
                <a:solidFill>
                  <a:srgbClr val="ffffff"/>
                </a:solidFill>
              </a:uFill>
              <a:latin typeface="Arial"/>
            </a:endParaRPr>
          </a:p>
        </p:txBody>
      </p:sp>
      <p:pic>
        <p:nvPicPr>
          <p:cNvPr id="1006" name="Picture 2" descr=""/>
          <p:cNvPicPr/>
          <p:nvPr/>
        </p:nvPicPr>
        <p:blipFill>
          <a:blip r:embed="rId1"/>
          <a:stretch/>
        </p:blipFill>
        <p:spPr>
          <a:xfrm rot="5340000">
            <a:off x="1980000" y="-171360"/>
            <a:ext cx="5184360" cy="7920360"/>
          </a:xfrm>
          <a:prstGeom prst="rect">
            <a:avLst/>
          </a:prstGeom>
          <a:ln>
            <a:noFill/>
          </a:ln>
        </p:spPr>
      </p:pic>
    </p:spTree>
  </p:cSld>
</p:sld>
</file>

<file path=ppt/slides/slide26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07" name="TextShape 1"/>
          <p:cNvSpPr txBox="1"/>
          <p:nvPr/>
        </p:nvSpPr>
        <p:spPr>
          <a:xfrm>
            <a:off x="285840" y="2357280"/>
            <a:ext cx="8500680" cy="3015360"/>
          </a:xfrm>
          <a:prstGeom prst="rect">
            <a:avLst/>
          </a:prstGeom>
          <a:blipFill>
            <a:blip r:embed="rId1"/>
            <a:tile/>
          </a:blipFill>
          <a:ln>
            <a:noFill/>
          </a:ln>
        </p:spPr>
        <p:txBody>
          <a:bodyPr lIns="90000" rIns="90000" tIns="45000" bIns="45000" anchor="ctr"/>
          <a:p>
            <a:pPr algn="ctr">
              <a:lnSpc>
                <a:spcPct val="100000"/>
              </a:lnSpc>
            </a:pPr>
            <a:br/>
            <a:r>
              <a:rPr b="1" lang="el-GR" sz="6600" spc="-1" strike="noStrike" u="sng">
                <a:solidFill>
                  <a:srgbClr val="000000"/>
                </a:solidFill>
                <a:uFill>
                  <a:solidFill>
                    <a:srgbClr val="ffffff"/>
                  </a:solidFill>
                </a:uFill>
                <a:latin typeface="Arial"/>
              </a:rPr>
              <a:t>ΚΕΦΑΛΑΙΟ  ΤΡΙΑΚΟΣΤΟ ΔΕΥΤΕΡΟ</a:t>
            </a:r>
            <a:br/>
            <a:endParaRPr b="0" lang="el-GR" sz="6600" spc="-1" strike="noStrike">
              <a:solidFill>
                <a:srgbClr val="ffffff"/>
              </a:solidFill>
              <a:uFill>
                <a:solidFill>
                  <a:srgbClr val="ffffff"/>
                </a:solidFill>
              </a:uFill>
              <a:latin typeface="Book Antiqua"/>
            </a:endParaRPr>
          </a:p>
        </p:txBody>
      </p:sp>
    </p:spTree>
  </p:cSld>
</p:sld>
</file>

<file path=ppt/slides/slide26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08" name="TextShape 1"/>
          <p:cNvSpPr txBox="1"/>
          <p:nvPr/>
        </p:nvSpPr>
        <p:spPr>
          <a:xfrm>
            <a:off x="685800" y="571320"/>
            <a:ext cx="7772040" cy="5857560"/>
          </a:xfrm>
          <a:prstGeom prst="rect">
            <a:avLst/>
          </a:prstGeom>
          <a:solidFill>
            <a:srgbClr val="ffff00"/>
          </a:solidFill>
          <a:ln>
            <a:noFill/>
          </a:ln>
        </p:spPr>
        <p:txBody>
          <a:bodyPr lIns="45720" rIns="45720" tIns="0" bIns="0" anchor="b">
            <a:normAutofit/>
          </a:bodyPr>
          <a:p>
            <a:pPr algn="ctr">
              <a:lnSpc>
                <a:spcPct val="100000"/>
              </a:lnSpc>
            </a:pPr>
            <a:r>
              <a:rPr b="1" lang="el-GR" sz="6600" spc="-1" strike="noStrike" u="sng" cap="all">
                <a:solidFill>
                  <a:srgbClr val="e9d596"/>
                </a:solidFill>
                <a:uFill>
                  <a:solidFill>
                    <a:srgbClr val="ffffff"/>
                  </a:solidFill>
                </a:uFill>
                <a:latin typeface="Arial"/>
              </a:rPr>
              <a:t>ΔΙΚΤΥΑ ΚΑΙ ΣΥΝΑΦΗ ΜΗΧΑΝΗΜΑΤΑ ΚΑΙ ΣΥΣΚΕΥΕΣ ΤΩΝ ΑΤΜΟΣΤΡΟΒΙΛΩΝ</a:t>
            </a:r>
            <a:endParaRPr b="0" lang="el-GR" sz="6600" spc="-1" strike="noStrike">
              <a:solidFill>
                <a:srgbClr val="ffffff"/>
              </a:solidFill>
              <a:uFill>
                <a:solidFill>
                  <a:srgbClr val="ffffff"/>
                </a:solidFill>
              </a:uFill>
              <a:latin typeface="Book Antiqua"/>
            </a:endParaRPr>
          </a:p>
        </p:txBody>
      </p:sp>
      <p:sp>
        <p:nvSpPr>
          <p:cNvPr id="1009" name="TextShape 2"/>
          <p:cNvSpPr txBox="1"/>
          <p:nvPr/>
        </p:nvSpPr>
        <p:spPr>
          <a:xfrm rot="10800000">
            <a:off x="8500680" y="6643800"/>
            <a:ext cx="7857720" cy="142560"/>
          </a:xfrm>
          <a:prstGeom prst="rect">
            <a:avLst/>
          </a:prstGeom>
          <a:solidFill>
            <a:srgbClr val="000000"/>
          </a:solidFill>
          <a:ln>
            <a:noFill/>
          </a:ln>
        </p:spPr>
        <p:txBody>
          <a:bodyPr lIns="90000" rIns="90000" tIns="45000" bIns="45000"/>
          <a:p>
            <a:pPr algn="ctr">
              <a:lnSpc>
                <a:spcPct val="100000"/>
              </a:lnSpc>
              <a:spcBef>
                <a:spcPts val="20"/>
              </a:spcBef>
            </a:pPr>
            <a:r>
              <a:rPr b="0" lang="el-GR" sz="100" spc="-1" strike="noStrike">
                <a:solidFill>
                  <a:srgbClr val="000000"/>
                </a:solidFill>
                <a:uFill>
                  <a:solidFill>
                    <a:srgbClr val="ffffff"/>
                  </a:solidFill>
                </a:uFill>
                <a:latin typeface="Book Antiqua"/>
              </a:rPr>
              <a:t>.</a:t>
            </a:r>
            <a:endParaRPr b="0" lang="el-GR" sz="100" spc="-1" strike="noStrike">
              <a:solidFill>
                <a:srgbClr val="000000"/>
              </a:solidFill>
              <a:uFill>
                <a:solidFill>
                  <a:srgbClr val="ffffff"/>
                </a:solidFill>
              </a:uFill>
              <a:latin typeface="Arial"/>
            </a:endParaRPr>
          </a:p>
          <a:p>
            <a:pPr algn="ctr">
              <a:lnSpc>
                <a:spcPct val="100000"/>
              </a:lnSpc>
              <a:spcBef>
                <a:spcPts val="20"/>
              </a:spcBef>
            </a:pPr>
            <a:endParaRPr b="0" lang="el-GR" sz="100" spc="-1" strike="noStrike">
              <a:solidFill>
                <a:srgbClr val="000000"/>
              </a:solidFill>
              <a:uFill>
                <a:solidFill>
                  <a:srgbClr val="ffffff"/>
                </a:solidFill>
              </a:uFill>
              <a:latin typeface="Arial"/>
            </a:endParaRPr>
          </a:p>
        </p:txBody>
      </p:sp>
    </p:spTree>
  </p:cSld>
</p:sld>
</file>

<file path=ppt/slides/slide26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0" name="TextShape 1"/>
          <p:cNvSpPr txBox="1"/>
          <p:nvPr/>
        </p:nvSpPr>
        <p:spPr>
          <a:xfrm>
            <a:off x="214200" y="142920"/>
            <a:ext cx="8715240" cy="785520"/>
          </a:xfrm>
          <a:prstGeom prst="rect">
            <a:avLst/>
          </a:prstGeom>
          <a:solidFill>
            <a:srgbClr val="7030a0"/>
          </a:solidFill>
          <a:ln>
            <a:noFill/>
          </a:ln>
        </p:spPr>
        <p:txBody>
          <a:bodyPr lIns="90000" rIns="90000" tIns="45000" bIns="45000" anchor="ctr"/>
          <a:p>
            <a:pPr algn="ctr">
              <a:lnSpc>
                <a:spcPct val="100000"/>
              </a:lnSpc>
            </a:pPr>
            <a:r>
              <a:rPr b="1" lang="el-GR" sz="2400" spc="-1" strike="noStrike" u="sng">
                <a:solidFill>
                  <a:srgbClr val="000000"/>
                </a:solidFill>
                <a:uFill>
                  <a:solidFill>
                    <a:srgbClr val="ffffff"/>
                  </a:solidFill>
                </a:uFill>
                <a:latin typeface="Arial"/>
              </a:rPr>
              <a:t>ΓΕΝΙΚΑ - ΟΡΙΣΜΟΙ</a:t>
            </a:r>
            <a:endParaRPr b="0" lang="el-GR" sz="2400" spc="-1" strike="noStrike">
              <a:solidFill>
                <a:srgbClr val="ffffff"/>
              </a:solidFill>
              <a:uFill>
                <a:solidFill>
                  <a:srgbClr val="ffffff"/>
                </a:solidFill>
              </a:uFill>
              <a:latin typeface="Book Antiqua"/>
            </a:endParaRPr>
          </a:p>
        </p:txBody>
      </p:sp>
      <p:sp>
        <p:nvSpPr>
          <p:cNvPr id="1011" name="TextShape 2"/>
          <p:cNvSpPr txBox="1"/>
          <p:nvPr/>
        </p:nvSpPr>
        <p:spPr>
          <a:xfrm>
            <a:off x="214200" y="1071720"/>
            <a:ext cx="8715240" cy="5500440"/>
          </a:xfrm>
          <a:prstGeom prst="rect">
            <a:avLst/>
          </a:prstGeom>
          <a:noFill/>
          <a:ln>
            <a:noFill/>
          </a:ln>
        </p:spPr>
        <p:txBody>
          <a:bodyPr lIns="90000" rIns="90000" tIns="45000" bIns="45000"/>
          <a:p>
            <a:pPr marL="252000" indent="-251640">
              <a:lnSpc>
                <a:spcPct val="100000"/>
              </a:lnSpc>
              <a:spcBef>
                <a:spcPts val="459"/>
              </a:spcBef>
              <a:buClr>
                <a:srgbClr val="ff0000"/>
              </a:buClr>
              <a:buSzPct val="65000"/>
              <a:buFont typeface="Wingdings" charset="2"/>
              <a:buChar char=""/>
            </a:pPr>
            <a:r>
              <a:rPr b="1" lang="el-GR" sz="2300" spc="-1" strike="noStrike">
                <a:solidFill>
                  <a:srgbClr val="ffffff"/>
                </a:solidFill>
                <a:uFill>
                  <a:solidFill>
                    <a:srgbClr val="ffffff"/>
                  </a:solidFill>
                </a:uFill>
                <a:latin typeface="Arial"/>
              </a:rPr>
              <a:t>ΤΟ ΣΥΝΟΛΟ ΤΩΝ ΑΓΩΓΩΝ Η ΣΩΛΗΝΩΣΕΩΝ ΜΑΖΙ ΜΕ ΤΑ ΕΞΑΡΤΗΜΑΤΑ ΚΑΙ ΟΡΓΑΝΑ ΕΛΕΓΧΟΥ ΠΟΥ ΦΕΡΕΙ (ΒΑΛΒΙΔΕΣ, ΔΙΑΚΟΠΤΕΣ, ΑΤΜΟΠΑΓΙΔΕΣ, ΘΕΡΜΟΜΕΤΡΑ, ΘΛΙΒΟΜΕΤΡΑ ΚΛΠ.), ΚΑΙ ΧΡΗΣΙΜΕΥΕΙ ΓΙΑ ΤΗΝ ΕΛΕΓΧΟΜΕΝΗ ΔΙΑΚΙΝΗΣΗ ΕΝΟΣ ΟΡΙΣΜΕΝΟΥ ΡΕΥΣΤΟΥ, ΟΝΟΜΑΖΕΤΑΙ</a:t>
            </a:r>
            <a:r>
              <a:rPr b="1" lang="el-GR" sz="2300" spc="-1" strike="noStrike">
                <a:solidFill>
                  <a:srgbClr val="ff0000"/>
                </a:solidFill>
                <a:uFill>
                  <a:solidFill>
                    <a:srgbClr val="ffffff"/>
                  </a:solidFill>
                </a:uFill>
                <a:latin typeface="Arial"/>
              </a:rPr>
              <a:t> ΔΙΚΤΥΟ</a:t>
            </a:r>
            <a:r>
              <a:rPr b="1" lang="el-GR" sz="2300" spc="-1" strike="noStrike">
                <a:solidFill>
                  <a:srgbClr val="ffffff"/>
                </a:solidFill>
                <a:uFill>
                  <a:solidFill>
                    <a:srgbClr val="ffffff"/>
                  </a:solidFill>
                </a:uFill>
                <a:latin typeface="Arial"/>
              </a:rPr>
              <a:t>.</a:t>
            </a:r>
            <a:endParaRPr b="0" lang="el-GR" sz="2300" spc="-1" strike="noStrike">
              <a:solidFill>
                <a:srgbClr val="ffffff"/>
              </a:solidFill>
              <a:uFill>
                <a:solidFill>
                  <a:srgbClr val="ffffff"/>
                </a:solidFill>
              </a:uFill>
              <a:latin typeface="Book Antiqua"/>
            </a:endParaRPr>
          </a:p>
          <a:p>
            <a:pPr marL="252000" indent="-251640">
              <a:lnSpc>
                <a:spcPct val="100000"/>
              </a:lnSpc>
              <a:spcBef>
                <a:spcPts val="459"/>
              </a:spcBef>
              <a:buClr>
                <a:srgbClr val="ff0000"/>
              </a:buClr>
              <a:buSzPct val="65000"/>
              <a:buFont typeface="Wingdings" charset="2"/>
              <a:buChar char=""/>
            </a:pPr>
            <a:r>
              <a:rPr b="1" lang="el-GR" sz="2300" spc="-1" strike="noStrike">
                <a:solidFill>
                  <a:srgbClr val="ffffff"/>
                </a:solidFill>
                <a:uFill>
                  <a:solidFill>
                    <a:srgbClr val="ffffff"/>
                  </a:solidFill>
                </a:uFill>
                <a:latin typeface="Arial"/>
              </a:rPr>
              <a:t>ΚΑΘΕ ΔΙΚΤΥΟ ΣΤΟΥΣ ΣΤΡΟΒΙΛΟΥΣ ΚΑΙ ΓΕΝΙΚΟΤΕΡΑ ΣΤΙΣ ΑΤΜΟΜΗΧΑΝΕΣ, ΕΞΥΠΗΡΕΤΕΙ ΚΑΙ ΜΙΑ ΟΡΙΣΜΕΝΗ ΛΕΙΤΟΥΡΓΙΚΗ ΔΙΑΔΙΚΑΣΙΑ ΤΟΥΣ.</a:t>
            </a:r>
            <a:endParaRPr b="0" lang="el-GR" sz="2300" spc="-1" strike="noStrike">
              <a:solidFill>
                <a:srgbClr val="ffffff"/>
              </a:solidFill>
              <a:uFill>
                <a:solidFill>
                  <a:srgbClr val="ffffff"/>
                </a:solidFill>
              </a:uFill>
              <a:latin typeface="Book Antiqua"/>
            </a:endParaRPr>
          </a:p>
          <a:p>
            <a:pPr marL="252000" indent="-251640">
              <a:lnSpc>
                <a:spcPct val="100000"/>
              </a:lnSpc>
              <a:spcBef>
                <a:spcPts val="459"/>
              </a:spcBef>
              <a:buClr>
                <a:srgbClr val="ff0000"/>
              </a:buClr>
              <a:buSzPct val="65000"/>
              <a:buFont typeface="Wingdings" charset="2"/>
              <a:buChar char=""/>
            </a:pPr>
            <a:r>
              <a:rPr b="1" lang="el-GR" sz="2300" spc="-1" strike="noStrike">
                <a:solidFill>
                  <a:srgbClr val="ffffff"/>
                </a:solidFill>
                <a:uFill>
                  <a:solidFill>
                    <a:srgbClr val="ffffff"/>
                  </a:solidFill>
                </a:uFill>
                <a:latin typeface="Arial"/>
              </a:rPr>
              <a:t>ΤΑ ΔΙΑΦΟΡΑ ΔΙΚΤΥΑ ΤΩΝ ΑΤΜΟΣΤΡΟΒΙΛΩΝ ΣΕ ΟΡΙΣΜΕΝΕΣ ΠΕΡΙΠΤΩΣΕΙΣ ΕΙΝΑΙ ΑΛΛΗΛΕΝΔΕΤΑ ΜΕΤΑΞΥ ΤΟΥΣ.</a:t>
            </a:r>
            <a:endParaRPr b="0" lang="el-GR" sz="2300" spc="-1" strike="noStrike">
              <a:solidFill>
                <a:srgbClr val="ffffff"/>
              </a:solidFill>
              <a:uFill>
                <a:solidFill>
                  <a:srgbClr val="ffffff"/>
                </a:solidFill>
              </a:uFill>
              <a:latin typeface="Book Antiqua"/>
            </a:endParaRPr>
          </a:p>
          <a:p>
            <a:pPr marL="252000" indent="-251640">
              <a:lnSpc>
                <a:spcPct val="100000"/>
              </a:lnSpc>
              <a:spcBef>
                <a:spcPts val="459"/>
              </a:spcBef>
              <a:buClr>
                <a:srgbClr val="ff0000"/>
              </a:buClr>
              <a:buSzPct val="65000"/>
              <a:buFont typeface="Wingdings" charset="2"/>
              <a:buChar char=""/>
            </a:pPr>
            <a:r>
              <a:rPr b="1" lang="el-GR" sz="2300" spc="-1" strike="noStrike">
                <a:solidFill>
                  <a:srgbClr val="ffffff"/>
                </a:solidFill>
                <a:uFill>
                  <a:solidFill>
                    <a:srgbClr val="ffffff"/>
                  </a:solidFill>
                </a:uFill>
                <a:latin typeface="Arial"/>
              </a:rPr>
              <a:t>ΕΝΑ ΔΙΚΤΥΟ ΕΝΕΡΓΟΠΟΙΕΙΤΑΙ ΚΑΤΑ ΚΑΝΟΝΑ ΜΕ ΟΡΙΣΜΕΝΑ ΜΗΧΑΝΗΜΑΤΑ Η ΣΥΣΚΕΥΕΣ ΠΟΥ ΠΑΡΕΜΒΑΛΛΟΝΤΑΙ ΣΕ ΚΑΤΑΛΛΗΛΕΣ ΘΕΣΕΙΣ ΤΟΥ.</a:t>
            </a:r>
            <a:endParaRPr b="0" lang="el-GR" sz="2300" spc="-1" strike="noStrike">
              <a:solidFill>
                <a:srgbClr val="ffffff"/>
              </a:solidFill>
              <a:uFill>
                <a:solidFill>
                  <a:srgbClr val="ffffff"/>
                </a:solidFill>
              </a:uFill>
              <a:latin typeface="Book Antiqua"/>
            </a:endParaRPr>
          </a:p>
          <a:p>
            <a:pPr>
              <a:lnSpc>
                <a:spcPts val="1016"/>
              </a:lnSpc>
            </a:pPr>
            <a:endParaRPr b="0" lang="el-GR" sz="2300" spc="-1" strike="noStrike">
              <a:solidFill>
                <a:srgbClr val="ffffff"/>
              </a:solidFill>
              <a:uFill>
                <a:solidFill>
                  <a:srgbClr val="ffffff"/>
                </a:solidFill>
              </a:uFill>
              <a:latin typeface="Book Antiqua"/>
            </a:endParaRPr>
          </a:p>
        </p:txBody>
      </p:sp>
    </p:spTree>
  </p:cSld>
</p:sld>
</file>

<file path=ppt/slides/slide26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2" name="TextShape 1"/>
          <p:cNvSpPr txBox="1"/>
          <p:nvPr/>
        </p:nvSpPr>
        <p:spPr>
          <a:xfrm>
            <a:off x="214200" y="142920"/>
            <a:ext cx="8715240" cy="785520"/>
          </a:xfrm>
          <a:prstGeom prst="rect">
            <a:avLst/>
          </a:prstGeom>
          <a:solidFill>
            <a:srgbClr val="7030a0"/>
          </a:solidFill>
          <a:ln>
            <a:noFill/>
          </a:ln>
        </p:spPr>
        <p:txBody>
          <a:bodyPr lIns="90000" rIns="90000" tIns="45000" bIns="45000" anchor="ctr"/>
          <a:p>
            <a:pPr algn="ctr">
              <a:lnSpc>
                <a:spcPct val="100000"/>
              </a:lnSpc>
            </a:pPr>
            <a:r>
              <a:rPr b="1" lang="el-GR" sz="2400" spc="-1" strike="noStrike" u="sng">
                <a:solidFill>
                  <a:srgbClr val="000000"/>
                </a:solidFill>
                <a:uFill>
                  <a:solidFill>
                    <a:srgbClr val="ffffff"/>
                  </a:solidFill>
                </a:uFill>
                <a:latin typeface="Arial"/>
              </a:rPr>
              <a:t>ΓΕΝΙΚΑ - ΟΡΙΣΜΟΙ</a:t>
            </a:r>
            <a:endParaRPr b="0" lang="el-GR" sz="2400" spc="-1" strike="noStrike">
              <a:solidFill>
                <a:srgbClr val="ffffff"/>
              </a:solidFill>
              <a:uFill>
                <a:solidFill>
                  <a:srgbClr val="ffffff"/>
                </a:solidFill>
              </a:uFill>
              <a:latin typeface="Book Antiqua"/>
            </a:endParaRPr>
          </a:p>
        </p:txBody>
      </p:sp>
      <p:sp>
        <p:nvSpPr>
          <p:cNvPr id="1013" name="TextShape 2"/>
          <p:cNvSpPr txBox="1"/>
          <p:nvPr/>
        </p:nvSpPr>
        <p:spPr>
          <a:xfrm>
            <a:off x="214200" y="1071720"/>
            <a:ext cx="8715240" cy="5500440"/>
          </a:xfrm>
          <a:prstGeom prst="rect">
            <a:avLst/>
          </a:prstGeom>
          <a:noFill/>
          <a:ln>
            <a:noFill/>
          </a:ln>
        </p:spPr>
        <p:txBody>
          <a:bodyPr lIns="90000" rIns="90000" tIns="45000" bIns="45000"/>
          <a:p>
            <a:pPr marL="548640" indent="-411120">
              <a:lnSpc>
                <a:spcPct val="100000"/>
              </a:lnSpc>
              <a:spcBef>
                <a:spcPts val="400"/>
              </a:spcBef>
              <a:buClr>
                <a:srgbClr val="ff0000"/>
              </a:buClr>
              <a:buSzPct val="65000"/>
              <a:buFont typeface="Wingdings" charset="2"/>
              <a:buChar char=""/>
            </a:pPr>
            <a:r>
              <a:rPr b="1" lang="el-GR" sz="2000" spc="-1" strike="noStrike">
                <a:solidFill>
                  <a:srgbClr val="ffffff"/>
                </a:solidFill>
                <a:uFill>
                  <a:solidFill>
                    <a:srgbClr val="ffffff"/>
                  </a:solidFill>
                </a:uFill>
                <a:latin typeface="Arial"/>
              </a:rPr>
              <a:t>ΜΕ ΤΟΝ ΟΡΟ ΜΗΧΑΝΗΜΑ Η ΚΑΙ ΒΟΗΘΗΤΙΚΟ ΜΗΧΑΝΗΜΑ ΕΝΝΟΟΥΜΕ ΕΝΑ ΑΝΕΞΑΡΤΗΤΟ Η ΕΞΑΡΤΗΜΕΝΟ ΣΥΓΚΡΟΤΗΜΑ ΠΟΥ ΑΠΟΤΕΛΕΙΤΑΙ ΑΠΟ ΣΤΑΘΕΡΑ ΚΑΙ ΚΙΝΗΤΑ ΜΕΡΗ ΚΑΙ ΤΟ ΟΠΟΙΟ ΚΑΤΑΝΑΛΙΣΚΕΙ ΕΝΕΡΓΕΙΑ ΓΙΑ ΝΑ ΠΡΑΓΜΑΤΟΠΟΙΗΣΕΙ ΜΙΑ ΟΡΙΣΜΕΝΗ ΛΕΙΤΟΥΡΓΙΚΗ ΔΙΑΔΙΚΑΣΙΑ. Π.Χ. ΑΕΡΑΝΤΛΙΑ, ΑΝΤΛΙΑ ΛΙΠΑΝΣΕΩΣ ΚΛΠ. ΤΑ ΜΗΧΑΝΗΜΑΤΑ ΤΩΝ ΣΤΡΟΒΙΛΩΝ ΕΙΝΑΙ ΑΤΜΟΚΙΝΗΤΑ Η ΚΑΙ ΗΛΕΚΤΡΟΚΙΝΗΤΑ.</a:t>
            </a:r>
            <a:endParaRPr b="0" lang="el-GR" sz="2000" spc="-1" strike="noStrike">
              <a:solidFill>
                <a:srgbClr val="ffffff"/>
              </a:solidFill>
              <a:uFill>
                <a:solidFill>
                  <a:srgbClr val="ffffff"/>
                </a:solidFill>
              </a:uFill>
              <a:latin typeface="Book Antiqua"/>
            </a:endParaRPr>
          </a:p>
          <a:p>
            <a:pPr marL="548640" indent="-411120">
              <a:lnSpc>
                <a:spcPct val="100000"/>
              </a:lnSpc>
              <a:spcBef>
                <a:spcPts val="400"/>
              </a:spcBef>
              <a:buClr>
                <a:srgbClr val="ff0000"/>
              </a:buClr>
              <a:buSzPct val="65000"/>
              <a:buFont typeface="Wingdings" charset="2"/>
              <a:buChar char=""/>
            </a:pPr>
            <a:r>
              <a:rPr b="1" lang="el-GR" sz="2000" spc="-1" strike="noStrike">
                <a:solidFill>
                  <a:srgbClr val="ffffff"/>
                </a:solidFill>
                <a:uFill>
                  <a:solidFill>
                    <a:srgbClr val="ffffff"/>
                  </a:solidFill>
                </a:uFill>
                <a:latin typeface="Arial"/>
              </a:rPr>
              <a:t>ΜΕ ΤΟΝ ΟΡΟ ΣΥΣΚΕΥΗ ΕΞΑΛΛΟΥ Η ΚΑΙ ΒΟΗΘΗΤΙΚΗ ΣΥΣΚΕΥΗ ΕΝΝΟΟΥΜΕ ΑΝΤΙΣΤΟΙΧΑ ΣΥΓΚΡΟΤΗΜΑ ΑΠΟ ΣΤΑΘΕΡΑ Η ΑΚΙΝΗΤΑ ΚΑΤΑ ΚΑΝΟΝΑ ΜΕΡΗ, ΤΟ ΟΠΟΙΟ ΕΞΥΠΗΡΕΤΕΙ ΜΙΑ ΟΡΙΣΜΕΝΗ ΛΕΙΤΟΥΡΓΙΑ. Π.Χ. ΨΥΓΕΙΟ, ΠΡΟΘΕΡΜΑΝΤΗΡΑΣ, ΦΙΛΤΡΑ ΚΑΘΑΡΙΣΜΟΥ ΕΛΑΙΟΥ ΚΛΠ.</a:t>
            </a:r>
            <a:endParaRPr b="0" lang="el-GR" sz="2000" spc="-1" strike="noStrike">
              <a:solidFill>
                <a:srgbClr val="ffffff"/>
              </a:solidFill>
              <a:uFill>
                <a:solidFill>
                  <a:srgbClr val="ffffff"/>
                </a:solidFill>
              </a:uFill>
              <a:latin typeface="Book Antiqua"/>
            </a:endParaRPr>
          </a:p>
          <a:p>
            <a:pPr marL="548640" indent="-411120">
              <a:lnSpc>
                <a:spcPct val="100000"/>
              </a:lnSpc>
              <a:spcBef>
                <a:spcPts val="400"/>
              </a:spcBef>
              <a:buClr>
                <a:srgbClr val="ff0000"/>
              </a:buClr>
              <a:buSzPct val="65000"/>
              <a:buFont typeface="Wingdings" charset="2"/>
              <a:buChar char=""/>
            </a:pPr>
            <a:r>
              <a:rPr b="1" lang="el-GR" sz="2000" spc="-1" strike="noStrike">
                <a:solidFill>
                  <a:srgbClr val="ffffff"/>
                </a:solidFill>
                <a:uFill>
                  <a:solidFill>
                    <a:srgbClr val="ffffff"/>
                  </a:solidFill>
                </a:uFill>
                <a:latin typeface="Arial"/>
              </a:rPr>
              <a:t>Η ΑΠΕΙΚΟΝΙΣΗ ΕΝΟΣ ΔΙΚΤΥΟΥ ΣΕ ΣΧΕΔΙΑΓΡΑΜΜΑ ΜΑΖΙ ΜΕ ΤΑ ΣΥΝΑΦΗ ΜΗΧΑΝΗΜΑΤΑ, ΣΥΣΚΕΥΕΣ, ΕΞΑΡΤΗΜΑΤΑ ΚΛΠ. ΟΝΟΜΑΖΕΤΑΙ ΔΙΑΓΡΑΜΜΑ ΤΟΥ ΔΙΚΤΥΟΥ Η ΑΛΛΟΙΩΣ ΚΑΙ ΔΙΑΤΑΞΗ ΤΟΥ.</a:t>
            </a:r>
            <a:endParaRPr b="0" lang="el-GR" sz="2000" spc="-1" strike="noStrike">
              <a:solidFill>
                <a:srgbClr val="ffffff"/>
              </a:solidFill>
              <a:uFill>
                <a:solidFill>
                  <a:srgbClr val="ffffff"/>
                </a:solidFill>
              </a:uFill>
              <a:latin typeface="Book Antiqua"/>
            </a:endParaRPr>
          </a:p>
          <a:p>
            <a:pPr>
              <a:lnSpc>
                <a:spcPts val="1016"/>
              </a:lnSpc>
            </a:pPr>
            <a:endParaRPr b="0" lang="el-GR" sz="2000" spc="-1" strike="noStrike">
              <a:solidFill>
                <a:srgbClr val="ffffff"/>
              </a:solidFill>
              <a:uFill>
                <a:solidFill>
                  <a:srgbClr val="ffffff"/>
                </a:solidFill>
              </a:uFill>
              <a:latin typeface="Book Antiqua"/>
            </a:endParaRPr>
          </a:p>
        </p:txBody>
      </p:sp>
    </p:spTree>
  </p:cSld>
</p:sld>
</file>

<file path=ppt/slides/slide26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4" name="TextShape 1"/>
          <p:cNvSpPr txBox="1"/>
          <p:nvPr/>
        </p:nvSpPr>
        <p:spPr>
          <a:xfrm>
            <a:off x="214200" y="142920"/>
            <a:ext cx="8715240" cy="785520"/>
          </a:xfrm>
          <a:prstGeom prst="rect">
            <a:avLst/>
          </a:prstGeom>
          <a:solidFill>
            <a:srgbClr val="7030a0"/>
          </a:solidFill>
          <a:ln>
            <a:noFill/>
          </a:ln>
        </p:spPr>
        <p:txBody>
          <a:bodyPr lIns="90000" rIns="90000" tIns="45000" bIns="45000" anchor="ctr"/>
          <a:p>
            <a:pPr algn="ctr">
              <a:lnSpc>
                <a:spcPct val="100000"/>
              </a:lnSpc>
            </a:pPr>
            <a:r>
              <a:rPr b="1" lang="el-GR" sz="2400" spc="-1" strike="noStrike" u="sng">
                <a:solidFill>
                  <a:srgbClr val="000000"/>
                </a:solidFill>
                <a:uFill>
                  <a:solidFill>
                    <a:srgbClr val="ffffff"/>
                  </a:solidFill>
                </a:uFill>
                <a:latin typeface="Arial"/>
              </a:rPr>
              <a:t>ΔΙΚΤΥΟ ΑΤΜΟΥ</a:t>
            </a:r>
            <a:endParaRPr b="0" lang="el-GR" sz="2400" spc="-1" strike="noStrike">
              <a:solidFill>
                <a:srgbClr val="ffffff"/>
              </a:solidFill>
              <a:uFill>
                <a:solidFill>
                  <a:srgbClr val="ffffff"/>
                </a:solidFill>
              </a:uFill>
              <a:latin typeface="Book Antiqua"/>
            </a:endParaRPr>
          </a:p>
        </p:txBody>
      </p:sp>
      <p:sp>
        <p:nvSpPr>
          <p:cNvPr id="1015" name="TextShape 2"/>
          <p:cNvSpPr txBox="1"/>
          <p:nvPr/>
        </p:nvSpPr>
        <p:spPr>
          <a:xfrm>
            <a:off x="214200" y="1071720"/>
            <a:ext cx="8715240" cy="5500440"/>
          </a:xfrm>
          <a:prstGeom prst="rect">
            <a:avLst/>
          </a:prstGeom>
          <a:noFill/>
          <a:ln>
            <a:noFill/>
          </a:ln>
        </p:spPr>
        <p:txBody>
          <a:bodyPr lIns="90000" rIns="90000" tIns="45000" bIns="45000"/>
          <a:p>
            <a:pPr>
              <a:lnSpc>
                <a:spcPct val="100000"/>
              </a:lnSpc>
              <a:spcBef>
                <a:spcPts val="420"/>
              </a:spcBef>
            </a:pPr>
            <a:r>
              <a:rPr b="1" lang="el-GR" sz="2100" spc="-1" strike="noStrike">
                <a:solidFill>
                  <a:srgbClr val="ffffff"/>
                </a:solidFill>
                <a:uFill>
                  <a:solidFill>
                    <a:srgbClr val="ffffff"/>
                  </a:solidFill>
                </a:uFill>
                <a:latin typeface="Arial"/>
              </a:rPr>
              <a:t>ΤΟ ΔΙΚΤΥΟ ΑΤΜΟΥ ΔΙΑΚΡΙΝΕΤΑΙ ΣΕ:</a:t>
            </a:r>
            <a:endParaRPr b="0" lang="el-GR" sz="2100" spc="-1" strike="noStrike">
              <a:solidFill>
                <a:srgbClr val="ffffff"/>
              </a:solidFill>
              <a:uFill>
                <a:solidFill>
                  <a:srgbClr val="ffffff"/>
                </a:solidFill>
              </a:uFill>
              <a:latin typeface="Book Antiqua"/>
            </a:endParaRPr>
          </a:p>
          <a:p>
            <a:pPr>
              <a:lnSpc>
                <a:spcPct val="100000"/>
              </a:lnSpc>
              <a:spcBef>
                <a:spcPts val="420"/>
              </a:spcBef>
            </a:pPr>
            <a:r>
              <a:rPr b="1" lang="el-GR" sz="2100" spc="-1" strike="noStrike">
                <a:solidFill>
                  <a:srgbClr val="ff0000"/>
                </a:solidFill>
                <a:uFill>
                  <a:solidFill>
                    <a:srgbClr val="ffffff"/>
                  </a:solidFill>
                </a:uFill>
                <a:latin typeface="Arial"/>
              </a:rPr>
              <a:t>α) </a:t>
            </a:r>
            <a:r>
              <a:rPr b="1" lang="el-GR" sz="2100" spc="-1" strike="noStrike" u="sng">
                <a:solidFill>
                  <a:srgbClr val="ff0000"/>
                </a:solidFill>
                <a:uFill>
                  <a:solidFill>
                    <a:srgbClr val="ffffff"/>
                  </a:solidFill>
                </a:uFill>
                <a:latin typeface="Arial"/>
              </a:rPr>
              <a:t>ΔΙΚΤΥΟ ΚΥΡΙΟΥ ΑΤΜΑΓΩΓΟΥ</a:t>
            </a:r>
            <a:r>
              <a:rPr b="1" lang="el-GR" sz="2100" spc="-1" strike="noStrike">
                <a:solidFill>
                  <a:srgbClr val="ffffff"/>
                </a:solidFill>
                <a:uFill>
                  <a:solidFill>
                    <a:srgbClr val="ffffff"/>
                  </a:solidFill>
                </a:uFill>
                <a:latin typeface="Arial"/>
              </a:rPr>
              <a:t>, ΜΕ ΤΟΝ ΟΠΟΙΟ ΠΑΡΕΧΕΤΑΙ ΑΤΜΟΣ ΣΤΙΣ ΚΥΡΙΕΣ ΜΗΧΑΝΕΣ ΚΑΙ ΟΡΙΣΜΕΝΕΣ ΦΟΡΕΣ ΚΑΙ ΣΤΙΣ ΗΛΕΚΤΡΟΓΕΝΝΗΤΡΙΕΣ.</a:t>
            </a:r>
            <a:endParaRPr b="0" lang="el-GR" sz="2100" spc="-1" strike="noStrike">
              <a:solidFill>
                <a:srgbClr val="ffffff"/>
              </a:solidFill>
              <a:uFill>
                <a:solidFill>
                  <a:srgbClr val="ffffff"/>
                </a:solidFill>
              </a:uFill>
              <a:latin typeface="Book Antiqua"/>
            </a:endParaRPr>
          </a:p>
          <a:p>
            <a:pPr>
              <a:lnSpc>
                <a:spcPct val="100000"/>
              </a:lnSpc>
              <a:spcBef>
                <a:spcPts val="420"/>
              </a:spcBef>
            </a:pPr>
            <a:r>
              <a:rPr b="1" lang="el-GR" sz="2100" spc="-1" strike="noStrike">
                <a:solidFill>
                  <a:srgbClr val="ff0000"/>
                </a:solidFill>
                <a:uFill>
                  <a:solidFill>
                    <a:srgbClr val="ffffff"/>
                  </a:solidFill>
                </a:uFill>
                <a:latin typeface="Arial"/>
              </a:rPr>
              <a:t>β) </a:t>
            </a:r>
            <a:r>
              <a:rPr b="1" lang="el-GR" sz="2100" spc="-1" strike="noStrike" u="sng">
                <a:solidFill>
                  <a:srgbClr val="ff0000"/>
                </a:solidFill>
                <a:uFill>
                  <a:solidFill>
                    <a:srgbClr val="ffffff"/>
                  </a:solidFill>
                </a:uFill>
                <a:latin typeface="Arial"/>
              </a:rPr>
              <a:t>ΔΙΚΤΥΟ ΒΟΗΘΗΤΙΚΟΥ ΑΤΜΑΓΩΓΟΥ</a:t>
            </a:r>
            <a:r>
              <a:rPr b="1" lang="el-GR" sz="2100" spc="-1" strike="noStrike">
                <a:solidFill>
                  <a:srgbClr val="ffffff"/>
                </a:solidFill>
                <a:uFill>
                  <a:solidFill>
                    <a:srgbClr val="ffffff"/>
                  </a:solidFill>
                </a:uFill>
                <a:latin typeface="Arial"/>
              </a:rPr>
              <a:t>, ΜΕ ΤΟΝ ΟΠΟΙΟ ΠΑΡΕΧΕΤΑΙ ΑΤΜΟΣ ΣΤΑ ΒΟΗΘΗΤΙΚΑ ΜΗΧΑΝΗΜΑΤΑ ΚΑΙ ΣΥΣΚΕΥΕΣ, ΟΠΩΣ ΑΝΤΛΙΕΣ ΚΥΚΛΟΦΟΡΙΑΣ, ΣΥΜΠΥΚΝΩΜΑΤΟΣ, ΕΛΑΙΟΥ</a:t>
            </a:r>
            <a:endParaRPr b="0" lang="el-GR" sz="2100" spc="-1" strike="noStrike">
              <a:solidFill>
                <a:srgbClr val="ffffff"/>
              </a:solidFill>
              <a:uFill>
                <a:solidFill>
                  <a:srgbClr val="ffffff"/>
                </a:solidFill>
              </a:uFill>
              <a:latin typeface="Book Antiqua"/>
            </a:endParaRPr>
          </a:p>
          <a:p>
            <a:pPr>
              <a:lnSpc>
                <a:spcPct val="100000"/>
              </a:lnSpc>
              <a:spcBef>
                <a:spcPts val="420"/>
              </a:spcBef>
            </a:pPr>
            <a:r>
              <a:rPr b="1" lang="el-GR" sz="2100" spc="-1" strike="noStrike">
                <a:solidFill>
                  <a:srgbClr val="ff0000"/>
                </a:solidFill>
                <a:uFill>
                  <a:solidFill>
                    <a:srgbClr val="ffffff"/>
                  </a:solidFill>
                </a:uFill>
                <a:latin typeface="Arial"/>
              </a:rPr>
              <a:t>γ) </a:t>
            </a:r>
            <a:r>
              <a:rPr b="1" lang="el-GR" sz="2100" spc="-1" strike="noStrike" u="sng">
                <a:solidFill>
                  <a:srgbClr val="ff0000"/>
                </a:solidFill>
                <a:uFill>
                  <a:solidFill>
                    <a:srgbClr val="ffffff"/>
                  </a:solidFill>
                </a:uFill>
                <a:latin typeface="Arial"/>
              </a:rPr>
              <a:t>ΔΙΚΤΥΟ ΕΞΑΤΜΙΣΕΩΝ</a:t>
            </a:r>
            <a:r>
              <a:rPr b="1" lang="el-GR" sz="2100" spc="-1" strike="noStrike">
                <a:solidFill>
                  <a:srgbClr val="ffffff"/>
                </a:solidFill>
                <a:uFill>
                  <a:solidFill>
                    <a:srgbClr val="ffffff"/>
                  </a:solidFill>
                </a:uFill>
                <a:latin typeface="Arial"/>
              </a:rPr>
              <a:t>, ΜΕ ΤΟ ΟΠΟΙΟ ΣΥΛΛΕΓΟΝΤΑΙ ΟΙ ΕΞΑΤΜΙΣΕΙΣ ΤΩΝ ΒΟΗΘΗΤΙΚΩΝ ΜΗΧΑΝΗΜΑΤΩΝ ΚΑΙ ΟΔΗΓΟΥΝΤΑΙ ΣΤΟ ΨΥΓΕΙΟ Η ΚΑΤΑ ΠΡΟΤΙΜΗΣΗ ΧΡΗΣΙΜΟΠΟΙΟΥΝΤΑΙ ΕΠΩΦΕΛΩΣ ΓΙΑ ΑΛΛΕΣ ΧΡΗΣΕΙΣ ΟΠΩΣ ΣΤΙΣ ΣΥΣΚΕΥΕΣ ΣΤΕΓΑΝΟΤΗΤΑΣ ΤΩΝ ΣΤΡΟΒΙΛΩΝ, ΣΕ ΕΝΑΛΛΑΚΤΗΡΕΣ ΘΕΡΜΟΤΗΤΑΣ, ΒΡΑΣΤΗΡΕΣ ΚΛΠ.</a:t>
            </a:r>
            <a:endParaRPr b="0" lang="el-GR" sz="2100" spc="-1" strike="noStrike">
              <a:solidFill>
                <a:srgbClr val="ffffff"/>
              </a:solidFill>
              <a:uFill>
                <a:solidFill>
                  <a:srgbClr val="ffffff"/>
                </a:solidFill>
              </a:uFill>
              <a:latin typeface="Book Antiqua"/>
            </a:endParaRPr>
          </a:p>
          <a:p>
            <a:pPr>
              <a:lnSpc>
                <a:spcPct val="100000"/>
              </a:lnSpc>
              <a:spcBef>
                <a:spcPts val="420"/>
              </a:spcBef>
            </a:pPr>
            <a:r>
              <a:rPr b="1" lang="el-GR" sz="2100" spc="-1" strike="noStrike">
                <a:solidFill>
                  <a:srgbClr val="ffffff"/>
                </a:solidFill>
                <a:uFill>
                  <a:solidFill>
                    <a:srgbClr val="ffffff"/>
                  </a:solidFill>
                </a:uFill>
                <a:latin typeface="Arial"/>
              </a:rPr>
              <a:t>ΔΕΝ ΓΙΝΕΤΑΙ ΛΟΓΟΣ ΓΙΑ ΤΙΣ ΕΞΑΤΜΙΣΕΙΣ ΤΩΝ ΚΥΡΙΩΝ ΜΗΧΑΝΩΝ, ΓΙΑΤΙ ΑΥΤΕΣ ΟΔΗΝΟΥΝΤΑΙ ΚΑΤΕΥΘΕΙΑΝ ΣΤΟ ΣΥΜΠΥΚΝΩΤΗ.</a:t>
            </a:r>
            <a:endParaRPr b="0" lang="el-GR" sz="2100" spc="-1" strike="noStrike">
              <a:solidFill>
                <a:srgbClr val="ffffff"/>
              </a:solidFill>
              <a:uFill>
                <a:solidFill>
                  <a:srgbClr val="ffffff"/>
                </a:solidFill>
              </a:uFill>
              <a:latin typeface="Book Antiqua"/>
            </a:endParaRPr>
          </a:p>
          <a:p>
            <a:pPr>
              <a:lnSpc>
                <a:spcPts val="1016"/>
              </a:lnSpc>
            </a:pPr>
            <a:endParaRPr b="0" lang="el-GR" sz="2100" spc="-1" strike="noStrike">
              <a:solidFill>
                <a:srgbClr val="ffffff"/>
              </a:solidFill>
              <a:uFill>
                <a:solidFill>
                  <a:srgbClr val="ffffff"/>
                </a:solidFill>
              </a:uFill>
              <a:latin typeface="Book Antiqua"/>
            </a:endParaRPr>
          </a:p>
        </p:txBody>
      </p:sp>
    </p:spTree>
  </p:cSld>
</p:sld>
</file>

<file path=ppt/slides/slide26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6" name="TextShape 1"/>
          <p:cNvSpPr txBox="1"/>
          <p:nvPr/>
        </p:nvSpPr>
        <p:spPr>
          <a:xfrm>
            <a:off x="214200" y="142920"/>
            <a:ext cx="8715240" cy="785520"/>
          </a:xfrm>
          <a:prstGeom prst="rect">
            <a:avLst/>
          </a:prstGeom>
          <a:solidFill>
            <a:srgbClr val="7030a0"/>
          </a:solidFill>
          <a:ln>
            <a:noFill/>
          </a:ln>
        </p:spPr>
        <p:txBody>
          <a:bodyPr lIns="90000" rIns="90000" tIns="45000" bIns="45000" anchor="ctr"/>
          <a:p>
            <a:pPr algn="ctr">
              <a:lnSpc>
                <a:spcPct val="100000"/>
              </a:lnSpc>
            </a:pPr>
            <a:r>
              <a:rPr b="1" lang="el-GR" sz="2400" spc="-1" strike="noStrike" u="sng">
                <a:solidFill>
                  <a:srgbClr val="000000"/>
                </a:solidFill>
                <a:uFill>
                  <a:solidFill>
                    <a:srgbClr val="ffffff"/>
                  </a:solidFill>
                </a:uFill>
                <a:latin typeface="Arial"/>
              </a:rPr>
              <a:t>ΔΙΚΤΥΟ ΑΠΟΜΑΣΤΕΥΣΕΩΣ</a:t>
            </a:r>
            <a:endParaRPr b="0" lang="el-GR" sz="2400" spc="-1" strike="noStrike">
              <a:solidFill>
                <a:srgbClr val="ffffff"/>
              </a:solidFill>
              <a:uFill>
                <a:solidFill>
                  <a:srgbClr val="ffffff"/>
                </a:solidFill>
              </a:uFill>
              <a:latin typeface="Book Antiqua"/>
            </a:endParaRPr>
          </a:p>
        </p:txBody>
      </p:sp>
      <p:sp>
        <p:nvSpPr>
          <p:cNvPr id="1017" name="TextShape 2"/>
          <p:cNvSpPr txBox="1"/>
          <p:nvPr/>
        </p:nvSpPr>
        <p:spPr>
          <a:xfrm>
            <a:off x="214200" y="1071720"/>
            <a:ext cx="8715240" cy="5500440"/>
          </a:xfrm>
          <a:prstGeom prst="rect">
            <a:avLst/>
          </a:prstGeom>
          <a:noFill/>
          <a:ln>
            <a:noFill/>
          </a:ln>
        </p:spPr>
        <p:txBody>
          <a:bodyPr lIns="90000" rIns="90000" tIns="45000" bIns="45000"/>
          <a:p>
            <a:pPr>
              <a:lnSpc>
                <a:spcPct val="100000"/>
              </a:lnSpc>
              <a:spcBef>
                <a:spcPts val="541"/>
              </a:spcBef>
            </a:pPr>
            <a:r>
              <a:rPr b="1" lang="el-GR" sz="2700" spc="-1" strike="noStrike">
                <a:solidFill>
                  <a:srgbClr val="ffffff"/>
                </a:solidFill>
                <a:uFill>
                  <a:solidFill>
                    <a:srgbClr val="ffffff"/>
                  </a:solidFill>
                </a:uFill>
                <a:latin typeface="Arial"/>
              </a:rPr>
              <a:t>ΑΥΤΟ ΑΠΟΤΕΛΕΙΤΑΙ ΑΠΟ ΤΟΥΣ ΑΓΩΓΟΥΣ ΜΕ ΤΟΥΣ ΟΠΟΙΟΥΣ ΑΠΑΓΕΤΑΙ ΜΕΡΟΣ ΤΟΥ ΑΤΜΟΥ ΑΠΟ ΤΙΣ ΔΙΑΦΟΡΕΣ ΒΑΘΜΙΔΕΣ ΤΟΥ ΣΤΡΟΒΙΛΟΥ, ΚΑΙ ΧΡΗΣΙΜΟΠΟΙΕΙΤΑΙ ΓΙΑ ΤΗΝ ΠΡΟΘΕΡΜΑΝΣΗ ΤΟΥ ΤΡΟΦΟΔΟΤΙΚΟΥ ΝΕΡΟΥ ΣΕ ΕΝΑΝ Η ΠΕΡΙΣΣΟΤΕΡΟΥΣ ΕΝΑΛΛΑΚΤΕΣ Η ΠΡΟΘΕΡΜΑΝΤΗΡΕΣ (ΠΟΛΥΣΤΑΔΙΑΚΗ ΠΡΟΘΕΡΜΑΝΣΗ) ΜΕ ΣΚΟΠΟ ΤΗ ΒΕΛΤΙΩΣΗ ΤΟΥ ΣΥΝΟΛΙΚΟΥ ΒΑΘΜΟΥ ΑΠΟΔΟΣΕΩΣ ΤΟΥ ΣΤΡΟΒΙΛΟΥ. ΕΠΙΣΗΣ ΣΕ ΟΡΙΣΜΕΝΕΣ ΕΓΚΑΤΑΣΤΑΣΕΙΣ ΑΠΟ ΤΗΝ ΠΡΩΤΗ ΑΠΟΜΑΣΤΕΥΣΗ ΤΡΟΦΟΔΟΤΕΙΤΑΙ ΜΕ ΑΤΜΟ ΚΑΙ Η ΣΤΡΟΒΙΛΟΗΛΕΚΤΡΙΚΗ.</a:t>
            </a:r>
            <a:endParaRPr b="0" lang="el-GR" sz="2700" spc="-1" strike="noStrike">
              <a:solidFill>
                <a:srgbClr val="ffffff"/>
              </a:solidFill>
              <a:uFill>
                <a:solidFill>
                  <a:srgbClr val="ffffff"/>
                </a:solidFill>
              </a:uFill>
              <a:latin typeface="Book Antiqua"/>
            </a:endParaRPr>
          </a:p>
          <a:p>
            <a:pPr>
              <a:lnSpc>
                <a:spcPts val="1016"/>
              </a:lnSpc>
            </a:pPr>
            <a:endParaRPr b="0" lang="el-GR" sz="2700" spc="-1" strike="noStrike">
              <a:solidFill>
                <a:srgbClr val="ffffff"/>
              </a:solidFill>
              <a:uFill>
                <a:solidFill>
                  <a:srgbClr val="ffffff"/>
                </a:solidFill>
              </a:uFill>
              <a:latin typeface="Book Antiqua"/>
            </a:endParaRPr>
          </a:p>
        </p:txBody>
      </p:sp>
    </p:spTree>
  </p:cSld>
</p:sld>
</file>

<file path=ppt/slides/slide27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8" name="TextShape 1"/>
          <p:cNvSpPr txBox="1"/>
          <p:nvPr/>
        </p:nvSpPr>
        <p:spPr>
          <a:xfrm>
            <a:off x="214200" y="142920"/>
            <a:ext cx="8715240" cy="785520"/>
          </a:xfrm>
          <a:prstGeom prst="rect">
            <a:avLst/>
          </a:prstGeom>
          <a:solidFill>
            <a:srgbClr val="7030a0"/>
          </a:solidFill>
          <a:ln>
            <a:noFill/>
          </a:ln>
        </p:spPr>
        <p:txBody>
          <a:bodyPr lIns="90000" rIns="90000" tIns="45000" bIns="45000" anchor="ctr"/>
          <a:p>
            <a:pPr algn="ctr">
              <a:lnSpc>
                <a:spcPct val="100000"/>
              </a:lnSpc>
            </a:pPr>
            <a:r>
              <a:rPr b="1" lang="el-GR" sz="2400" spc="-1" strike="noStrike" u="sng">
                <a:solidFill>
                  <a:srgbClr val="000000"/>
                </a:solidFill>
                <a:uFill>
                  <a:solidFill>
                    <a:srgbClr val="ffffff"/>
                  </a:solidFill>
                </a:uFill>
                <a:latin typeface="Arial"/>
              </a:rPr>
              <a:t>ΔΙΚΤΥΟ ΑΤΜΟΥ ΣΤΥΠΕΙΟΘΛΙΠΤΩΝ η ΛΑΒΥΡΙΝΘΩΝ</a:t>
            </a:r>
            <a:endParaRPr b="0" lang="el-GR" sz="2400" spc="-1" strike="noStrike">
              <a:solidFill>
                <a:srgbClr val="ffffff"/>
              </a:solidFill>
              <a:uFill>
                <a:solidFill>
                  <a:srgbClr val="ffffff"/>
                </a:solidFill>
              </a:uFill>
              <a:latin typeface="Book Antiqua"/>
            </a:endParaRPr>
          </a:p>
        </p:txBody>
      </p:sp>
      <p:sp>
        <p:nvSpPr>
          <p:cNvPr id="1019" name="TextShape 2"/>
          <p:cNvSpPr txBox="1"/>
          <p:nvPr/>
        </p:nvSpPr>
        <p:spPr>
          <a:xfrm>
            <a:off x="214200" y="1071720"/>
            <a:ext cx="8715240" cy="5500440"/>
          </a:xfrm>
          <a:prstGeom prst="rect">
            <a:avLst/>
          </a:prstGeom>
          <a:noFill/>
          <a:ln>
            <a:noFill/>
          </a:ln>
        </p:spPr>
        <p:txBody>
          <a:bodyPr lIns="90000" rIns="90000" tIns="45000" bIns="45000"/>
          <a:p>
            <a:pPr>
              <a:lnSpc>
                <a:spcPct val="100000"/>
              </a:lnSpc>
              <a:spcBef>
                <a:spcPts val="519"/>
              </a:spcBef>
            </a:pPr>
            <a:r>
              <a:rPr b="1" lang="el-GR" sz="2600" spc="-1" strike="noStrike">
                <a:solidFill>
                  <a:srgbClr val="ffffff"/>
                </a:solidFill>
                <a:uFill>
                  <a:solidFill>
                    <a:srgbClr val="ffffff"/>
                  </a:solidFill>
                </a:uFill>
                <a:latin typeface="Arial"/>
              </a:rPr>
              <a:t>ΑΥΤΟ ΠΑΡΕΧΕΙ ΑΤΜΟ ΧΑΜΗΛΗΣ ΠΙΕΣΕΩΣ (ΑΠΟ ΤΟ ΒΟΗΘΗΤΙΚΟ ΕΞΑΤΜΙΣΤΙΚΟ, η ΤΟ ΒΟΗΘΗΤΙΚΟ ΑΤΜΑΓΩΓΟ ΜΕΣΩ ΜΕΙΩΤΗΡΑ ΑΝΑΛΟΓΩΣ ΤΩΝ ΠΕΡΙΠΤΩΣΕΩΝ) ΣΤΙΣ</a:t>
            </a:r>
            <a:r>
              <a:rPr b="1" i="1" lang="el-GR" sz="2600" spc="-1" strike="noStrike">
                <a:solidFill>
                  <a:srgbClr val="ffffff"/>
                </a:solidFill>
                <a:uFill>
                  <a:solidFill>
                    <a:srgbClr val="ffffff"/>
                  </a:solidFill>
                </a:uFill>
                <a:latin typeface="Arial"/>
              </a:rPr>
              <a:t> </a:t>
            </a:r>
            <a:r>
              <a:rPr b="1" lang="el-GR" sz="2600" spc="-1" strike="noStrike">
                <a:solidFill>
                  <a:srgbClr val="ff0000"/>
                </a:solidFill>
                <a:uFill>
                  <a:solidFill>
                    <a:srgbClr val="ffffff"/>
                  </a:solidFill>
                </a:uFill>
                <a:latin typeface="Arial"/>
              </a:rPr>
              <a:t>ΣΥΣΚΕΥΕΣ ΣΤΕΓΑΝΟΤΗΤΑΣ </a:t>
            </a:r>
            <a:r>
              <a:rPr b="1" lang="el-GR" sz="2600" spc="-1" strike="noStrike">
                <a:solidFill>
                  <a:srgbClr val="ffffff"/>
                </a:solidFill>
                <a:uFill>
                  <a:solidFill>
                    <a:srgbClr val="ffffff"/>
                  </a:solidFill>
                </a:uFill>
                <a:latin typeface="Arial"/>
              </a:rPr>
              <a:t>ΤΟΥ ΣΤΡΟΒΙΛΟΥ (ΠΟΥ ΛΕΓΟΝΤΑΙ ΚΑΙ ΣΤΥΠΕΙΟΘΛΙΠΤΕΣ Η ΚΑΙ ΚΟΛΑΡΑ) ΩΣΤΕ ΝΑ ΑΠΟΦΕΥΓΕΤΑΙ Η ΕΞΟΔΟΣ ΑΤΜΟΥ ΑΠΟ ΤΟ ΣΤΡΟΒΙΛΟ Υ.Π. ΚΑΙ Η ΕΙΣΟΔΟΣ ΑΕΡΑ ΣΤΟ ΣΤΡΟΒΙΛΟ Χ.Π., Ο ΟΠΟΙΟΣ ΑΕΡΑΣ ΘΑ ΟΔΗΓΕΙΤΟ ΣΤΟ ΨΥΓΕΙΟ ΜΕ ΣΥΝΕΠΕΙΑ ΤΗΝ ΠΤΩΣΗ ΤΟΥ ΚΕΝΟΥ ΤΟΥ ΨΥΓΕΙΟΥ. ΚΑΤΑΛΛΗΛΟΙ ΕΝΑΛΛΑΚΤΕΣ Η ΨΥΚΤΗΡΕΣ ΤΩΝ ΔΙΑΦΥΓΩΝ ΑΤΜΟΥ ΑΠΟ ΤΟΥΣ ΣΤΥΠΕΙΟΘΛΙΠΤΕΣ ΣΥΜΠΛΗΡΩΝΟΥΝ ΤΗΝ ΕΓΚΑΤΑΣΤΑΣΗ ΤΟΥ ΔΙΚΤΥΟΥ.</a:t>
            </a:r>
            <a:endParaRPr b="0" lang="el-GR" sz="2600" spc="-1" strike="noStrike">
              <a:solidFill>
                <a:srgbClr val="ffffff"/>
              </a:solidFill>
              <a:uFill>
                <a:solidFill>
                  <a:srgbClr val="ffffff"/>
                </a:solidFill>
              </a:uFill>
              <a:latin typeface="Book Antiqua"/>
            </a:endParaRPr>
          </a:p>
          <a:p>
            <a:pPr>
              <a:lnSpc>
                <a:spcPts val="1016"/>
              </a:lnSpc>
            </a:pPr>
            <a:endParaRPr b="0" lang="el-GR" sz="2600" spc="-1" strike="noStrike">
              <a:solidFill>
                <a:srgbClr val="ffffff"/>
              </a:solidFill>
              <a:uFill>
                <a:solidFill>
                  <a:srgbClr val="ffffff"/>
                </a:solidFill>
              </a:uFill>
              <a:latin typeface="Book Antiqua"/>
            </a:endParaRPr>
          </a:p>
        </p:txBody>
      </p:sp>
    </p:spTree>
  </p:cSld>
</p:sld>
</file>

<file path=ppt/slides/slide27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0" name="TextShape 1"/>
          <p:cNvSpPr txBox="1"/>
          <p:nvPr/>
        </p:nvSpPr>
        <p:spPr>
          <a:xfrm>
            <a:off x="214200" y="142920"/>
            <a:ext cx="8715240" cy="785520"/>
          </a:xfrm>
          <a:prstGeom prst="rect">
            <a:avLst/>
          </a:prstGeom>
          <a:solidFill>
            <a:srgbClr val="7030a0"/>
          </a:solidFill>
          <a:ln>
            <a:noFill/>
          </a:ln>
        </p:spPr>
        <p:txBody>
          <a:bodyPr lIns="90000" rIns="90000" tIns="45000" bIns="45000" anchor="ctr"/>
          <a:p>
            <a:pPr algn="ctr">
              <a:lnSpc>
                <a:spcPct val="100000"/>
              </a:lnSpc>
            </a:pPr>
            <a:r>
              <a:rPr b="1" lang="el-GR" sz="2400" spc="-1" strike="noStrike" u="sng">
                <a:solidFill>
                  <a:srgbClr val="000000"/>
                </a:solidFill>
                <a:uFill>
                  <a:solidFill>
                    <a:srgbClr val="ffffff"/>
                  </a:solidFill>
                </a:uFill>
                <a:latin typeface="Arial"/>
              </a:rPr>
              <a:t>ΔΙΚΤΥΟ ΥΓΡΩΝ - DRAIN</a:t>
            </a:r>
            <a:endParaRPr b="0" lang="el-GR" sz="2400" spc="-1" strike="noStrike">
              <a:solidFill>
                <a:srgbClr val="ffffff"/>
              </a:solidFill>
              <a:uFill>
                <a:solidFill>
                  <a:srgbClr val="ffffff"/>
                </a:solidFill>
              </a:uFill>
              <a:latin typeface="Book Antiqua"/>
            </a:endParaRPr>
          </a:p>
        </p:txBody>
      </p:sp>
      <p:sp>
        <p:nvSpPr>
          <p:cNvPr id="1021" name="TextShape 2"/>
          <p:cNvSpPr txBox="1"/>
          <p:nvPr/>
        </p:nvSpPr>
        <p:spPr>
          <a:xfrm>
            <a:off x="214200" y="1071720"/>
            <a:ext cx="8715240" cy="5500440"/>
          </a:xfrm>
          <a:prstGeom prst="rect">
            <a:avLst/>
          </a:prstGeom>
          <a:noFill/>
          <a:ln>
            <a:noFill/>
          </a:ln>
        </p:spPr>
        <p:txBody>
          <a:bodyPr lIns="90000" rIns="90000" tIns="45000" bIns="45000"/>
          <a:p>
            <a:pPr>
              <a:lnSpc>
                <a:spcPct val="100000"/>
              </a:lnSpc>
              <a:spcBef>
                <a:spcPts val="391"/>
              </a:spcBef>
            </a:pPr>
            <a:r>
              <a:rPr b="1" lang="el-GR" sz="1950" spc="-1" strike="noStrike">
                <a:solidFill>
                  <a:srgbClr val="ffffff"/>
                </a:solidFill>
                <a:uFill>
                  <a:solidFill>
                    <a:srgbClr val="ffffff"/>
                  </a:solidFill>
                </a:uFill>
                <a:latin typeface="Arial"/>
              </a:rPr>
              <a:t>ΣΤΟ ΕΣΩΤΕΡΙΚΟ ΤΩΝ ΑΤΜΑΓΩΓΩΝ ΚΑΙ ΤΩΝ ΣΤΡΟΒΙΛΩΝ ΣΕ ΔΙΑΦΟΡΕΣ ΘΕΣΕΙΣ ΣΥΓΚΕΝΤΡΩΝΟΝΤΑΙ</a:t>
            </a:r>
            <a:r>
              <a:rPr b="1" i="1" lang="el-GR" sz="1950" spc="-1" strike="noStrike">
                <a:solidFill>
                  <a:srgbClr val="ffffff"/>
                </a:solidFill>
                <a:uFill>
                  <a:solidFill>
                    <a:srgbClr val="ffffff"/>
                  </a:solidFill>
                </a:uFill>
                <a:latin typeface="Arial"/>
              </a:rPr>
              <a:t> </a:t>
            </a:r>
            <a:r>
              <a:rPr b="1" lang="el-GR" sz="1950" spc="-1" strike="noStrike">
                <a:solidFill>
                  <a:srgbClr val="ff0000"/>
                </a:solidFill>
                <a:uFill>
                  <a:solidFill>
                    <a:srgbClr val="ffffff"/>
                  </a:solidFill>
                </a:uFill>
                <a:latin typeface="Arial"/>
              </a:rPr>
              <a:t>ΥΓΡΑ</a:t>
            </a:r>
            <a:r>
              <a:rPr b="1" i="1" lang="el-GR" sz="1950" spc="-1" strike="noStrike">
                <a:solidFill>
                  <a:srgbClr val="ffffff"/>
                </a:solidFill>
                <a:uFill>
                  <a:solidFill>
                    <a:srgbClr val="ffffff"/>
                  </a:solidFill>
                </a:uFill>
                <a:latin typeface="Arial"/>
              </a:rPr>
              <a:t>,</a:t>
            </a:r>
            <a:r>
              <a:rPr b="1" lang="el-GR" sz="1950" spc="-1" strike="noStrike">
                <a:solidFill>
                  <a:srgbClr val="ffffff"/>
                </a:solidFill>
                <a:uFill>
                  <a:solidFill>
                    <a:srgbClr val="ffffff"/>
                  </a:solidFill>
                </a:uFill>
                <a:latin typeface="Arial"/>
              </a:rPr>
              <a:t> ΙΔΙΩΣ ΚΑΤΑ ΤΗΝ ΠΡΟΘΕΡΜΑΝΣΗ ΚΑΙ ΤΗΝ ΠΡΟΕΤΟΙΜΑΣΙΑ ΤΟΥΣ ΓΙΑ ΦΟΡΤΙΟ.</a:t>
            </a:r>
            <a:endParaRPr b="0" lang="el-GR" sz="1950" spc="-1" strike="noStrike">
              <a:solidFill>
                <a:srgbClr val="ffffff"/>
              </a:solidFill>
              <a:uFill>
                <a:solidFill>
                  <a:srgbClr val="ffffff"/>
                </a:solidFill>
              </a:uFill>
              <a:latin typeface="Book Antiqua"/>
            </a:endParaRPr>
          </a:p>
          <a:p>
            <a:pPr>
              <a:lnSpc>
                <a:spcPct val="100000"/>
              </a:lnSpc>
              <a:spcBef>
                <a:spcPts val="391"/>
              </a:spcBef>
            </a:pPr>
            <a:r>
              <a:rPr b="1" lang="el-GR" sz="1950" spc="-1" strike="noStrike">
                <a:solidFill>
                  <a:srgbClr val="ffffff"/>
                </a:solidFill>
                <a:uFill>
                  <a:solidFill>
                    <a:srgbClr val="ffffff"/>
                  </a:solidFill>
                </a:uFill>
                <a:latin typeface="Arial"/>
              </a:rPr>
              <a:t>Η ΥΠΑΡΞΗ ΥΓΡΩΝ ΕΓΚΥΜΟΝΕΙ ΚΙΝΔΥΝΟΥΣ ΒΛΑΒΩΝ ΚΑΙ ΕΙΝΑΙ ΠΑΝΤΟΤΕ ΑΝΕΠΙΘΥΜΗΤΗ, ΓΙΑΤΙ ΔΗΜΙΟΥΡΓΕΙ ΣΟΒΑΡΕΣ ΖΗΜΙΕΣ ΣΕ ΠΡΟΦΥΣΙΑ, ΠΤΕΡΥΓΙΑ, ΟΤΑΝ ΑΥΤΑ ΠΡΟΣΒΑΛΛΟΝΤΑΙ ΜΕ ΤΑΧΥΤΗΤΑ ΑΠΟ ΤΑ ΥΓΡΑ, Η ΕΠΙΚΙΝΔΥΝΟΥΣ ΚΡΑΔΑΣΜΟΥΣ Η ΑΚΟΜΑ ΚΑΙ ΘΡΑΥΣΕΙΣ ΤΩΝ ΠΤΕΡΥΓΙΩΝ ΟΤΑΝ ΑΥΤΑ ΚΑΤΑ ΤΗΝ ΠΕΡΙΣΤΡΟΦΗ ΤΟΥΣ ΒΥΘΙΖΟΝΤΑΙ ΣΕ ΥΓΡΑ ΠΟΥ ΠΙΘΑΝΟΝ ΝΑ ΒΡΙΣΚΟΝΤΑΙ ΣΤΟΝ ΠΥΘΜΕΝΑ ΤΟΥ ΚΕΛΥΦΟΥΣ.</a:t>
            </a:r>
            <a:endParaRPr b="0" lang="el-GR" sz="1950" spc="-1" strike="noStrike">
              <a:solidFill>
                <a:srgbClr val="ffffff"/>
              </a:solidFill>
              <a:uFill>
                <a:solidFill>
                  <a:srgbClr val="ffffff"/>
                </a:solidFill>
              </a:uFill>
              <a:latin typeface="Book Antiqua"/>
            </a:endParaRPr>
          </a:p>
          <a:p>
            <a:pPr>
              <a:lnSpc>
                <a:spcPct val="100000"/>
              </a:lnSpc>
              <a:spcBef>
                <a:spcPts val="391"/>
              </a:spcBef>
            </a:pPr>
            <a:r>
              <a:rPr b="1" lang="el-GR" sz="1950" spc="-1" strike="noStrike">
                <a:solidFill>
                  <a:srgbClr val="ffffff"/>
                </a:solidFill>
                <a:uFill>
                  <a:solidFill>
                    <a:srgbClr val="ffffff"/>
                  </a:solidFill>
                </a:uFill>
                <a:latin typeface="Arial"/>
              </a:rPr>
              <a:t>ΤΟ ΔΙΚΤΥΟ ΤΩΝ ΥΓΡΩΝ ΧΡΗΣΙΜΕΥΕΙ ΓΙΑ ΝΑ ΑΠΑΓΕΙ ΤΑ ΝΕΡΑ ΑΠΟ ΤΙΣ ΘΕΣΕΙΣ ΟΠΟΥ ΑΥΤΑ ΣΥΓΚΕΝΤΡΩΝΟΝΤΑΙ, ΠΡΟΣ ΤΟ ΨΥΓΕΙΟ Η ΤΙΣ ΔΕΞΑΜΕΝΕΣ ΥΓΡΩΝ. ΣΤΙΣ ΘΕΣΕΙΣ ΑΥΤΕΣ ΠΡΟΒΛΕΠΟΝΤΑΙ</a:t>
            </a:r>
            <a:r>
              <a:rPr b="1" i="1" lang="el-GR" sz="1950" spc="-1" strike="noStrike">
                <a:solidFill>
                  <a:srgbClr val="ffffff"/>
                </a:solidFill>
                <a:uFill>
                  <a:solidFill>
                    <a:srgbClr val="ffffff"/>
                  </a:solidFill>
                </a:uFill>
                <a:latin typeface="Arial"/>
              </a:rPr>
              <a:t> </a:t>
            </a:r>
            <a:r>
              <a:rPr b="1" lang="el-GR" sz="1950" spc="-1" strike="noStrike" u="sng">
                <a:solidFill>
                  <a:srgbClr val="ff0000"/>
                </a:solidFill>
                <a:uFill>
                  <a:solidFill>
                    <a:srgbClr val="ffffff"/>
                  </a:solidFill>
                </a:uFill>
                <a:latin typeface="Arial"/>
              </a:rPr>
              <a:t>ΕΠΙΣΤΟΜΙΑ ΕΞΥΔΑΤΩΣΕΩΣ, ΑΝΕΠΙΣΤΡΟΦΕΣ ΒΑΛΒΙΔΕΣ</a:t>
            </a:r>
            <a:r>
              <a:rPr b="1" lang="el-GR" sz="1950" spc="-1" strike="noStrike">
                <a:solidFill>
                  <a:srgbClr val="ffffff"/>
                </a:solidFill>
                <a:uFill>
                  <a:solidFill>
                    <a:srgbClr val="ffffff"/>
                  </a:solidFill>
                </a:uFill>
                <a:latin typeface="Arial"/>
              </a:rPr>
              <a:t> ΓΙΑ ΝΑ ΜΗΝ ΕΠΙΣΤΡΕΦΟΥΝ ΤΑ ΥΓΡΑ ΠΡΟΣ ΤΟ ΣΤΡΟΒΙΛΟ ΚΑΙ</a:t>
            </a:r>
            <a:r>
              <a:rPr b="1" i="1" lang="el-GR" sz="1950" spc="-1" strike="noStrike">
                <a:solidFill>
                  <a:srgbClr val="ffffff"/>
                </a:solidFill>
                <a:uFill>
                  <a:solidFill>
                    <a:srgbClr val="ffffff"/>
                  </a:solidFill>
                </a:uFill>
                <a:latin typeface="Arial"/>
              </a:rPr>
              <a:t> </a:t>
            </a:r>
            <a:r>
              <a:rPr b="1" lang="el-GR" sz="1950" spc="-1" strike="noStrike" u="sng">
                <a:solidFill>
                  <a:srgbClr val="ff0000"/>
                </a:solidFill>
                <a:uFill>
                  <a:solidFill>
                    <a:srgbClr val="ffffff"/>
                  </a:solidFill>
                </a:uFill>
                <a:latin typeface="Arial"/>
              </a:rPr>
              <a:t>ΑΤΜΟΠΑΓΙΔΕΣ</a:t>
            </a:r>
            <a:r>
              <a:rPr b="1" lang="el-GR" sz="1950" spc="-1" strike="noStrike">
                <a:solidFill>
                  <a:srgbClr val="ffffff"/>
                </a:solidFill>
                <a:uFill>
                  <a:solidFill>
                    <a:srgbClr val="ffffff"/>
                  </a:solidFill>
                </a:uFill>
                <a:latin typeface="Arial"/>
              </a:rPr>
              <a:t> ΠΟΥ ΕΠΙΤΡΕΠΟΥΝ ΤΗ ΔΙΕΛΕΥΣΗ ΤΩΝ ΥΓΡΩΝ ΜΟΝΟΝ, ΑΠΑΓΟΡΕΥΟΥΝ ΟΜΩΣ ΤΗ ΔΙΕΛΕΥΣΗ ΤΟΥ ΑΤΜΟΥ. ΚΑΤΑΛΛΗΛΟΙ ΨΥΚΤΗΡΕΣ ΥΓΡΩΝ ΣΥΜΠΛΗΡΩΝΟΥΝ ΤΗΝ ΟΛΗ ΕΓΚΑΤΑΣΤΑΣΗ ΤΟΥ ΔΙΚΤΥΟΥ.</a:t>
            </a:r>
            <a:endParaRPr b="0" lang="el-GR" sz="1950" spc="-1" strike="noStrike">
              <a:solidFill>
                <a:srgbClr val="ffffff"/>
              </a:solidFill>
              <a:uFill>
                <a:solidFill>
                  <a:srgbClr val="ffffff"/>
                </a:solidFill>
              </a:uFill>
              <a:latin typeface="Book Antiqua"/>
            </a:endParaRPr>
          </a:p>
          <a:p>
            <a:pPr>
              <a:lnSpc>
                <a:spcPts val="1016"/>
              </a:lnSpc>
            </a:pPr>
            <a:endParaRPr b="0" lang="el-GR" sz="1950" spc="-1" strike="noStrike">
              <a:solidFill>
                <a:srgbClr val="ffffff"/>
              </a:solidFill>
              <a:uFill>
                <a:solidFill>
                  <a:srgbClr val="ffffff"/>
                </a:solidFill>
              </a:uFill>
              <a:latin typeface="Book Antiqua"/>
            </a:endParaRPr>
          </a:p>
        </p:txBody>
      </p:sp>
    </p:spTree>
  </p:cSld>
</p:sld>
</file>

<file path=ppt/slides/slide27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2" name="TextShape 1"/>
          <p:cNvSpPr txBox="1"/>
          <p:nvPr/>
        </p:nvSpPr>
        <p:spPr>
          <a:xfrm>
            <a:off x="214200" y="142920"/>
            <a:ext cx="8715240" cy="785520"/>
          </a:xfrm>
          <a:prstGeom prst="rect">
            <a:avLst/>
          </a:prstGeom>
          <a:solidFill>
            <a:srgbClr val="7030a0"/>
          </a:solidFill>
          <a:ln>
            <a:noFill/>
          </a:ln>
        </p:spPr>
        <p:txBody>
          <a:bodyPr lIns="90000" rIns="90000" tIns="45000" bIns="45000" anchor="ctr"/>
          <a:p>
            <a:pPr algn="ctr">
              <a:lnSpc>
                <a:spcPct val="100000"/>
              </a:lnSpc>
            </a:pPr>
            <a:r>
              <a:rPr b="1" lang="el-GR" sz="2400" spc="-1" strike="noStrike" u="sng">
                <a:solidFill>
                  <a:srgbClr val="000000"/>
                </a:solidFill>
                <a:uFill>
                  <a:solidFill>
                    <a:srgbClr val="ffffff"/>
                  </a:solidFill>
                </a:uFill>
                <a:latin typeface="Arial"/>
              </a:rPr>
              <a:t>ΔΙΚΤΥΟ ΤΡΟΦΟΔΟΤΙΚΟΥ ΝΕΡΟΥ</a:t>
            </a:r>
            <a:endParaRPr b="0" lang="el-GR" sz="2400" spc="-1" strike="noStrike">
              <a:solidFill>
                <a:srgbClr val="ffffff"/>
              </a:solidFill>
              <a:uFill>
                <a:solidFill>
                  <a:srgbClr val="ffffff"/>
                </a:solidFill>
              </a:uFill>
              <a:latin typeface="Book Antiqua"/>
            </a:endParaRPr>
          </a:p>
        </p:txBody>
      </p:sp>
      <p:sp>
        <p:nvSpPr>
          <p:cNvPr id="1023" name="TextShape 2"/>
          <p:cNvSpPr txBox="1"/>
          <p:nvPr/>
        </p:nvSpPr>
        <p:spPr>
          <a:xfrm>
            <a:off x="214200" y="1071720"/>
            <a:ext cx="8715240" cy="5500440"/>
          </a:xfrm>
          <a:prstGeom prst="rect">
            <a:avLst/>
          </a:prstGeom>
          <a:noFill/>
          <a:ln>
            <a:noFill/>
          </a:ln>
        </p:spPr>
        <p:txBody>
          <a:bodyPr lIns="90000" rIns="90000" tIns="45000" bIns="45000"/>
          <a:p>
            <a:pPr>
              <a:lnSpc>
                <a:spcPct val="100000"/>
              </a:lnSpc>
              <a:spcBef>
                <a:spcPts val="320"/>
              </a:spcBef>
            </a:pPr>
            <a:r>
              <a:rPr b="1" lang="el-GR" sz="1600" spc="-1" strike="noStrike">
                <a:solidFill>
                  <a:srgbClr val="ffffff"/>
                </a:solidFill>
                <a:uFill>
                  <a:solidFill>
                    <a:srgbClr val="ffffff"/>
                  </a:solidFill>
                </a:uFill>
                <a:latin typeface="Arial"/>
              </a:rPr>
              <a:t>ΜΕ ΤΟΝ ΟΡΟ ΤΡΟΦΟΔΟΤΙΚΟ ΔΙΚΤΥΟ Η ΣΥΣΤΗΜΑ Η ΚΥΚΛΩΜΑ ΕΝΝΟΟΥΜΕ ΤΟ ΣΥΝΟΛΟ ΤΩΝ ΣΩΛΗΝΩΣΕΩΝ ΕΞΑΡΤΗΜΑΤΩΝ, ΜΗΧΑΝΗΜΑΤΩΝ, ΣΥΣΚΕΥΩΝ ΚΛΠ. ΜΕ ΤΑ ΟΠΟΙΑ ΠΡΑΓΜΑΤΟΠΟΙΕΙΤΑΙ Η ΔΙΑΚΙΝΗΣΗ ΤΟΥ ΤΡΟΦΟΔΟΤΙΚΟΥ ΝΕΡΟΥ ΜΕΣΑ ΣΤΗΝ ΟΛΗ ΕΓΚΑΤΑΣΤΑΣΗ ΤΟΥ ΣΤΡΟΒΙΛΟΥ. ΣΤΗ ΓΕΝΙΚΟΤΕΡΗ ΕΝΝΟΙΑ ΤΟΥ ΤΡΟΦΟΔΟΤΙΚΟΥ ΚΥΚΛΩΜΑΤΟΣ ΠΕΡΙΛΑΜΒΑΝΟΝΤΑΙ ΚΑΙ Η ΣΥΜΠΥΚΝΩΣΗ ΤΟΥ ΑΤΜΟΥ, Η ΑΠΑΕΡΙΩΣΗ ΤΟΥ ΝΕΡΟΥ, Η ΠΡΟΘΕΡΜΑΝΣΗ ΤΟΥ ΚΑΙ Η ΚΑΤΑΘΛΙΨΗ ΤΟΥ ΣΤΟΥΣ ΛΕΒΗΤΕΣ.</a:t>
            </a:r>
            <a:endParaRPr b="0" lang="el-GR" sz="1600" spc="-1" strike="noStrike">
              <a:solidFill>
                <a:srgbClr val="ffffff"/>
              </a:solidFill>
              <a:uFill>
                <a:solidFill>
                  <a:srgbClr val="ffffff"/>
                </a:solidFill>
              </a:uFill>
              <a:latin typeface="Book Antiqua"/>
            </a:endParaRPr>
          </a:p>
          <a:p>
            <a:pPr>
              <a:lnSpc>
                <a:spcPct val="100000"/>
              </a:lnSpc>
              <a:spcBef>
                <a:spcPts val="320"/>
              </a:spcBef>
            </a:pPr>
            <a:r>
              <a:rPr b="1" lang="el-GR" sz="1600" spc="-1" strike="noStrike">
                <a:solidFill>
                  <a:srgbClr val="ffffff"/>
                </a:solidFill>
                <a:uFill>
                  <a:solidFill>
                    <a:srgbClr val="ffffff"/>
                  </a:solidFill>
                </a:uFill>
                <a:latin typeface="Arial"/>
              </a:rPr>
              <a:t>ΠΡΟΣ ΑΥΤΟ ΣΥΝΔΕΟΝΤΑΙ ΚΑΙ ΤΑ ΠΡΟΗΓΟΥΜΕΝΑ ΔΙΚΤΥΑ ΑΠΟΜΑΣΤΕΥΣΕΩΣ, ΑΤΜΟΥ, ΣΤΥΠΕΙΟΘΛΙΤΤΤΩΝ ΚΑΙ ΥΓΡΩΝ. ΤΑ ΤΡΟΦΟΔΟΤΙΚΑ ΣΥΣΤΗΜΑΤΑ ΚΑΤΑ ΣΕΙΡΑ ΤΕΛΕΙΟΠΟΙΗΣΕΩΣ ΤΟΥΣ ΕΙΝΑΙ:</a:t>
            </a:r>
            <a:endParaRPr b="0" lang="el-GR" sz="1600" spc="-1" strike="noStrike">
              <a:solidFill>
                <a:srgbClr val="ffffff"/>
              </a:solidFill>
              <a:uFill>
                <a:solidFill>
                  <a:srgbClr val="ffffff"/>
                </a:solidFill>
              </a:uFill>
              <a:latin typeface="Book Antiqua"/>
            </a:endParaRPr>
          </a:p>
          <a:p>
            <a:pPr>
              <a:lnSpc>
                <a:spcPct val="100000"/>
              </a:lnSpc>
              <a:spcBef>
                <a:spcPts val="320"/>
              </a:spcBef>
            </a:pPr>
            <a:r>
              <a:rPr b="1" lang="el-GR" sz="1600" spc="-1" strike="noStrike">
                <a:solidFill>
                  <a:srgbClr val="ff0000"/>
                </a:solidFill>
                <a:uFill>
                  <a:solidFill>
                    <a:srgbClr val="ffffff"/>
                  </a:solidFill>
                </a:uFill>
                <a:latin typeface="Arial"/>
              </a:rPr>
              <a:t>α) </a:t>
            </a:r>
            <a:r>
              <a:rPr b="1" lang="el-GR" sz="1600" spc="-1" strike="noStrike">
                <a:solidFill>
                  <a:srgbClr val="ffffff"/>
                </a:solidFill>
                <a:uFill>
                  <a:solidFill>
                    <a:srgbClr val="ffffff"/>
                  </a:solidFill>
                </a:uFill>
                <a:latin typeface="Arial"/>
              </a:rPr>
              <a:t>ΤΟ </a:t>
            </a:r>
            <a:r>
              <a:rPr b="1" lang="el-GR" sz="1600" spc="-1" strike="noStrike">
                <a:solidFill>
                  <a:srgbClr val="ff0000"/>
                </a:solidFill>
                <a:uFill>
                  <a:solidFill>
                    <a:srgbClr val="ffffff"/>
                  </a:solidFill>
                </a:uFill>
                <a:latin typeface="Arial"/>
              </a:rPr>
              <a:t>ΑΝΟΙΚΤΟ</a:t>
            </a:r>
            <a:r>
              <a:rPr b="1" lang="el-GR" sz="1600" spc="-1" strike="noStrike">
                <a:solidFill>
                  <a:srgbClr val="ffffff"/>
                </a:solidFill>
                <a:uFill>
                  <a:solidFill>
                    <a:srgbClr val="ffffff"/>
                  </a:solidFill>
                </a:uFill>
                <a:latin typeface="Arial"/>
              </a:rPr>
              <a:t> ΤΡΟΦΟΔΟΤΙΚΟ ΣΥΣΤΗΜΑ (Οpen feed system) ΠΟΥ ΧΡΗΣΙΜΟΠΟΙΕΙΤΑΙ ΕΛΑΧΙΣΤΑ ΙΔΙΩΣ ΣΕ ΕΓΚΑΤΑΣΤΑΣΕΙΣ ΠΑΛΙΝΔΡΟΜΙΚΩΝ ΜΗΧΑΝΩΝ. </a:t>
            </a:r>
            <a:endParaRPr b="0" lang="el-GR" sz="1600" spc="-1" strike="noStrike">
              <a:solidFill>
                <a:srgbClr val="ffffff"/>
              </a:solidFill>
              <a:uFill>
                <a:solidFill>
                  <a:srgbClr val="ffffff"/>
                </a:solidFill>
              </a:uFill>
              <a:latin typeface="Book Antiqua"/>
            </a:endParaRPr>
          </a:p>
          <a:p>
            <a:pPr>
              <a:lnSpc>
                <a:spcPct val="100000"/>
              </a:lnSpc>
              <a:spcBef>
                <a:spcPts val="320"/>
              </a:spcBef>
            </a:pPr>
            <a:r>
              <a:rPr b="1" lang="el-GR" sz="1600" spc="-1" strike="noStrike">
                <a:solidFill>
                  <a:srgbClr val="ff0000"/>
                </a:solidFill>
                <a:uFill>
                  <a:solidFill>
                    <a:srgbClr val="ffffff"/>
                  </a:solidFill>
                </a:uFill>
                <a:latin typeface="Arial"/>
              </a:rPr>
              <a:t>β) </a:t>
            </a:r>
            <a:r>
              <a:rPr b="1" lang="el-GR" sz="1600" spc="-1" strike="noStrike">
                <a:solidFill>
                  <a:srgbClr val="ffffff"/>
                </a:solidFill>
                <a:uFill>
                  <a:solidFill>
                    <a:srgbClr val="ffffff"/>
                  </a:solidFill>
                </a:uFill>
                <a:latin typeface="Arial"/>
              </a:rPr>
              <a:t>ΤΟ </a:t>
            </a:r>
            <a:r>
              <a:rPr b="1" lang="el-GR" sz="1600" spc="-1" strike="noStrike">
                <a:solidFill>
                  <a:srgbClr val="ff0000"/>
                </a:solidFill>
                <a:uFill>
                  <a:solidFill>
                    <a:srgbClr val="ffffff"/>
                  </a:solidFill>
                </a:uFill>
                <a:latin typeface="Arial"/>
              </a:rPr>
              <a:t>ΗΜΙΚΛΕΙΣΤΟ</a:t>
            </a:r>
            <a:r>
              <a:rPr b="1" lang="el-GR" sz="1600" spc="-1" strike="noStrike">
                <a:solidFill>
                  <a:srgbClr val="ffffff"/>
                </a:solidFill>
                <a:uFill>
                  <a:solidFill>
                    <a:srgbClr val="ffffff"/>
                  </a:solidFill>
                </a:uFill>
                <a:latin typeface="Arial"/>
              </a:rPr>
              <a:t> ΤΡΟΦΟΔΟΤΙΚΟ ΣΥΣΤΗΜΑ (Semi-closed feed system) ΜΙΚΡΗΣ ΚΑΙ ΑΥΤΟ ΕΦΑΡΜΟΓΗΣ.</a:t>
            </a:r>
            <a:endParaRPr b="0" lang="el-GR" sz="1600" spc="-1" strike="noStrike">
              <a:solidFill>
                <a:srgbClr val="ffffff"/>
              </a:solidFill>
              <a:uFill>
                <a:solidFill>
                  <a:srgbClr val="ffffff"/>
                </a:solidFill>
              </a:uFill>
              <a:latin typeface="Book Antiqua"/>
            </a:endParaRPr>
          </a:p>
          <a:p>
            <a:pPr>
              <a:lnSpc>
                <a:spcPct val="100000"/>
              </a:lnSpc>
              <a:spcBef>
                <a:spcPts val="320"/>
              </a:spcBef>
            </a:pPr>
            <a:r>
              <a:rPr b="1" lang="el-GR" sz="1600" spc="-1" strike="noStrike">
                <a:solidFill>
                  <a:srgbClr val="ff0000"/>
                </a:solidFill>
                <a:uFill>
                  <a:solidFill>
                    <a:srgbClr val="ffffff"/>
                  </a:solidFill>
                </a:uFill>
                <a:latin typeface="Arial"/>
              </a:rPr>
              <a:t>γ) </a:t>
            </a:r>
            <a:r>
              <a:rPr b="1" lang="el-GR" sz="1600" spc="-1" strike="noStrike">
                <a:solidFill>
                  <a:srgbClr val="ffffff"/>
                </a:solidFill>
                <a:uFill>
                  <a:solidFill>
                    <a:srgbClr val="ffffff"/>
                  </a:solidFill>
                </a:uFill>
                <a:latin typeface="Arial"/>
              </a:rPr>
              <a:t>ΤΟ </a:t>
            </a:r>
            <a:r>
              <a:rPr b="1" lang="el-GR" sz="1600" spc="-1" strike="noStrike">
                <a:solidFill>
                  <a:srgbClr val="ff0000"/>
                </a:solidFill>
                <a:uFill>
                  <a:solidFill>
                    <a:srgbClr val="ffffff"/>
                  </a:solidFill>
                </a:uFill>
                <a:latin typeface="Arial"/>
              </a:rPr>
              <a:t>ΚΛΕΙΣΤΟ</a:t>
            </a:r>
            <a:r>
              <a:rPr b="1" lang="el-GR" sz="1600" spc="-1" strike="noStrike">
                <a:solidFill>
                  <a:srgbClr val="ffffff"/>
                </a:solidFill>
                <a:uFill>
                  <a:solidFill>
                    <a:srgbClr val="ffffff"/>
                  </a:solidFill>
                </a:uFill>
                <a:latin typeface="Arial"/>
              </a:rPr>
              <a:t> ΤΡΟΦΟΔΟΤΙΚΟ ΣΥΣΤΗΜΑ (Closed feed system) ΠΟΥ ΕΧΕΙ ΕΦΑΡΜΟΓΗ ΣΕ ΠΑΛΑΙΟΤΕΡΕΣ ΑΓΓΛΙΚΕΣ ΚΑΤΑΣΚΕΥΕΣ.</a:t>
            </a:r>
            <a:endParaRPr b="0" lang="el-GR" sz="1600" spc="-1" strike="noStrike">
              <a:solidFill>
                <a:srgbClr val="ffffff"/>
              </a:solidFill>
              <a:uFill>
                <a:solidFill>
                  <a:srgbClr val="ffffff"/>
                </a:solidFill>
              </a:uFill>
              <a:latin typeface="Book Antiqua"/>
            </a:endParaRPr>
          </a:p>
          <a:p>
            <a:pPr>
              <a:lnSpc>
                <a:spcPct val="100000"/>
              </a:lnSpc>
              <a:spcBef>
                <a:spcPts val="320"/>
              </a:spcBef>
            </a:pPr>
            <a:r>
              <a:rPr b="1" lang="el-GR" sz="1600" spc="-1" strike="noStrike">
                <a:solidFill>
                  <a:srgbClr val="ff0000"/>
                </a:solidFill>
                <a:uFill>
                  <a:solidFill>
                    <a:srgbClr val="ffffff"/>
                  </a:solidFill>
                </a:uFill>
                <a:latin typeface="Arial"/>
              </a:rPr>
              <a:t>δ) </a:t>
            </a:r>
            <a:r>
              <a:rPr b="1" lang="el-GR" sz="1600" spc="-1" strike="noStrike">
                <a:solidFill>
                  <a:srgbClr val="ffffff"/>
                </a:solidFill>
                <a:uFill>
                  <a:solidFill>
                    <a:srgbClr val="ffffff"/>
                  </a:solidFill>
                </a:uFill>
                <a:latin typeface="Arial"/>
              </a:rPr>
              <a:t>ΤΟ </a:t>
            </a:r>
            <a:r>
              <a:rPr b="1" lang="el-GR" sz="1600" spc="-1" strike="noStrike">
                <a:solidFill>
                  <a:srgbClr val="ff0000"/>
                </a:solidFill>
                <a:uFill>
                  <a:solidFill>
                    <a:srgbClr val="ffffff"/>
                  </a:solidFill>
                </a:uFill>
                <a:latin typeface="Arial"/>
              </a:rPr>
              <a:t>ΚΛΕΙΣΤΟ ΥΠΟ ΚΕΝΟ </a:t>
            </a:r>
            <a:r>
              <a:rPr b="1" lang="el-GR" sz="1600" spc="-1" strike="noStrike">
                <a:solidFill>
                  <a:srgbClr val="ffffff"/>
                </a:solidFill>
                <a:uFill>
                  <a:solidFill>
                    <a:srgbClr val="ffffff"/>
                  </a:solidFill>
                </a:uFill>
                <a:latin typeface="Arial"/>
              </a:rPr>
              <a:t>ΤΡΟΦΟΔΟΤΙΚΟ ΣΥΣΤΗΜΑ (Vacuum closed feed system). </a:t>
            </a:r>
            <a:endParaRPr b="0" lang="el-GR" sz="1600" spc="-1" strike="noStrike">
              <a:solidFill>
                <a:srgbClr val="ffffff"/>
              </a:solidFill>
              <a:uFill>
                <a:solidFill>
                  <a:srgbClr val="ffffff"/>
                </a:solidFill>
              </a:uFill>
              <a:latin typeface="Book Antiqua"/>
            </a:endParaRPr>
          </a:p>
          <a:p>
            <a:pPr>
              <a:lnSpc>
                <a:spcPct val="100000"/>
              </a:lnSpc>
              <a:spcBef>
                <a:spcPts val="320"/>
              </a:spcBef>
            </a:pPr>
            <a:r>
              <a:rPr b="1" lang="el-GR" sz="1600" spc="-1" strike="noStrike">
                <a:solidFill>
                  <a:srgbClr val="ff0000"/>
                </a:solidFill>
                <a:uFill>
                  <a:solidFill>
                    <a:srgbClr val="ffffff"/>
                  </a:solidFill>
                </a:uFill>
                <a:latin typeface="Arial"/>
              </a:rPr>
              <a:t>ε) </a:t>
            </a:r>
            <a:r>
              <a:rPr b="1" lang="el-GR" sz="1600" spc="-1" strike="noStrike">
                <a:solidFill>
                  <a:srgbClr val="ffffff"/>
                </a:solidFill>
                <a:uFill>
                  <a:solidFill>
                    <a:srgbClr val="ffffff"/>
                  </a:solidFill>
                </a:uFill>
                <a:latin typeface="Arial"/>
              </a:rPr>
              <a:t>ΤΟ </a:t>
            </a:r>
            <a:r>
              <a:rPr b="1" lang="el-GR" sz="1600" spc="-1" strike="noStrike">
                <a:solidFill>
                  <a:srgbClr val="ff0000"/>
                </a:solidFill>
                <a:uFill>
                  <a:solidFill>
                    <a:srgbClr val="ffffff"/>
                  </a:solidFill>
                </a:uFill>
                <a:latin typeface="Arial"/>
              </a:rPr>
              <a:t>ΚΛΕΙΣΤΟ ΥΠΟ ΠΙΕΣΗ </a:t>
            </a:r>
            <a:r>
              <a:rPr b="1" lang="el-GR" sz="1600" spc="-1" strike="noStrike">
                <a:solidFill>
                  <a:srgbClr val="ffffff"/>
                </a:solidFill>
                <a:uFill>
                  <a:solidFill>
                    <a:srgbClr val="ffffff"/>
                  </a:solidFill>
                </a:uFill>
                <a:latin typeface="Arial"/>
              </a:rPr>
              <a:t>ΤΡΟΦΟΔΟΤΙΚΟ ΣΥΣΤΗΜΑ (Pressure-closed feed system).</a:t>
            </a:r>
            <a:endParaRPr b="0" lang="el-GR" sz="1600" spc="-1" strike="noStrike">
              <a:solidFill>
                <a:srgbClr val="ffffff"/>
              </a:solidFill>
              <a:uFill>
                <a:solidFill>
                  <a:srgbClr val="ffffff"/>
                </a:solidFill>
              </a:uFill>
              <a:latin typeface="Book Antiqua"/>
            </a:endParaRPr>
          </a:p>
          <a:p>
            <a:pPr>
              <a:lnSpc>
                <a:spcPct val="100000"/>
              </a:lnSpc>
              <a:spcBef>
                <a:spcPts val="320"/>
              </a:spcBef>
            </a:pPr>
            <a:endParaRPr b="0" lang="el-GR" sz="1600" spc="-1" strike="noStrike">
              <a:solidFill>
                <a:srgbClr val="ffffff"/>
              </a:solidFill>
              <a:uFill>
                <a:solidFill>
                  <a:srgbClr val="ffffff"/>
                </a:solidFill>
              </a:uFill>
              <a:latin typeface="Book Antiqua"/>
            </a:endParaRPr>
          </a:p>
          <a:p>
            <a:pPr>
              <a:lnSpc>
                <a:spcPct val="100000"/>
              </a:lnSpc>
              <a:spcBef>
                <a:spcPts val="320"/>
              </a:spcBef>
            </a:pPr>
            <a:r>
              <a:rPr b="1" lang="el-GR" sz="1600" spc="-1" strike="noStrike">
                <a:solidFill>
                  <a:srgbClr val="ffffff"/>
                </a:solidFill>
                <a:uFill>
                  <a:solidFill>
                    <a:srgbClr val="ffffff"/>
                  </a:solidFill>
                </a:uFill>
                <a:latin typeface="Arial"/>
              </a:rPr>
              <a:t>ΑΠΟ ΤΑ ΠΙΟ ΠΑΝΩ ΤΟ (</a:t>
            </a:r>
            <a:r>
              <a:rPr b="1" lang="el-GR" sz="1600" spc="-1" strike="noStrike">
                <a:solidFill>
                  <a:srgbClr val="ff0000"/>
                </a:solidFill>
                <a:uFill>
                  <a:solidFill>
                    <a:srgbClr val="ffffff"/>
                  </a:solidFill>
                </a:uFill>
                <a:latin typeface="Arial"/>
              </a:rPr>
              <a:t>δ</a:t>
            </a:r>
            <a:r>
              <a:rPr b="1" lang="el-GR" sz="1600" spc="-1" strike="noStrike">
                <a:solidFill>
                  <a:srgbClr val="ffffff"/>
                </a:solidFill>
                <a:uFill>
                  <a:solidFill>
                    <a:srgbClr val="ffffff"/>
                  </a:solidFill>
                </a:uFill>
                <a:latin typeface="Arial"/>
              </a:rPr>
              <a:t>) ΚΑΙ ΠΕΡΙΣΣΟΤΕΡΟ ΤΟ (</a:t>
            </a:r>
            <a:r>
              <a:rPr b="1" lang="el-GR" sz="1600" spc="-1" strike="noStrike">
                <a:solidFill>
                  <a:srgbClr val="ff0000"/>
                </a:solidFill>
                <a:uFill>
                  <a:solidFill>
                    <a:srgbClr val="ffffff"/>
                  </a:solidFill>
                </a:uFill>
                <a:latin typeface="Arial"/>
              </a:rPr>
              <a:t>ε</a:t>
            </a:r>
            <a:r>
              <a:rPr b="1" lang="el-GR" sz="1600" spc="-1" strike="noStrike">
                <a:solidFill>
                  <a:srgbClr val="ffffff"/>
                </a:solidFill>
                <a:uFill>
                  <a:solidFill>
                    <a:srgbClr val="ffffff"/>
                  </a:solidFill>
                </a:uFill>
                <a:latin typeface="Arial"/>
              </a:rPr>
              <a:t>) ΕΧΟΥΝ ΤΗ ΜΕΓΑΛΥΤΕΡΗ ΕΦΑΡΜΟΓΗ ΣΤΙΣ ΣΥΓΧΡΟΝΕΣ ΚΑΤΑΣΚΕΥΕΣ.</a:t>
            </a:r>
            <a:endParaRPr b="0" lang="el-GR" sz="1600" spc="-1" strike="noStrike">
              <a:solidFill>
                <a:srgbClr val="ffffff"/>
              </a:solidFill>
              <a:uFill>
                <a:solidFill>
                  <a:srgbClr val="ffffff"/>
                </a:solidFill>
              </a:uFill>
              <a:latin typeface="Book Antiqua"/>
            </a:endParaRPr>
          </a:p>
          <a:p>
            <a:pPr>
              <a:lnSpc>
                <a:spcPts val="1016"/>
              </a:lnSpc>
            </a:pPr>
            <a:endParaRPr b="0" lang="el-GR" sz="1600" spc="-1" strike="noStrike">
              <a:solidFill>
                <a:srgbClr val="ffffff"/>
              </a:solidFill>
              <a:uFill>
                <a:solidFill>
                  <a:srgbClr val="ffffff"/>
                </a:solidFill>
              </a:uFill>
              <a:latin typeface="Book Antiqua"/>
            </a:endParaRPr>
          </a:p>
        </p:txBody>
      </p:sp>
    </p:spTree>
  </p:cSld>
</p:sld>
</file>

<file path=ppt/slides/slide27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4" name="TextShape 1"/>
          <p:cNvSpPr txBox="1"/>
          <p:nvPr/>
        </p:nvSpPr>
        <p:spPr>
          <a:xfrm>
            <a:off x="214200" y="142920"/>
            <a:ext cx="8715240" cy="785520"/>
          </a:xfrm>
          <a:prstGeom prst="rect">
            <a:avLst/>
          </a:prstGeom>
          <a:solidFill>
            <a:srgbClr val="7030a0"/>
          </a:solidFill>
          <a:ln>
            <a:noFill/>
          </a:ln>
        </p:spPr>
        <p:txBody>
          <a:bodyPr lIns="90000" rIns="90000" tIns="45000" bIns="45000" anchor="ctr"/>
          <a:p>
            <a:pPr algn="ctr">
              <a:lnSpc>
                <a:spcPct val="100000"/>
              </a:lnSpc>
            </a:pPr>
            <a:r>
              <a:rPr b="1" lang="el-GR" sz="2400" spc="-1" strike="noStrike" u="sng">
                <a:solidFill>
                  <a:srgbClr val="000000"/>
                </a:solidFill>
                <a:uFill>
                  <a:solidFill>
                    <a:srgbClr val="ffffff"/>
                  </a:solidFill>
                </a:uFill>
                <a:latin typeface="Arial"/>
              </a:rPr>
              <a:t>ΔΙΚΤΥΟ ΤΡΟΦΟΔΟΤΙΚΟΥ ΝΕΡΟΥ</a:t>
            </a:r>
            <a:endParaRPr b="0" lang="el-GR" sz="2400" spc="-1" strike="noStrike">
              <a:solidFill>
                <a:srgbClr val="ffffff"/>
              </a:solidFill>
              <a:uFill>
                <a:solidFill>
                  <a:srgbClr val="ffffff"/>
                </a:solidFill>
              </a:uFill>
              <a:latin typeface="Book Antiqua"/>
            </a:endParaRPr>
          </a:p>
        </p:txBody>
      </p:sp>
      <p:sp>
        <p:nvSpPr>
          <p:cNvPr id="1025" name="TextShape 2"/>
          <p:cNvSpPr txBox="1"/>
          <p:nvPr/>
        </p:nvSpPr>
        <p:spPr>
          <a:xfrm>
            <a:off x="214200" y="1071720"/>
            <a:ext cx="8715240" cy="5500440"/>
          </a:xfrm>
          <a:prstGeom prst="rect">
            <a:avLst/>
          </a:prstGeom>
          <a:noFill/>
          <a:ln>
            <a:noFill/>
          </a:ln>
        </p:spPr>
        <p:txBody>
          <a:bodyPr lIns="90000" rIns="90000" tIns="45000" bIns="45000"/>
          <a:p>
            <a:pPr>
              <a:lnSpc>
                <a:spcPct val="100000"/>
              </a:lnSpc>
              <a:spcBef>
                <a:spcPts val="320"/>
              </a:spcBef>
            </a:pPr>
            <a:r>
              <a:rPr b="1" lang="el-GR" sz="1600" spc="-1" strike="noStrike">
                <a:solidFill>
                  <a:srgbClr val="ff0000"/>
                </a:solidFill>
                <a:uFill>
                  <a:solidFill>
                    <a:srgbClr val="ffffff"/>
                  </a:solidFill>
                </a:uFill>
                <a:latin typeface="Arial"/>
              </a:rPr>
              <a:t>ΤΑ ΜΗΧΑΝΗΜΑΤΑ ΚΑΙ ΟΙ ΣΥΣΚΕΥΕΣ ΤΟΥ ΤΡΟΦΟΔΟΤΙΚΟΥ ΣΥΣΤΗΜΑΤΟΣ ΕΙΝΑΙ: </a:t>
            </a:r>
            <a:endParaRPr b="0" lang="el-GR" sz="1600" spc="-1" strike="noStrike">
              <a:solidFill>
                <a:srgbClr val="ffffff"/>
              </a:solidFill>
              <a:uFill>
                <a:solidFill>
                  <a:srgbClr val="ffffff"/>
                </a:solidFill>
              </a:uFill>
              <a:latin typeface="Book Antiqua"/>
            </a:endParaRPr>
          </a:p>
          <a:p>
            <a:pPr>
              <a:lnSpc>
                <a:spcPct val="100000"/>
              </a:lnSpc>
              <a:spcBef>
                <a:spcPts val="400"/>
              </a:spcBef>
            </a:pPr>
            <a:r>
              <a:rPr b="1" lang="el-GR" sz="2000" spc="-1" strike="noStrike">
                <a:solidFill>
                  <a:srgbClr val="ff0000"/>
                </a:solidFill>
                <a:uFill>
                  <a:solidFill>
                    <a:srgbClr val="ffffff"/>
                  </a:solidFill>
                </a:uFill>
                <a:latin typeface="Arial"/>
              </a:rPr>
              <a:t>α) </a:t>
            </a:r>
            <a:r>
              <a:rPr b="1" lang="el-GR" sz="2000" spc="-1" strike="noStrike" u="sng">
                <a:solidFill>
                  <a:srgbClr val="ff0000"/>
                </a:solidFill>
                <a:uFill>
                  <a:solidFill>
                    <a:srgbClr val="ffffff"/>
                  </a:solidFill>
                </a:uFill>
                <a:latin typeface="Arial"/>
              </a:rPr>
              <a:t>Ο ΣΥΜΠΥΚΝΩΤΗΣ Η ΨΥΓΕΙΟ</a:t>
            </a:r>
            <a:r>
              <a:rPr b="1" lang="el-GR" sz="2000" spc="-1" strike="noStrike">
                <a:solidFill>
                  <a:srgbClr val="ffffff"/>
                </a:solidFill>
                <a:uFill>
                  <a:solidFill>
                    <a:srgbClr val="ffffff"/>
                  </a:solidFill>
                </a:uFill>
                <a:latin typeface="Arial"/>
              </a:rPr>
              <a:t>. ΕΙΝΑΙ ΕΝΑΛΛΑΚΤΗΣ ΘΕΡΜΟΤΗΤΑΣ ΚΑΙ ΧΡΗΣΙΜΕΥΕΙ ΓΙΑ ΤΗ ΣΥΜΠΥΚΝΩΣΗ ΤΩΝ ΕΞΑΤΜΙΣΕΩΝ. ΕΧΕΙ ΕΙΔΙΚΗ ΔΙΑΜΟΡΦΩΣΗ ΓΙΑ ΤΗΝ ΑΠΑΓΩΓΗ ΤΟΥ ΑΕΡΑ ΚΑΙ ΤΗ ΔΗΜΙΟΥΡΓΙΑ ΥΨΗΛΟΥ ΚΕΝΟΥ. ΕΚΤΟΣ ΑΠΟ ΤΟ ΨΥΓΕΙΟ ΑΥΤΟ, ΠΟΥ ΛΕΓΕΤΑΙ ΚΑΙ ΚΥΡΙΟ ΨΥΓΕΙΟ, ΣΤΙΣ ΜΕΓΑΛΕΣ ΕΓΚΑΤΑΣΤΑΣΕΙΣ ΧΡΗΣΙΜΟΠΟΙΕΙΤΑΙ ΚΑΙ ΒΟΗΘΗΤΙΚΟ ΨΥΓΕΙΟ ΓΙΑ ΤΗΝ ΕΞΥΠΗΡΕΤΗΣΗ ΤΩΝ ΣΤΡΟΒΙΛΟΗΛΕΚΤΡΙΚΩΝ ΚΑΙ ΤΩΝ ΒΟΗΘΗΤΙΚΩΝ ΜΗΧΑΝΗΜΑΤΩΝ «ΕΝ ΟΡΜΩ», ΩΣΤΕ ΝΑ ΜΗ ΧΡΗΣΙΜΟΠΟΙΕΙΤΑΙ ΓΙ'ΑΥΤΟ ΤΟ ΣΚΟΠΟ ΤΟ ΚΥΡΙΟ ΨΥΓΕΙΟ. </a:t>
            </a:r>
            <a:endParaRPr b="0" lang="el-GR" sz="2000" spc="-1" strike="noStrike">
              <a:solidFill>
                <a:srgbClr val="ffffff"/>
              </a:solidFill>
              <a:uFill>
                <a:solidFill>
                  <a:srgbClr val="ffffff"/>
                </a:solidFill>
              </a:uFill>
              <a:latin typeface="Book Antiqua"/>
            </a:endParaRPr>
          </a:p>
          <a:p>
            <a:pPr>
              <a:lnSpc>
                <a:spcPct val="100000"/>
              </a:lnSpc>
              <a:spcBef>
                <a:spcPts val="400"/>
              </a:spcBef>
            </a:pPr>
            <a:r>
              <a:rPr b="1" lang="el-GR" sz="2000" spc="-1" strike="noStrike">
                <a:solidFill>
                  <a:srgbClr val="ff0000"/>
                </a:solidFill>
                <a:uFill>
                  <a:solidFill>
                    <a:srgbClr val="ffffff"/>
                  </a:solidFill>
                </a:uFill>
                <a:latin typeface="Arial"/>
              </a:rPr>
              <a:t>β) </a:t>
            </a:r>
            <a:r>
              <a:rPr b="1" lang="el-GR" sz="2000" spc="-1" strike="noStrike" u="sng">
                <a:solidFill>
                  <a:srgbClr val="ff0000"/>
                </a:solidFill>
                <a:uFill>
                  <a:solidFill>
                    <a:srgbClr val="ffffff"/>
                  </a:solidFill>
                </a:uFill>
                <a:latin typeface="Arial"/>
              </a:rPr>
              <a:t>ΑΝΤΛΙΑ ΣΥΜΠΥΚΝΩΜΑΤΟΣ Η ΚΑΙ ΑΕΡΑΝΤΛΙΑ</a:t>
            </a:r>
            <a:r>
              <a:rPr b="1" lang="el-GR" sz="2000" spc="-1" strike="noStrike">
                <a:solidFill>
                  <a:srgbClr val="ffffff"/>
                </a:solidFill>
                <a:uFill>
                  <a:solidFill>
                    <a:srgbClr val="ffffff"/>
                  </a:solidFill>
                </a:uFill>
                <a:latin typeface="Arial"/>
              </a:rPr>
              <a:t>. ΑΝΑΡΡΟΦΑ ΤΟ ΣΥΜΠΥΚΝΩΜΑ ΤΟΥ ΨΥΓΕΙΟΥ ΚΑΙ ΤΟ ΚΑΤΑΘΛΙΒΕΙ ΔΙΑΜΕΣΟΥ ΔΙΑΦΟΡΩΝ ΕΝΑΛΛΑΚΤΩΝ ΘΕΡΜΟΤΗΤΑΣ ΠΡΟΣ ΤΗΝ ΕΞΑΕΡΙΣΤΙΚΗ ΔΕΞΑΜΕΝΗ (DΡΤ). ΕΙΝΑΙ ΚΑΤΑ ΚΑΝΟΝΑ ΠΕΡΙΣΤΡΟΦΙΚΗ ΦΥΓΟΚΕΝΤΡΙΚΗ ΑΝΤΛΙΑ, ΕΝΩ ΠΑΛΑΙΟΤΕΡΑ ΧΡΗΣΙΜΟΠΟΙΗΘΗΚΑΝ ΚΑΙ ΕΜΒΟΛΟΦΟΡΕΣ ΕΙΔΙΚΟΥ ΤΥΠΟΥ ΟΠΩΣ Η</a:t>
            </a:r>
            <a:r>
              <a:rPr b="1" lang="el-GR" sz="2000" spc="-1" strike="noStrike" cap="small">
                <a:solidFill>
                  <a:srgbClr val="ffffff"/>
                </a:solidFill>
                <a:uFill>
                  <a:solidFill>
                    <a:srgbClr val="ffffff"/>
                  </a:solidFill>
                </a:uFill>
                <a:latin typeface="Arial"/>
              </a:rPr>
              <a:t> W</a:t>
            </a:r>
            <a:r>
              <a:rPr b="1" lang="el-GR" sz="2000" spc="-1" strike="noStrike">
                <a:solidFill>
                  <a:srgbClr val="ffffff"/>
                </a:solidFill>
                <a:uFill>
                  <a:solidFill>
                    <a:srgbClr val="ffffff"/>
                  </a:solidFill>
                </a:uFill>
                <a:latin typeface="Arial"/>
              </a:rPr>
              <a:t>eir</a:t>
            </a:r>
            <a:r>
              <a:rPr b="1" lang="el-GR" sz="2000" spc="-1" strike="noStrike" cap="small">
                <a:solidFill>
                  <a:srgbClr val="ffffff"/>
                </a:solidFill>
                <a:uFill>
                  <a:solidFill>
                    <a:srgbClr val="ffffff"/>
                  </a:solidFill>
                </a:uFill>
                <a:latin typeface="Arial"/>
              </a:rPr>
              <a:t>-P</a:t>
            </a:r>
            <a:r>
              <a:rPr b="1" lang="el-GR" sz="2000" spc="-1" strike="noStrike">
                <a:solidFill>
                  <a:srgbClr val="ffffff"/>
                </a:solidFill>
                <a:uFill>
                  <a:solidFill>
                    <a:srgbClr val="ffffff"/>
                  </a:solidFill>
                </a:uFill>
                <a:latin typeface="Arial"/>
              </a:rPr>
              <a:t>aragon</a:t>
            </a:r>
            <a:r>
              <a:rPr b="1" lang="el-GR" sz="2000" spc="-1" strike="noStrike" cap="small">
                <a:solidFill>
                  <a:srgbClr val="ffffff"/>
                </a:solidFill>
                <a:uFill>
                  <a:solidFill>
                    <a:srgbClr val="ffffff"/>
                  </a:solidFill>
                </a:uFill>
                <a:latin typeface="Arial"/>
              </a:rPr>
              <a:t>,</a:t>
            </a:r>
            <a:r>
              <a:rPr b="1" lang="el-GR" sz="2000" spc="-1" strike="noStrike">
                <a:solidFill>
                  <a:srgbClr val="ffffff"/>
                </a:solidFill>
                <a:uFill>
                  <a:solidFill>
                    <a:srgbClr val="ffffff"/>
                  </a:solidFill>
                </a:uFill>
                <a:latin typeface="Arial"/>
              </a:rPr>
              <a:t> η Η Dual Air Pump. ΒΟΗΘΗΤΙΚΗ ΑΝΤΛΙΑ ΣΥΜΠΥΚΝΩΜΑΤΟΣ ΧΡΗΣΙΜΟΠΟΙΕΙΤΑΙ ΓΙΑ ΤΟ ΒΟΗΘΗΤΙΚΟ ΨΥΓΕΙΟ. </a:t>
            </a:r>
            <a:endParaRPr b="0" lang="el-GR" sz="2000" spc="-1" strike="noStrike">
              <a:solidFill>
                <a:srgbClr val="ffffff"/>
              </a:solidFill>
              <a:uFill>
                <a:solidFill>
                  <a:srgbClr val="ffffff"/>
                </a:solidFill>
              </a:uFill>
              <a:latin typeface="Book Antiqua"/>
            </a:endParaRPr>
          </a:p>
        </p:txBody>
      </p:sp>
    </p:spTree>
  </p:cSld>
</p:sld>
</file>

<file path=ppt/slides/slide27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6" name="TextShape 1"/>
          <p:cNvSpPr txBox="1"/>
          <p:nvPr/>
        </p:nvSpPr>
        <p:spPr>
          <a:xfrm>
            <a:off x="214200" y="142920"/>
            <a:ext cx="8715240" cy="785520"/>
          </a:xfrm>
          <a:prstGeom prst="rect">
            <a:avLst/>
          </a:prstGeom>
          <a:solidFill>
            <a:srgbClr val="7030a0"/>
          </a:solidFill>
          <a:ln>
            <a:noFill/>
          </a:ln>
        </p:spPr>
        <p:txBody>
          <a:bodyPr lIns="90000" rIns="90000" tIns="45000" bIns="45000" anchor="ctr"/>
          <a:p>
            <a:pPr algn="ctr">
              <a:lnSpc>
                <a:spcPct val="100000"/>
              </a:lnSpc>
            </a:pPr>
            <a:r>
              <a:rPr b="1" lang="el-GR" sz="2400" spc="-1" strike="noStrike" u="sng">
                <a:solidFill>
                  <a:srgbClr val="000000"/>
                </a:solidFill>
                <a:uFill>
                  <a:solidFill>
                    <a:srgbClr val="ffffff"/>
                  </a:solidFill>
                </a:uFill>
                <a:latin typeface="Arial"/>
              </a:rPr>
              <a:t>ΔΙΚΤΥΟ ΤΡΟΦΟΔΟΤΙΚΟΥ ΝΕΡΟΥ</a:t>
            </a:r>
            <a:endParaRPr b="0" lang="el-GR" sz="2400" spc="-1" strike="noStrike">
              <a:solidFill>
                <a:srgbClr val="ffffff"/>
              </a:solidFill>
              <a:uFill>
                <a:solidFill>
                  <a:srgbClr val="ffffff"/>
                </a:solidFill>
              </a:uFill>
              <a:latin typeface="Book Antiqua"/>
            </a:endParaRPr>
          </a:p>
        </p:txBody>
      </p:sp>
      <p:sp>
        <p:nvSpPr>
          <p:cNvPr id="1027" name="TextShape 2"/>
          <p:cNvSpPr txBox="1"/>
          <p:nvPr/>
        </p:nvSpPr>
        <p:spPr>
          <a:xfrm>
            <a:off x="214200" y="1071720"/>
            <a:ext cx="8715240" cy="5500440"/>
          </a:xfrm>
          <a:prstGeom prst="rect">
            <a:avLst/>
          </a:prstGeom>
          <a:noFill/>
          <a:ln>
            <a:noFill/>
          </a:ln>
        </p:spPr>
        <p:txBody>
          <a:bodyPr lIns="90000" rIns="90000" tIns="45000" bIns="45000"/>
          <a:p>
            <a:pPr>
              <a:lnSpc>
                <a:spcPct val="100000"/>
              </a:lnSpc>
              <a:spcBef>
                <a:spcPts val="400"/>
              </a:spcBef>
            </a:pPr>
            <a:r>
              <a:rPr b="1" lang="el-GR" sz="2000" spc="-1" strike="noStrike">
                <a:solidFill>
                  <a:srgbClr val="ff0000"/>
                </a:solidFill>
                <a:uFill>
                  <a:solidFill>
                    <a:srgbClr val="ffffff"/>
                  </a:solidFill>
                </a:uFill>
                <a:latin typeface="Arial"/>
              </a:rPr>
              <a:t>γ) </a:t>
            </a:r>
            <a:r>
              <a:rPr b="1" lang="el-GR" sz="2000" spc="-1" strike="noStrike" u="sng">
                <a:solidFill>
                  <a:srgbClr val="ff0000"/>
                </a:solidFill>
                <a:uFill>
                  <a:solidFill>
                    <a:srgbClr val="ffffff"/>
                  </a:solidFill>
                </a:uFill>
                <a:latin typeface="Arial"/>
              </a:rPr>
              <a:t>ΑΝΤΛΙΑ ΚΥΚΛΟΦΟΡΙΑΣ</a:t>
            </a:r>
            <a:r>
              <a:rPr b="1" lang="el-GR" sz="2000" spc="-1" strike="noStrike">
                <a:solidFill>
                  <a:srgbClr val="ffffff"/>
                </a:solidFill>
                <a:uFill>
                  <a:solidFill>
                    <a:srgbClr val="ffffff"/>
                  </a:solidFill>
                </a:uFill>
                <a:latin typeface="Arial"/>
              </a:rPr>
              <a:t>. ΕΙΝΑΙ ΦΥΓΟΚΕΝΤΡΙΚΗ Η ΕΛΙΚΟΦΟΡΑ ΚΑΙ ΠΑΡΕΧΕΙ ΘΑΛΑΣΣΙΝΟ ΝΕΡΟ ΓΙΑ ΤΗΝ ΨΥΞΗ ΤΩΝ ΕΞΑΤΜΙΣΕΩΝ ΣΤΟ ΨΥΓΕΙΟ, ΥΠΟ ΤΟ ΝΟΗΜΑ ΟΤΙ Η ΟΛΗ ΔΙΑΔΙΚΑΣΙΑ ΤΗΣ ΣΥΜΠΥΚΝΩΣΕΩΣ ΑΠΟΤΕΛΕΙ ΚΑΙ ΑΥΤΗ ΜΕΡΟΣ ΤΟΥ ΤΡΟΦΟΔΟΤΙΚΟΥ ΣΥΣΤΗΜΑΤΟΣ. ΣΥΝΗΘΩΣ ΕΧΕΙ ΔΙΑΚΛΑΔΩΣΗ ΓΙΑ ΤΗΝ ΠΑΡΟΧΗ ΝΕΡΟΥ ΨΥΞΕΩΣ ΚΑΙ ΠΡΟΣ ΤΑ ΨΥΓΕΙΑ ΤΩΝ ΣΤΡΟΒΙΛΟΚΙΝΗΤΩΝ ΗΛΕΚΤΡΟΓΕΝΝΗΤΡΙΩΝ Η ΚΑΙ ΤΟΥ ΨΥΓΕΙΟΥ ΕΛΑΙΟΥ. ΒΟΗΘΗΤΙΚΗ ΑΝΤΛΙΑ ΚΥΚΛΟΦΟΡΙΑΣ ΧΡΗΣΙΜΟΠΟΙΕΙΤΑΙ ΓΙΑ ΤΟ ΒΟΗΘΗΤΙΚΟ ΨΥΓΕΙΟ.</a:t>
            </a:r>
            <a:endParaRPr b="0" lang="el-GR" sz="2000" spc="-1" strike="noStrike">
              <a:solidFill>
                <a:srgbClr val="ffffff"/>
              </a:solidFill>
              <a:uFill>
                <a:solidFill>
                  <a:srgbClr val="ffffff"/>
                </a:solidFill>
              </a:uFill>
              <a:latin typeface="Book Antiqua"/>
            </a:endParaRPr>
          </a:p>
          <a:p>
            <a:pPr>
              <a:lnSpc>
                <a:spcPct val="100000"/>
              </a:lnSpc>
              <a:spcBef>
                <a:spcPts val="400"/>
              </a:spcBef>
            </a:pPr>
            <a:r>
              <a:rPr b="1" lang="el-GR" sz="2000" spc="-1" strike="noStrike">
                <a:solidFill>
                  <a:srgbClr val="ff0000"/>
                </a:solidFill>
                <a:uFill>
                  <a:solidFill>
                    <a:srgbClr val="ffffff"/>
                  </a:solidFill>
                </a:uFill>
                <a:latin typeface="Arial"/>
              </a:rPr>
              <a:t>δ) </a:t>
            </a:r>
            <a:r>
              <a:rPr b="1" lang="el-GR" sz="2000" spc="-1" strike="noStrike" u="sng">
                <a:solidFill>
                  <a:srgbClr val="ff0000"/>
                </a:solidFill>
                <a:uFill>
                  <a:solidFill>
                    <a:srgbClr val="ffffff"/>
                  </a:solidFill>
                </a:uFill>
                <a:latin typeface="Arial"/>
              </a:rPr>
              <a:t>ΕΚΧΥΤΗΡΕΣ ΚΕΝΟΥ</a:t>
            </a:r>
            <a:r>
              <a:rPr b="1" lang="el-GR" sz="2000" spc="-1" strike="noStrike">
                <a:solidFill>
                  <a:srgbClr val="ffffff"/>
                </a:solidFill>
                <a:uFill>
                  <a:solidFill>
                    <a:srgbClr val="ffffff"/>
                  </a:solidFill>
                </a:uFill>
                <a:latin typeface="Arial"/>
              </a:rPr>
              <a:t>. ΕΙΝΑΙ ΣΥΣΚΕΥΕΣ ΜΕ ΤΙΣ ΟΠΟΙΕΣ ΑΠΑΓΟΝΤΑΙ ΑΠΟ ΤΟ ΚΥΡΙΟ ΨΥΓΕΙΟ ΟΙ ΜΗ ΣΥΜΠΥΚΝΩΘΕΙΣΕΣ ΕΞΑΤΜΙΣΕΙΣ ΚΑΙ ΚΥΡΙΩΣ Ο ΑΕΡΑΣ Ο ΟΠΟΙΟΣ ΑΠΟ ΔΙΑΦΟΡΕΣ ΟΔΟΥΣ ΜΠΟΡΕΙ ΝΑ ΕΙΣΕΡΧΕΤΑΙ ΣΤΟ ΨΥΓΕΙΟ. ΚΑΙ ΟΙ ΜΕΝ ΕΞΑΤΥΙΣΕΙΣ ΟΔHΓΟΥΝΤΑΙ ΣΤΟ ΨΥΓΕΙΟ ΕΚΧΥΤΗΡΩΝ ΚΑΙ ΣΥΜΠΥΚΝΩΝΟΝΤΑΙ ΣΕ ΝΕΡΟ, Ο ΟΕ ΑΕΡΑΣ ΕΞΑΓΕΤΑΙ ΠΡΟΣ ΤΗΝ ΑΤΜΟΣΦΑΙΡΑ. ΒΟΗΘΗΤΙΚΟ ΣΥΓΚΡΟΤΗΜΑ ΕΚΧΥΤΗΡΩΝ ΧΡΗΣΙΜΟΠΟΙΕΙΤΑΙ ΓΙΑ ΤΗ ΛΕΙΤΟΥΡΓΙΑ ΤΟΥ ΒΟΗΘΗΤΙΚΟΥ ΨΥΓΕΙΟΥ. </a:t>
            </a:r>
            <a:endParaRPr b="0" lang="el-GR" sz="2000" spc="-1" strike="noStrike">
              <a:solidFill>
                <a:srgbClr val="ffffff"/>
              </a:solidFill>
              <a:uFill>
                <a:solidFill>
                  <a:srgbClr val="ffffff"/>
                </a:solidFill>
              </a:uFill>
              <a:latin typeface="Book Antiqua"/>
            </a:endParaRPr>
          </a:p>
        </p:txBody>
      </p:sp>
    </p:spTree>
  </p:cSld>
</p:sld>
</file>

<file path=ppt/slides/slide27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8" name="TextShape 1"/>
          <p:cNvSpPr txBox="1"/>
          <p:nvPr/>
        </p:nvSpPr>
        <p:spPr>
          <a:xfrm>
            <a:off x="214200" y="142920"/>
            <a:ext cx="8715240" cy="785520"/>
          </a:xfrm>
          <a:prstGeom prst="rect">
            <a:avLst/>
          </a:prstGeom>
          <a:solidFill>
            <a:srgbClr val="7030a0"/>
          </a:solidFill>
          <a:ln>
            <a:noFill/>
          </a:ln>
        </p:spPr>
        <p:txBody>
          <a:bodyPr lIns="90000" rIns="90000" tIns="45000" bIns="45000" anchor="ctr"/>
          <a:p>
            <a:pPr algn="ctr">
              <a:lnSpc>
                <a:spcPct val="100000"/>
              </a:lnSpc>
            </a:pPr>
            <a:r>
              <a:rPr b="1" lang="el-GR" sz="2400" spc="-1" strike="noStrike" u="sng">
                <a:solidFill>
                  <a:srgbClr val="000000"/>
                </a:solidFill>
                <a:uFill>
                  <a:solidFill>
                    <a:srgbClr val="ffffff"/>
                  </a:solidFill>
                </a:uFill>
                <a:latin typeface="Arial"/>
              </a:rPr>
              <a:t>ΔΙΚΤΥΟ ΤΡΟΦΟΔΟΤΙΚΟΥ ΝΕΡΟΥ</a:t>
            </a:r>
            <a:endParaRPr b="0" lang="el-GR" sz="2400" spc="-1" strike="noStrike">
              <a:solidFill>
                <a:srgbClr val="ffffff"/>
              </a:solidFill>
              <a:uFill>
                <a:solidFill>
                  <a:srgbClr val="ffffff"/>
                </a:solidFill>
              </a:uFill>
              <a:latin typeface="Book Antiqua"/>
            </a:endParaRPr>
          </a:p>
        </p:txBody>
      </p:sp>
      <p:sp>
        <p:nvSpPr>
          <p:cNvPr id="1029" name="TextShape 2"/>
          <p:cNvSpPr txBox="1"/>
          <p:nvPr/>
        </p:nvSpPr>
        <p:spPr>
          <a:xfrm>
            <a:off x="214200" y="1071720"/>
            <a:ext cx="8715240" cy="5500440"/>
          </a:xfrm>
          <a:prstGeom prst="rect">
            <a:avLst/>
          </a:prstGeom>
          <a:noFill/>
          <a:ln>
            <a:noFill/>
          </a:ln>
        </p:spPr>
        <p:txBody>
          <a:bodyPr lIns="90000" rIns="90000" tIns="45000" bIns="45000"/>
          <a:p>
            <a:pPr>
              <a:lnSpc>
                <a:spcPct val="100000"/>
              </a:lnSpc>
              <a:spcBef>
                <a:spcPts val="360"/>
              </a:spcBef>
            </a:pPr>
            <a:r>
              <a:rPr b="1" lang="el-GR" sz="1800" spc="-1" strike="noStrike">
                <a:solidFill>
                  <a:srgbClr val="ff0000"/>
                </a:solidFill>
                <a:uFill>
                  <a:solidFill>
                    <a:srgbClr val="ffffff"/>
                  </a:solidFill>
                </a:uFill>
                <a:latin typeface="Arial"/>
              </a:rPr>
              <a:t>ε) </a:t>
            </a:r>
            <a:r>
              <a:rPr b="1" lang="el-GR" sz="1800" spc="-1" strike="noStrike" u="sng">
                <a:solidFill>
                  <a:srgbClr val="ff0000"/>
                </a:solidFill>
                <a:uFill>
                  <a:solidFill>
                    <a:srgbClr val="ffffff"/>
                  </a:solidFill>
                </a:uFill>
                <a:latin typeface="Arial"/>
              </a:rPr>
              <a:t>ΕΞΑΕΡΙΣΤΙΚΗ ΤΡΟΦΟΔΟΤΙΚΗ ΔΕΞΑΜΕΝΗ </a:t>
            </a:r>
            <a:r>
              <a:rPr b="1" lang="el-GR" sz="1800" spc="-1" strike="noStrike">
                <a:solidFill>
                  <a:srgbClr val="ffffff"/>
                </a:solidFill>
                <a:uFill>
                  <a:solidFill>
                    <a:srgbClr val="ffffff"/>
                  </a:solidFill>
                </a:uFill>
                <a:latin typeface="Arial"/>
              </a:rPr>
              <a:t>(De-aerating feed tank DFT). ΕΙΝΑΙ ΔΕΞΑΜΕΝΗ ΚΑΤΑΛΛΗΛΗΣ ΔΙΑΜΟΡΦΩΣΕΩΣ, ΟΠΟΥ ΤΟ ΤΡΟΦΟΔΟΤΙΚΟ ΝΕΡΟ ΚΑΤΑΘΛΙΒΟΜΕΝΟ ΑΠΟ ΤΗΝ ΑΝΤΛΙΑ ΣΥΜΠΥΚΝΩΜΑΤΟΣ ΠΡΟΘΕΡΜΑΙΝΕΤΑΙ ΜΕ ΑΝΑΜΙΞΗ ΜΕ ΑΤΜΟ ΚΑΙ ΟΠΟΥ ΣΥΓΧΡΟΝΩΣ ΑΠΟΧΩΡΙΖΕΤΑΙ ΚΑΙ ΑΠΑΓΕΤΑΙ ΑΠΟ ΑΥΤΟ Ο ΑΝΑΜΙΓΜΕΝΟΣ Σ' ΑΥΤΟ ΑΕΡΑΣ ΚΑΙ ΑΛΛΑ ΑΕΡΙΑ. ΛΕΓΕΤΑΙ ΚΑΙ ΘΕΡΜΟΔΟΧΕΙΟ. </a:t>
            </a:r>
            <a:endParaRPr b="0" lang="el-GR" sz="1800" spc="-1" strike="noStrike">
              <a:solidFill>
                <a:srgbClr val="ffffff"/>
              </a:solidFill>
              <a:uFill>
                <a:solidFill>
                  <a:srgbClr val="ffffff"/>
                </a:solidFill>
              </a:uFill>
              <a:latin typeface="Book Antiqua"/>
            </a:endParaRPr>
          </a:p>
          <a:p>
            <a:pPr>
              <a:lnSpc>
                <a:spcPct val="100000"/>
              </a:lnSpc>
              <a:spcBef>
                <a:spcPts val="360"/>
              </a:spcBef>
            </a:pPr>
            <a:r>
              <a:rPr b="1" lang="el-GR" sz="1800" spc="-1" strike="noStrike">
                <a:solidFill>
                  <a:srgbClr val="ff0000"/>
                </a:solidFill>
                <a:uFill>
                  <a:solidFill>
                    <a:srgbClr val="ffffff"/>
                  </a:solidFill>
                </a:uFill>
                <a:latin typeface="Arial"/>
              </a:rPr>
              <a:t>στ) </a:t>
            </a:r>
            <a:r>
              <a:rPr b="1" lang="el-GR" sz="1800" spc="-1" strike="noStrike" u="sng">
                <a:solidFill>
                  <a:srgbClr val="ff0000"/>
                </a:solidFill>
                <a:uFill>
                  <a:solidFill>
                    <a:srgbClr val="ffffff"/>
                  </a:solidFill>
                </a:uFill>
                <a:latin typeface="Arial"/>
              </a:rPr>
              <a:t>ΕΝΑΛΛΑΚΤΕΣ ΘΕΡΜΟΤΗΤΑΣ</a:t>
            </a:r>
            <a:r>
              <a:rPr b="1" lang="el-GR" sz="1800" spc="-1" strike="noStrike">
                <a:solidFill>
                  <a:srgbClr val="ffffff"/>
                </a:solidFill>
                <a:uFill>
                  <a:solidFill>
                    <a:srgbClr val="ffffff"/>
                  </a:solidFill>
                </a:uFill>
                <a:latin typeface="Arial"/>
              </a:rPr>
              <a:t>. ΕΙΝΑΙ ΠΡΟΘΕΡΜΑΝΤΗΡΕΣ ΤΡΟΦΟΔΟΤΙΚΟΥ ΝΕΡOΥ (ΣΥΜΠΥΚΝΩΜΑΤΟΣ) ΚΑΙ ΤΡΟΦΟΔΟΤΟΥΝΤΑΙ ΓΙΑ ΤΗΝ ΠΡΟΘΕΡΜΑΝΣΗ ΜΕ ΑΤΜΟ ΕΞΑΤΜΙΣΕΩΝ Η ΑΤΜΟ Ο ΟΠΟΙΟΣ ΔΙΑΦΕΥΓΕΙ ΑΠΟ ΤΟΥΣ ΣΤΥΠΕΙΟΘΛΙΠΤΕΣ ΤΩΝ ΣΤΡΟΒΙΛΩΝ Υ.Π., Η ΜΕ ΑΤΜΟ ΑΠΟΜΑΣΤΕΥΣΕΩΣ. ΤΟΠΟΘΕΤΟΥΝΤΑΙ ΣΕ ΣΕΙΡΑ ΠΡΙΝ Η ΚΑΙ ΜΕΤΑ ΤΗΝ ΕΞΑΕΡΙΣΤΙΚΗ ΔΕΞΑΜΕΝΗ ΩΣΤΕ ΝΑ ΠΡΑΓΜΑΤΟΠΟΙΕΙΤΑΙ Η ΠΟΛΥΣΤΑΔΙΑΚΗ ΠΡΟΘΕΡΜΑΝΣΗ ΜΕΧΡΙ ΚΑΙ 5 ΒΑΘΜΙΔΩΝ (ΣΤΑΔΙΑ). ΜΕΤΑΞΥ ΤΩΝ ΒΑΘΜΙΔΩΝ ΤΟΠΟΘΕΤΟΥΝΤΑΙ ΑΝΤΛΙΕΣ ΔΙΑΚΙΝΗΣΕΩΣ ΤΩΝ ΥΓΡΩΝ ΠΟΥ ΔΗΜΙΟΥΡΓΟΥΝΤΑΙ ΣΕ ΚΑΘΕ ΠΡΟΘΕΡΜΑΝΤΗΡΑ. ΑΥΤΕΣ ΑΝΑΡΡΟΦΟΥΝ ΤΑ ΥΓΡΑ ΠΟΥ ΠΡΟΕΡΧΟΝΤΑΙ ΑΠΟ ΤΗ ΣΥΜΠΥΚΝΩΣΗ ΤΟΥ ΑΤΜΟΥ ΘΕΡΜΑΝΣΕΩΣ ΚΑΙ ΤΑ ΚΑΤΑΘΛΙΒΟΥΝ ΣΤΗ ΣΩΛΗΝΩΣΗ ΤΟΥ ΣΥΜΠΥΚΝΩΜΑΤΟΣ ΠΟΥ ΕΞΕΡΧΕΤΑΙ ΑΠΟ ΤΟΝ ΠΡΟΘΕΡΜΑΝΤΗΡΑ ΠΡΟΤΟΥ ΑΥΤΟ ΕΙΣΕΛΘΕΙ ΣΤΟΝ ΠΡΟΘΕΡΜΑΝΤΗΡΑ ΤΗΣ ΕΠΟΜΕΝΗΣ ΒΑΘΜΙΔΑΣ. </a:t>
            </a:r>
            <a:endParaRPr b="0" lang="el-GR" sz="1800" spc="-1" strike="noStrike">
              <a:solidFill>
                <a:srgbClr val="ffffff"/>
              </a:solidFill>
              <a:uFill>
                <a:solidFill>
                  <a:srgbClr val="ffffff"/>
                </a:solidFill>
              </a:uFill>
              <a:latin typeface="Book Antiqua"/>
            </a:endParaRPr>
          </a:p>
        </p:txBody>
      </p:sp>
    </p:spTree>
  </p:cSld>
</p:sld>
</file>

<file path=ppt/slides/slide27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0" name="TextShape 1"/>
          <p:cNvSpPr txBox="1"/>
          <p:nvPr/>
        </p:nvSpPr>
        <p:spPr>
          <a:xfrm>
            <a:off x="214200" y="142920"/>
            <a:ext cx="8715240" cy="785520"/>
          </a:xfrm>
          <a:prstGeom prst="rect">
            <a:avLst/>
          </a:prstGeom>
          <a:solidFill>
            <a:srgbClr val="7030a0"/>
          </a:solidFill>
          <a:ln>
            <a:noFill/>
          </a:ln>
        </p:spPr>
        <p:txBody>
          <a:bodyPr lIns="90000" rIns="90000" tIns="45000" bIns="45000" anchor="ctr"/>
          <a:p>
            <a:pPr algn="ctr">
              <a:lnSpc>
                <a:spcPct val="100000"/>
              </a:lnSpc>
            </a:pPr>
            <a:r>
              <a:rPr b="1" lang="el-GR" sz="2400" spc="-1" strike="noStrike" u="sng">
                <a:solidFill>
                  <a:srgbClr val="000000"/>
                </a:solidFill>
                <a:uFill>
                  <a:solidFill>
                    <a:srgbClr val="ffffff"/>
                  </a:solidFill>
                </a:uFill>
                <a:latin typeface="Arial"/>
              </a:rPr>
              <a:t>ΔΙΚΤΥΟ ΤΡΟΦΟΔΟΤΙΚΟΥ ΝΕΡΟΥ</a:t>
            </a:r>
            <a:endParaRPr b="0" lang="el-GR" sz="2400" spc="-1" strike="noStrike">
              <a:solidFill>
                <a:srgbClr val="ffffff"/>
              </a:solidFill>
              <a:uFill>
                <a:solidFill>
                  <a:srgbClr val="ffffff"/>
                </a:solidFill>
              </a:uFill>
              <a:latin typeface="Book Antiqua"/>
            </a:endParaRPr>
          </a:p>
        </p:txBody>
      </p:sp>
      <p:sp>
        <p:nvSpPr>
          <p:cNvPr id="1031" name="TextShape 2"/>
          <p:cNvSpPr txBox="1"/>
          <p:nvPr/>
        </p:nvSpPr>
        <p:spPr>
          <a:xfrm>
            <a:off x="214200" y="1071720"/>
            <a:ext cx="8715240" cy="5500440"/>
          </a:xfrm>
          <a:prstGeom prst="rect">
            <a:avLst/>
          </a:prstGeom>
          <a:noFill/>
          <a:ln>
            <a:noFill/>
          </a:ln>
        </p:spPr>
        <p:txBody>
          <a:bodyPr lIns="90000" rIns="90000" tIns="45000" bIns="45000"/>
          <a:p>
            <a:pPr>
              <a:lnSpc>
                <a:spcPct val="100000"/>
              </a:lnSpc>
              <a:spcBef>
                <a:spcPts val="420"/>
              </a:spcBef>
            </a:pPr>
            <a:r>
              <a:rPr b="1" lang="el-GR" sz="2100" spc="-1" strike="noStrike">
                <a:solidFill>
                  <a:srgbClr val="ff0000"/>
                </a:solidFill>
                <a:uFill>
                  <a:solidFill>
                    <a:srgbClr val="ffffff"/>
                  </a:solidFill>
                </a:uFill>
                <a:latin typeface="Arial"/>
              </a:rPr>
              <a:t>ζ) </a:t>
            </a:r>
            <a:r>
              <a:rPr b="1" lang="el-GR" sz="2100" spc="-1" strike="noStrike" u="sng">
                <a:solidFill>
                  <a:srgbClr val="ff0000"/>
                </a:solidFill>
                <a:uFill>
                  <a:solidFill>
                    <a:srgbClr val="ffffff"/>
                  </a:solidFill>
                </a:uFill>
                <a:latin typeface="Arial"/>
              </a:rPr>
              <a:t>ΤΡΟΦΟΔΟΤΙΚΗ ΑΝΤΛΙΑ</a:t>
            </a:r>
            <a:r>
              <a:rPr b="1" lang="el-GR" sz="2100" spc="-1" strike="noStrike">
                <a:solidFill>
                  <a:srgbClr val="ffffff"/>
                </a:solidFill>
                <a:uFill>
                  <a:solidFill>
                    <a:srgbClr val="ffffff"/>
                  </a:solidFill>
                </a:uFill>
                <a:latin typeface="Arial"/>
              </a:rPr>
              <a:t>. ΕΙΝΑΙ ΦΥΓΟΚΕΝΤΡΙΚΗ ΑΝΤΛΙΑ ΠΟΥ ΑΝΑΡΡΟΦΑ ΤΟ ΝΕΡΟ ΑΠΟ ΤΗΝ ΕΞΑΕΡΙΣΤΙΚΗ ΔΕΞΑΜΕΝΗ ΚΑΙ ΤΟ ΚΑΤΑΘΛΙΒΕΙ ΠΡΟΣ ΤΟ ΛΕΒΗΤΑ. ΕΙΝΑΙ ΤΥΠΟΥ Coffin η Weir-water lubricated ΚΛΠ. ΟΝΟΜΑΖΕΤΑΙ </a:t>
            </a:r>
            <a:r>
              <a:rPr b="1" lang="el-GR" sz="2100" spc="-1" strike="noStrike">
                <a:solidFill>
                  <a:srgbClr val="ff0000"/>
                </a:solidFill>
                <a:uFill>
                  <a:solidFill>
                    <a:srgbClr val="ffffff"/>
                  </a:solidFill>
                </a:uFill>
                <a:latin typeface="Arial"/>
              </a:rPr>
              <a:t>ΚΥΡΙΑ ΤΡΟΦΟΔΟΤΙΚΗ ΑΝΤΛΙΑ </a:t>
            </a:r>
            <a:r>
              <a:rPr b="1" lang="el-GR" sz="2100" spc="-1" strike="noStrike">
                <a:solidFill>
                  <a:srgbClr val="ffffff"/>
                </a:solidFill>
                <a:uFill>
                  <a:solidFill>
                    <a:srgbClr val="ffffff"/>
                  </a:solidFill>
                </a:uFill>
                <a:latin typeface="Arial"/>
              </a:rPr>
              <a:t>(Main feed water pump) ΣΕ ΑΝΤΙΔΙΑΣΤΟΛΗ ΠΡΟΣ ΤΗΝ </a:t>
            </a:r>
            <a:r>
              <a:rPr b="1" lang="el-GR" sz="2100" spc="-1" strike="noStrike">
                <a:solidFill>
                  <a:srgbClr val="ff0000"/>
                </a:solidFill>
                <a:uFill>
                  <a:solidFill>
                    <a:srgbClr val="ffffff"/>
                  </a:solidFill>
                </a:uFill>
                <a:latin typeface="Arial"/>
              </a:rPr>
              <a:t>ΕΝΙΣΧΥΤΙΚΗ ΑΝΤΛΙΑ ΤΡΟΦΟΔΟΤΗΣΕΩΣ </a:t>
            </a:r>
            <a:r>
              <a:rPr b="1" lang="el-GR" sz="2100" spc="-1" strike="noStrike">
                <a:solidFill>
                  <a:srgbClr val="ffffff"/>
                </a:solidFill>
                <a:uFill>
                  <a:solidFill>
                    <a:srgbClr val="ffffff"/>
                  </a:solidFill>
                </a:uFill>
                <a:latin typeface="Arial"/>
              </a:rPr>
              <a:t>(Booster feed pump) Η ΟΠΟΙΑ ΣΕ ΕΓΚΑΤΑΣΤΑΣΕΙΣ ΥΨΗΛΗΣ ΠΙΕΣΕΩΣ ΑΝΑΡΡΟΦΑ ΑΠΟ ΤΗΝ DFT ΚΑΙ ΚΑΤΑΘΛΙΒΕΙ ΣΤΗΝ ΑΝΑΡΡΟΦΗΣΗ ΤΗΣ ΚΥΡΙΑΣ ΤΡΟΦΟΔΟΤΙΚΗΣ ΑΝΤΛΙΑΣ.</a:t>
            </a:r>
            <a:endParaRPr b="0" lang="el-GR" sz="2100" spc="-1" strike="noStrike">
              <a:solidFill>
                <a:srgbClr val="ffffff"/>
              </a:solidFill>
              <a:uFill>
                <a:solidFill>
                  <a:srgbClr val="ffffff"/>
                </a:solidFill>
              </a:uFill>
              <a:latin typeface="Book Antiqua"/>
            </a:endParaRPr>
          </a:p>
          <a:p>
            <a:pPr>
              <a:lnSpc>
                <a:spcPct val="100000"/>
              </a:lnSpc>
              <a:spcBef>
                <a:spcPts val="420"/>
              </a:spcBef>
            </a:pPr>
            <a:r>
              <a:rPr b="1" lang="el-GR" sz="2100" spc="-1" strike="noStrike">
                <a:solidFill>
                  <a:srgbClr val="ff0000"/>
                </a:solidFill>
                <a:uFill>
                  <a:solidFill>
                    <a:srgbClr val="ffffff"/>
                  </a:solidFill>
                </a:uFill>
                <a:latin typeface="Arial"/>
              </a:rPr>
              <a:t>η) </a:t>
            </a:r>
            <a:r>
              <a:rPr b="1" lang="el-GR" sz="2100" spc="-1" strike="noStrike" u="sng">
                <a:solidFill>
                  <a:srgbClr val="ff0000"/>
                </a:solidFill>
                <a:uFill>
                  <a:solidFill>
                    <a:srgbClr val="ffffff"/>
                  </a:solidFill>
                </a:uFill>
                <a:latin typeface="Arial"/>
              </a:rPr>
              <a:t>ΠΡΟΘΕΡΜΑΝΤΗΡΑΣ ΤΡΟΦΟΔΟΤΙΚΟΥ ΝΕΡΟΥ</a:t>
            </a:r>
            <a:r>
              <a:rPr b="1" lang="el-GR" sz="2100" spc="-1" strike="noStrike">
                <a:solidFill>
                  <a:srgbClr val="ffffff"/>
                </a:solidFill>
                <a:uFill>
                  <a:solidFill>
                    <a:srgbClr val="ffffff"/>
                  </a:solidFill>
                </a:uFill>
                <a:latin typeface="Arial"/>
              </a:rPr>
              <a:t>: ΑΥΤΟΣ ΤΟΠΟΘΕΤΕΙΤΑΙ ΣΤΗ ΣΩΛΗΝΩΣΗ ΚΑΤΑΘΛΙΨΕΩΣ ΤΗΣ ΚΥΡΙΑΣ ΤΡΟΦΟΔΟΤΙΚΗΣ ΑΝΤΛΙΑΣ. Σ' ΑΥΤΟΝ ΤΟ ΝΕΡΟ ΘΕΡΜΑΙΝΕΤΑΙ ΜΕ ΤΙΣ ΕΞΑΤΜΙΣΕΙΣ Η ΜΕ ΤΟΝ ΑΤΜΟ, ΠΡΙΝ ΕΙΣΕΛΘΕΙ ΣΤΟΝ ΟΙΚΟΝΟΜΗΤΗΡΑ ΤΟΥ ΛΕΒΗΤΑ ΟΠΟΥ ΠΑΙΡΝΕΙ ΚΑΙ ΤΗΝ ΤΕΛΙΚΗ ΘΕΡΜΟΚΡΑΣΙΑ ΠΡΟΘΕΡΜΑΝΣΕΩΣ ΤΟΥ ΑΠΟ ΤΗ ΘΕΡΜΟΤΗΤΑ ΤΩΝ ΚΑΥΣΑΕΡΙΩΝ ΤΟΥ ΛΕΒΗΤΑ.</a:t>
            </a:r>
            <a:endParaRPr b="0" lang="el-GR" sz="2100" spc="-1" strike="noStrike">
              <a:solidFill>
                <a:srgbClr val="ffffff"/>
              </a:solidFill>
              <a:uFill>
                <a:solidFill>
                  <a:srgbClr val="ffffff"/>
                </a:solidFill>
              </a:uFill>
              <a:latin typeface="Book Antiqua"/>
            </a:endParaRPr>
          </a:p>
          <a:p>
            <a:pPr>
              <a:lnSpc>
                <a:spcPts val="1016"/>
              </a:lnSpc>
            </a:pPr>
            <a:endParaRPr b="0" lang="el-GR" sz="2100" spc="-1" strike="noStrike">
              <a:solidFill>
                <a:srgbClr val="ffffff"/>
              </a:solidFill>
              <a:uFill>
                <a:solidFill>
                  <a:srgbClr val="ffffff"/>
                </a:solidFill>
              </a:uFill>
              <a:latin typeface="Book Antiqua"/>
            </a:endParaRPr>
          </a:p>
        </p:txBody>
      </p:sp>
    </p:spTree>
  </p:cSld>
</p:sld>
</file>

<file path=ppt/slides/slide27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2" name="TextShape 1"/>
          <p:cNvSpPr txBox="1"/>
          <p:nvPr/>
        </p:nvSpPr>
        <p:spPr>
          <a:xfrm>
            <a:off x="214200" y="142920"/>
            <a:ext cx="8715240" cy="785520"/>
          </a:xfrm>
          <a:prstGeom prst="rect">
            <a:avLst/>
          </a:prstGeom>
          <a:solidFill>
            <a:srgbClr val="7030a0"/>
          </a:solidFill>
          <a:ln>
            <a:noFill/>
          </a:ln>
        </p:spPr>
        <p:txBody>
          <a:bodyPr lIns="90000" rIns="90000" tIns="45000" bIns="45000" anchor="ctr"/>
          <a:p>
            <a:pPr algn="ctr">
              <a:lnSpc>
                <a:spcPct val="100000"/>
              </a:lnSpc>
            </a:pPr>
            <a:r>
              <a:rPr b="1" lang="el-GR" sz="2400" spc="-1" strike="noStrike" u="sng">
                <a:solidFill>
                  <a:srgbClr val="000000"/>
                </a:solidFill>
                <a:uFill>
                  <a:solidFill>
                    <a:srgbClr val="ffffff"/>
                  </a:solidFill>
                </a:uFill>
                <a:latin typeface="Arial"/>
              </a:rPr>
              <a:t>ΤΟ ΔΙΚΤΥΟ ΛΙΠΑΝΣΕΩΣ</a:t>
            </a:r>
            <a:endParaRPr b="0" lang="el-GR" sz="2400" spc="-1" strike="noStrike">
              <a:solidFill>
                <a:srgbClr val="ffffff"/>
              </a:solidFill>
              <a:uFill>
                <a:solidFill>
                  <a:srgbClr val="ffffff"/>
                </a:solidFill>
              </a:uFill>
              <a:latin typeface="Book Antiqua"/>
            </a:endParaRPr>
          </a:p>
        </p:txBody>
      </p:sp>
      <p:sp>
        <p:nvSpPr>
          <p:cNvPr id="1033" name="TextShape 2"/>
          <p:cNvSpPr txBox="1"/>
          <p:nvPr/>
        </p:nvSpPr>
        <p:spPr>
          <a:xfrm>
            <a:off x="214200" y="1071720"/>
            <a:ext cx="8715240" cy="5500440"/>
          </a:xfrm>
          <a:prstGeom prst="rect">
            <a:avLst/>
          </a:prstGeom>
          <a:noFill/>
          <a:ln>
            <a:noFill/>
          </a:ln>
        </p:spPr>
        <p:txBody>
          <a:bodyPr lIns="90000" rIns="90000" tIns="45000" bIns="45000"/>
          <a:p>
            <a:pPr>
              <a:lnSpc>
                <a:spcPct val="100000"/>
              </a:lnSpc>
              <a:spcBef>
                <a:spcPts val="561"/>
              </a:spcBef>
            </a:pPr>
            <a:r>
              <a:rPr b="1" lang="el-GR" sz="2800" spc="-1" strike="noStrike">
                <a:solidFill>
                  <a:srgbClr val="ffffff"/>
                </a:solidFill>
                <a:uFill>
                  <a:solidFill>
                    <a:srgbClr val="ffffff"/>
                  </a:solidFill>
                </a:uFill>
                <a:latin typeface="Arial"/>
              </a:rPr>
              <a:t>ΑΥΤΟ ΧΡΗΣΙΜΕΥΕΙ ΓΙΑ ΤΗΝ ΚΥΚΛΟΦΟΡΙΑ ΤΟΥ ΕΛΑΙΟΥ ΛΙΠΑΝΣΕΩΣ ΣΤΑ ΤΡΙΒΟΜΕΝΑ ΜΕΡΗ ΤΟΥ ΣΤΡΟΒΙΛΟΥ, ΔΗΛΑΔΗ ΤΡΙΒΕΙΣ ΕΔΡΑΣΕΩΣ, ΤΡΙΒΕΙΣ ΙΣΟΡΡΟΠΗΣΕΩΣ ΚΑΙ ΣΥΝΗΘΩΣ ΚΑΙ ΤΟΥΣ ΜΕΙΩΤΗΡΕΣ ΣΤΡΟΦΩΝ ΑΝ ΔΕΝ ΠΡΟΒΛΕΠΕΤΑΙ ΙΔΙΑΙΤΕΡΟ ΔΙΚΤΥΟ ΓΙ' ΑΥΤΟΥΣ. ΕΦΟΔΙΑΖΕΤΑΙ ΜΕ ΤΑ ΑΝΑΓΚΑΙΑ ΕΞΑΡΤΗΜΑΤΑ ΠΑΡΑΚΟΛΟΥΘΗΣΕΩΣ ΚΑΙ ΕΛΕΓΧΟΥ ΟΠΩΣ, ΕΛΑΙΟΔΕΙΚΤΕΣ ΡΟΗΣ ΕΛΑΙΟΥ, ΘΕΡΜΟΜΕΤΡΑ, ΘΛΙΒΟΜΕΤΡΑ, ΔΙΑΤΑΞΗ ΣΥΝΑΓΕΡΜΟΥ ΧΑΜΗΛΗΣ ΠΙΕΣΕΩΣ ΕΛΑΙΟΥ, ΑΣΦΑΛΙΣΤΙΚΕΣ ΒΑΛΒΙΔΕΣ ΚΛΠ.</a:t>
            </a:r>
            <a:endParaRPr b="0" lang="el-GR" sz="2800" spc="-1" strike="noStrike">
              <a:solidFill>
                <a:srgbClr val="ffffff"/>
              </a:solidFill>
              <a:uFill>
                <a:solidFill>
                  <a:srgbClr val="ffffff"/>
                </a:solidFill>
              </a:uFill>
              <a:latin typeface="Book Antiqua"/>
            </a:endParaRPr>
          </a:p>
          <a:p>
            <a:pPr>
              <a:lnSpc>
                <a:spcPts val="1016"/>
              </a:lnSpc>
            </a:pPr>
            <a:endParaRPr b="0" lang="el-GR" sz="2800" spc="-1" strike="noStrike">
              <a:solidFill>
                <a:srgbClr val="ffffff"/>
              </a:solidFill>
              <a:uFill>
                <a:solidFill>
                  <a:srgbClr val="ffffff"/>
                </a:solidFill>
              </a:uFill>
              <a:latin typeface="Book Antiqua"/>
            </a:endParaRPr>
          </a:p>
        </p:txBody>
      </p:sp>
    </p:spTree>
  </p:cSld>
</p:sld>
</file>

<file path=ppt/slides/slide27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4" name="TextShape 1"/>
          <p:cNvSpPr txBox="1"/>
          <p:nvPr/>
        </p:nvSpPr>
        <p:spPr>
          <a:xfrm>
            <a:off x="214200" y="142920"/>
            <a:ext cx="8715240" cy="785520"/>
          </a:xfrm>
          <a:prstGeom prst="rect">
            <a:avLst/>
          </a:prstGeom>
          <a:solidFill>
            <a:srgbClr val="7030a0"/>
          </a:solidFill>
          <a:ln>
            <a:noFill/>
          </a:ln>
        </p:spPr>
        <p:txBody>
          <a:bodyPr lIns="90000" rIns="90000" tIns="45000" bIns="45000" anchor="ctr"/>
          <a:p>
            <a:pPr algn="ctr">
              <a:lnSpc>
                <a:spcPct val="100000"/>
              </a:lnSpc>
            </a:pPr>
            <a:r>
              <a:rPr b="1" lang="el-GR" sz="2400" spc="-1" strike="noStrike" u="sng">
                <a:solidFill>
                  <a:srgbClr val="000000"/>
                </a:solidFill>
                <a:uFill>
                  <a:solidFill>
                    <a:srgbClr val="ffffff"/>
                  </a:solidFill>
                </a:uFill>
                <a:latin typeface="Arial"/>
              </a:rPr>
              <a:t>ΤΟ ΔΙΚΤΥΟ ΛΙΠΑΝΣΕΩΣ</a:t>
            </a:r>
            <a:endParaRPr b="0" lang="el-GR" sz="2400" spc="-1" strike="noStrike">
              <a:solidFill>
                <a:srgbClr val="ffffff"/>
              </a:solidFill>
              <a:uFill>
                <a:solidFill>
                  <a:srgbClr val="ffffff"/>
                </a:solidFill>
              </a:uFill>
              <a:latin typeface="Book Antiqua"/>
            </a:endParaRPr>
          </a:p>
        </p:txBody>
      </p:sp>
      <p:sp>
        <p:nvSpPr>
          <p:cNvPr id="1035" name="TextShape 2"/>
          <p:cNvSpPr txBox="1"/>
          <p:nvPr/>
        </p:nvSpPr>
        <p:spPr>
          <a:xfrm>
            <a:off x="214200" y="1071720"/>
            <a:ext cx="8715240" cy="5500440"/>
          </a:xfrm>
          <a:prstGeom prst="rect">
            <a:avLst/>
          </a:prstGeom>
          <a:noFill/>
          <a:ln>
            <a:noFill/>
          </a:ln>
        </p:spPr>
        <p:txBody>
          <a:bodyPr lIns="90000" rIns="90000" tIns="45000" bIns="45000"/>
          <a:p>
            <a:pPr>
              <a:lnSpc>
                <a:spcPct val="100000"/>
              </a:lnSpc>
              <a:spcBef>
                <a:spcPts val="320"/>
              </a:spcBef>
            </a:pPr>
            <a:r>
              <a:rPr b="1" lang="el-GR" sz="1600" spc="-1" strike="noStrike">
                <a:solidFill>
                  <a:srgbClr val="ffffff"/>
                </a:solidFill>
                <a:uFill>
                  <a:solidFill>
                    <a:srgbClr val="ffffff"/>
                  </a:solidFill>
                </a:uFill>
                <a:latin typeface="Arial"/>
              </a:rPr>
              <a:t>ΤΑ ΜΗΧΑΝΗΜΑΤΑ ΚΑΙ ΟΙ ΣΥΣΚΕΥΕΣ ΕΞΑΛΛΟΥ ΠΟΥ ΕΞΥΠΗΡΕΤΟΥΝ ΤΟ ΔΙΚΤΥΟ ΑΥΤΟ ΕΙΝΑΙ: </a:t>
            </a:r>
            <a:endParaRPr b="0" lang="el-GR" sz="1600" spc="-1" strike="noStrike">
              <a:solidFill>
                <a:srgbClr val="ffffff"/>
              </a:solidFill>
              <a:uFill>
                <a:solidFill>
                  <a:srgbClr val="ffffff"/>
                </a:solidFill>
              </a:uFill>
              <a:latin typeface="Book Antiqua"/>
            </a:endParaRPr>
          </a:p>
          <a:p>
            <a:pPr>
              <a:lnSpc>
                <a:spcPct val="100000"/>
              </a:lnSpc>
              <a:spcBef>
                <a:spcPts val="320"/>
              </a:spcBef>
            </a:pPr>
            <a:r>
              <a:rPr b="1" lang="el-GR" sz="1600" spc="-1" strike="noStrike">
                <a:solidFill>
                  <a:srgbClr val="ff0000"/>
                </a:solidFill>
                <a:uFill>
                  <a:solidFill>
                    <a:srgbClr val="ffffff"/>
                  </a:solidFill>
                </a:uFill>
                <a:latin typeface="Arial"/>
              </a:rPr>
              <a:t>α) </a:t>
            </a:r>
            <a:r>
              <a:rPr b="1" lang="el-GR" sz="1600" spc="-1" strike="noStrike">
                <a:solidFill>
                  <a:srgbClr val="ffffff"/>
                </a:solidFill>
                <a:uFill>
                  <a:solidFill>
                    <a:srgbClr val="ffffff"/>
                  </a:solidFill>
                </a:uFill>
                <a:latin typeface="Arial"/>
              </a:rPr>
              <a:t>ΟΙ ΔΕΞΑΜΕΝΕΣ ΕΛΑΙΟΥ ΤΡΟΦΟΔΟΤΗΣΕΩΣ, ΕΦΕΔΡΙΚΗ ΚΑΙ ΠΕΡΙΣΥΛΛΟΓΗΣ. </a:t>
            </a:r>
            <a:endParaRPr b="0" lang="el-GR" sz="1600" spc="-1" strike="noStrike">
              <a:solidFill>
                <a:srgbClr val="ffffff"/>
              </a:solidFill>
              <a:uFill>
                <a:solidFill>
                  <a:srgbClr val="ffffff"/>
                </a:solidFill>
              </a:uFill>
              <a:latin typeface="Book Antiqua"/>
            </a:endParaRPr>
          </a:p>
          <a:p>
            <a:pPr>
              <a:lnSpc>
                <a:spcPct val="100000"/>
              </a:lnSpc>
              <a:spcBef>
                <a:spcPts val="320"/>
              </a:spcBef>
            </a:pPr>
            <a:r>
              <a:rPr b="1" lang="el-GR" sz="1600" spc="-1" strike="noStrike">
                <a:solidFill>
                  <a:srgbClr val="ff0000"/>
                </a:solidFill>
                <a:uFill>
                  <a:solidFill>
                    <a:srgbClr val="ffffff"/>
                  </a:solidFill>
                </a:uFill>
                <a:latin typeface="Arial"/>
              </a:rPr>
              <a:t>β</a:t>
            </a:r>
            <a:r>
              <a:rPr b="1" lang="el-GR" sz="1600" spc="-1" strike="noStrike">
                <a:solidFill>
                  <a:srgbClr val="ffffff"/>
                </a:solidFill>
                <a:uFill>
                  <a:solidFill>
                    <a:srgbClr val="ffffff"/>
                  </a:solidFill>
                </a:uFill>
                <a:latin typeface="Arial"/>
              </a:rPr>
              <a:t>) Η ΑΝΤΛΙΑ ΛΙΠΑΝΣΕΩΣ ΣΥΝΗΘΩΣ ΘΕΤΙΚΗΣ ΕΚΤΟΠΙΣΕΩΣ (ΓΡΑΝΑΖΩΤΗ). </a:t>
            </a:r>
            <a:endParaRPr b="0" lang="el-GR" sz="1600" spc="-1" strike="noStrike">
              <a:solidFill>
                <a:srgbClr val="ffffff"/>
              </a:solidFill>
              <a:uFill>
                <a:solidFill>
                  <a:srgbClr val="ffffff"/>
                </a:solidFill>
              </a:uFill>
              <a:latin typeface="Book Antiqua"/>
            </a:endParaRPr>
          </a:p>
          <a:p>
            <a:pPr>
              <a:lnSpc>
                <a:spcPct val="100000"/>
              </a:lnSpc>
              <a:spcBef>
                <a:spcPts val="320"/>
              </a:spcBef>
            </a:pPr>
            <a:r>
              <a:rPr b="1" lang="el-GR" sz="1600" spc="-1" strike="noStrike">
                <a:solidFill>
                  <a:srgbClr val="ff0000"/>
                </a:solidFill>
                <a:uFill>
                  <a:solidFill>
                    <a:srgbClr val="ffffff"/>
                  </a:solidFill>
                </a:uFill>
                <a:latin typeface="Arial"/>
              </a:rPr>
              <a:t>γ) </a:t>
            </a:r>
            <a:r>
              <a:rPr b="1" lang="el-GR" sz="1600" spc="-1" strike="noStrike">
                <a:solidFill>
                  <a:srgbClr val="ffffff"/>
                </a:solidFill>
                <a:uFill>
                  <a:solidFill>
                    <a:srgbClr val="ffffff"/>
                  </a:solidFill>
                </a:uFill>
                <a:latin typeface="Arial"/>
              </a:rPr>
              <a:t>Ο ΨΥΚΤΗΡΑΣ ΕΛΑΙΟΥ ΓΙΑ ΤΗΝ ΨΥΞΗ ΤΟΥ ΛΑΔΙΟΥ ΜΕ ΝΕΡΟ ΑΠΟ ΙΔΙΑΙΤΕΡΗ ΑΝΤΛΙΑ ΨΥΞΕΩΣ Η ΚΑΙ ΑΠΟ ΔΙΑΚΛΑΔΩΣΗ ΤΗΣ ΑΝΤΛΙΑΣ ΚΥΚΛΟΦΟΡΙΑΣ.</a:t>
            </a:r>
            <a:endParaRPr b="0" lang="el-GR" sz="1600" spc="-1" strike="noStrike">
              <a:solidFill>
                <a:srgbClr val="ffffff"/>
              </a:solidFill>
              <a:uFill>
                <a:solidFill>
                  <a:srgbClr val="ffffff"/>
                </a:solidFill>
              </a:uFill>
              <a:latin typeface="Book Antiqua"/>
            </a:endParaRPr>
          </a:p>
          <a:p>
            <a:pPr>
              <a:lnSpc>
                <a:spcPct val="100000"/>
              </a:lnSpc>
              <a:spcBef>
                <a:spcPts val="320"/>
              </a:spcBef>
            </a:pPr>
            <a:r>
              <a:rPr b="1" lang="el-GR" sz="1600" spc="-1" strike="noStrike">
                <a:solidFill>
                  <a:srgbClr val="ff0000"/>
                </a:solidFill>
                <a:uFill>
                  <a:solidFill>
                    <a:srgbClr val="ffffff"/>
                  </a:solidFill>
                </a:uFill>
                <a:latin typeface="Arial"/>
              </a:rPr>
              <a:t>δ) </a:t>
            </a:r>
            <a:r>
              <a:rPr b="1" lang="el-GR" sz="1600" spc="-1" strike="noStrike">
                <a:solidFill>
                  <a:srgbClr val="ffffff"/>
                </a:solidFill>
                <a:uFill>
                  <a:solidFill>
                    <a:srgbClr val="ffffff"/>
                  </a:solidFill>
                </a:uFill>
                <a:latin typeface="Arial"/>
              </a:rPr>
              <a:t>Ο ΠΡΟΘΕΡΜΑΝΤΗΡΑΣ ΕΛΑΙΟΥ ΓΙΑ ΤΗΝ ΠΡΟΘΕΡΜΑΝΣΗ ΚΑΙ ΚΥΚΛΟΦΟΡΙΑ ΤΟΥ ΛΑΔΙΟΥ ΚΑΤΑ ΤΗΝ ΠΡΟΕΤΟΙΜΑΣΙΑ ΤΗΣ ΜΗΧΑΝΗΣ.</a:t>
            </a:r>
            <a:endParaRPr b="0" lang="el-GR" sz="1600" spc="-1" strike="noStrike">
              <a:solidFill>
                <a:srgbClr val="ffffff"/>
              </a:solidFill>
              <a:uFill>
                <a:solidFill>
                  <a:srgbClr val="ffffff"/>
                </a:solidFill>
              </a:uFill>
              <a:latin typeface="Book Antiqua"/>
            </a:endParaRPr>
          </a:p>
          <a:p>
            <a:pPr>
              <a:lnSpc>
                <a:spcPct val="100000"/>
              </a:lnSpc>
              <a:spcBef>
                <a:spcPts val="320"/>
              </a:spcBef>
            </a:pPr>
            <a:r>
              <a:rPr b="1" lang="el-GR" sz="1600" spc="-1" strike="noStrike">
                <a:solidFill>
                  <a:srgbClr val="ffffff"/>
                </a:solidFill>
                <a:uFill>
                  <a:solidFill>
                    <a:srgbClr val="ffffff"/>
                  </a:solidFill>
                </a:uFill>
                <a:latin typeface="Arial"/>
              </a:rPr>
              <a:t>ΣΕ ΟΡΙΣΜΕΝΕΣ ΕΓΚΑΤΑΣΤΑΣΕΙΣ ΩΣ ΠΡΟΘΕΡΜΑΝΤΗΡΑΣ ΕΛΑΙΟΥ ΧΡΗΣΙΜΟΠΟΙΕΙΤΑΙ ΜΕ ΚΑΤΑΛΛΗΛΟΥΣ ΧΕΙΡΙΣΜΟΥΣ ΤΟ ΨΥΓΕΙΟ ΕΛΑΙΟΥ. ΣΤΗΝ ΠΕΡΙΠΤΩΣΗ ΑΥΤΗ ΟΤΑΝ ΤΟ ΛΑΔΙ ΦΘΑΣΕΙ ΣΤΗ ΘΕΡΜΟΚΡΑΣΙΑ ΛΕΙΤΟΥΡΓΙΑΣ 40°-45°C ΔΙΑΚΟΠΤΕΤΑΙ Η ΘΕΡΜΑΝΣΗ ΤΟΥ ΚΑΙ ΤΟ ΔΙΚΤΥΟ ΛΙΠΑΝΣΕΩΣ ΑΠΟΚΑΘΙΣΤΑΤΑΙ ΜΕ ΨΥΞΗ ΓΙΑ ΤΗΝ ΚΑΝΟΝΙΚΗ ΛΕΙΤΟΥΡΓΙΑ ΤΗΣ ΜΗΧΑΝΗΣ. </a:t>
            </a:r>
            <a:endParaRPr b="0" lang="el-GR" sz="1600" spc="-1" strike="noStrike">
              <a:solidFill>
                <a:srgbClr val="ffffff"/>
              </a:solidFill>
              <a:uFill>
                <a:solidFill>
                  <a:srgbClr val="ffffff"/>
                </a:solidFill>
              </a:uFill>
              <a:latin typeface="Book Antiqua"/>
            </a:endParaRPr>
          </a:p>
          <a:p>
            <a:pPr>
              <a:lnSpc>
                <a:spcPct val="100000"/>
              </a:lnSpc>
              <a:spcBef>
                <a:spcPts val="320"/>
              </a:spcBef>
            </a:pPr>
            <a:r>
              <a:rPr b="1" lang="el-GR" sz="1600" spc="-1" strike="noStrike">
                <a:solidFill>
                  <a:srgbClr val="ff0000"/>
                </a:solidFill>
                <a:uFill>
                  <a:solidFill>
                    <a:srgbClr val="ffffff"/>
                  </a:solidFill>
                </a:uFill>
                <a:latin typeface="Arial"/>
              </a:rPr>
              <a:t>ε) </a:t>
            </a:r>
            <a:r>
              <a:rPr b="1" lang="el-GR" sz="1600" spc="-1" strike="noStrike">
                <a:solidFill>
                  <a:srgbClr val="ffffff"/>
                </a:solidFill>
                <a:uFill>
                  <a:solidFill>
                    <a:srgbClr val="ffffff"/>
                  </a:solidFill>
                </a:uFill>
                <a:latin typeface="Arial"/>
              </a:rPr>
              <a:t>ΦΙΛΤΡΑ ΕΛΑΙΟΥ. ΓΙΑ ΤΗΝ ΚΑΤΑΚΡΑΤΗΣΗ ΔΙΑΦΟΡΩΝ ΑΚΑΘΑΡΣΙΩΝ ΠΟΥ ΜΠΟΡΕΙ ΝΑ ΠΕΡΙΕΧΟΝΤΑΙ ΜΕΣΑ Σ' ΑΥΤΟ. </a:t>
            </a:r>
            <a:endParaRPr b="0" lang="el-GR" sz="1600" spc="-1" strike="noStrike">
              <a:solidFill>
                <a:srgbClr val="ffffff"/>
              </a:solidFill>
              <a:uFill>
                <a:solidFill>
                  <a:srgbClr val="ffffff"/>
                </a:solidFill>
              </a:uFill>
              <a:latin typeface="Book Antiqua"/>
            </a:endParaRPr>
          </a:p>
          <a:p>
            <a:pPr>
              <a:lnSpc>
                <a:spcPct val="100000"/>
              </a:lnSpc>
              <a:spcBef>
                <a:spcPts val="320"/>
              </a:spcBef>
            </a:pPr>
            <a:r>
              <a:rPr b="1" lang="el-GR" sz="1600" spc="-1" strike="noStrike">
                <a:solidFill>
                  <a:srgbClr val="ff0000"/>
                </a:solidFill>
                <a:uFill>
                  <a:solidFill>
                    <a:srgbClr val="ffffff"/>
                  </a:solidFill>
                </a:uFill>
                <a:latin typeface="Arial"/>
              </a:rPr>
              <a:t>στ) </a:t>
            </a:r>
            <a:r>
              <a:rPr b="1" lang="el-GR" sz="1600" spc="-1" strike="noStrike">
                <a:solidFill>
                  <a:srgbClr val="ffffff"/>
                </a:solidFill>
                <a:uFill>
                  <a:solidFill>
                    <a:srgbClr val="ffffff"/>
                  </a:solidFill>
                </a:uFill>
                <a:latin typeface="Arial"/>
              </a:rPr>
              <a:t>ΟΙ ΦΥΓΟΚΕΝΤΡΙΚΟΙ ΔΙΑΧΩΡΙΣΤΕΣ (Centrifugal separators). ΕΙΝΑΙ ΜΗΧΑΝΗΜΑΤΑ ΠΟΥ ΧΡΗΣΙΜΕΥΟΥΝ ΓΙΑ ΤΟΝ ΚΑΘΑΡΙΣΜΟ ΤΟΥ ΕΛΑΙΟΥ ΛΙΠΑΝΣΕΩΣ ΜΕ ΦΥΓΟΚΕΝΤΡΙΣΗ ΑΠΟ ΤΟ ΝΕΡΟ ΚΑΙ ΤΙΣ ΑΚΑΘΑΡΣΙΕΣ ΠΟΥ ΜΠΟΡΕΙ ΑΥΤΟ ΝΑ ΠΕΡΙΕΧΕΙ. ΟΙ ΠΕΡΙΣΣΟΤΕΡΟ ΣΕ ΧΡΗΣΗ ΣΤΑ ΠΛΟΙΑ ΔΙΑΧΩΡΙΣΤΕΣ ΕΙΝΑΙ ΤΥΠΟΥ de Laval, Sharpless, Gravitrol, Thrige-Titan, Westfallia ΚΛΠ.</a:t>
            </a:r>
            <a:endParaRPr b="0" lang="el-GR" sz="1600" spc="-1" strike="noStrike">
              <a:solidFill>
                <a:srgbClr val="ffffff"/>
              </a:solidFill>
              <a:uFill>
                <a:solidFill>
                  <a:srgbClr val="ffffff"/>
                </a:solidFill>
              </a:uFill>
              <a:latin typeface="Book Antiqua"/>
            </a:endParaRPr>
          </a:p>
          <a:p>
            <a:pPr>
              <a:lnSpc>
                <a:spcPts val="1016"/>
              </a:lnSpc>
            </a:pPr>
            <a:endParaRPr b="0" lang="el-GR" sz="1600" spc="-1" strike="noStrike">
              <a:solidFill>
                <a:srgbClr val="ffffff"/>
              </a:solidFill>
              <a:uFill>
                <a:solidFill>
                  <a:srgbClr val="ffffff"/>
                </a:solidFill>
              </a:uFill>
              <a:latin typeface="Book Antiqua"/>
            </a:endParaRPr>
          </a:p>
        </p:txBody>
      </p:sp>
    </p:spTree>
  </p:cSld>
</p:sld>
</file>

<file path=ppt/slides/slide27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6" name="TextShape 1"/>
          <p:cNvSpPr txBox="1"/>
          <p:nvPr/>
        </p:nvSpPr>
        <p:spPr>
          <a:xfrm>
            <a:off x="214200" y="142920"/>
            <a:ext cx="8715240" cy="785520"/>
          </a:xfrm>
          <a:prstGeom prst="rect">
            <a:avLst/>
          </a:prstGeom>
          <a:solidFill>
            <a:srgbClr val="7030a0"/>
          </a:solidFill>
          <a:ln>
            <a:noFill/>
          </a:ln>
        </p:spPr>
        <p:txBody>
          <a:bodyPr lIns="90000" rIns="90000" tIns="45000" bIns="45000" anchor="ctr"/>
          <a:p>
            <a:pPr algn="ctr">
              <a:lnSpc>
                <a:spcPct val="100000"/>
              </a:lnSpc>
            </a:pPr>
            <a:r>
              <a:rPr b="1" lang="el-GR" sz="2400" spc="-1" strike="noStrike" u="sng">
                <a:solidFill>
                  <a:srgbClr val="000000"/>
                </a:solidFill>
                <a:uFill>
                  <a:solidFill>
                    <a:srgbClr val="ffffff"/>
                  </a:solidFill>
                </a:uFill>
                <a:latin typeface="Arial"/>
              </a:rPr>
              <a:t>ΤΟ ΔΙΚΤΥΟ ΨΥΞΕΩΣ</a:t>
            </a:r>
            <a:endParaRPr b="0" lang="el-GR" sz="2400" spc="-1" strike="noStrike">
              <a:solidFill>
                <a:srgbClr val="ffffff"/>
              </a:solidFill>
              <a:uFill>
                <a:solidFill>
                  <a:srgbClr val="ffffff"/>
                </a:solidFill>
              </a:uFill>
              <a:latin typeface="Book Antiqua"/>
            </a:endParaRPr>
          </a:p>
        </p:txBody>
      </p:sp>
      <p:sp>
        <p:nvSpPr>
          <p:cNvPr id="1037" name="TextShape 2"/>
          <p:cNvSpPr txBox="1"/>
          <p:nvPr/>
        </p:nvSpPr>
        <p:spPr>
          <a:xfrm>
            <a:off x="214200" y="1071720"/>
            <a:ext cx="8715240" cy="5500440"/>
          </a:xfrm>
          <a:prstGeom prst="rect">
            <a:avLst/>
          </a:prstGeom>
          <a:noFill/>
          <a:ln>
            <a:noFill/>
          </a:ln>
        </p:spPr>
        <p:txBody>
          <a:bodyPr lIns="90000" rIns="90000" tIns="45000" bIns="45000"/>
          <a:p>
            <a:pPr>
              <a:lnSpc>
                <a:spcPct val="100000"/>
              </a:lnSpc>
              <a:spcBef>
                <a:spcPts val="479"/>
              </a:spcBef>
            </a:pPr>
            <a:r>
              <a:rPr b="1" lang="el-GR" sz="2400" spc="-1" strike="noStrike">
                <a:solidFill>
                  <a:srgbClr val="ffffff"/>
                </a:solidFill>
                <a:uFill>
                  <a:solidFill>
                    <a:srgbClr val="ffffff"/>
                  </a:solidFill>
                </a:uFill>
                <a:latin typeface="Arial"/>
              </a:rPr>
              <a:t>ΧΡΗΣΙΜΕΥΕΙ ΓΙΑ ΤΗΝ ΠΑΡΟΧΗ ΘΑΛΑΣΣΙΝΟΥ ΝΕΡΟΥ ΓΙΑ ΤΗΝ ΨΥΞΗ ΤΩΝ ΕΞΑΤΜΙΣΕΩΝ ΣΤΟ ΣΥΜΠΥΚΝΩΤΗ, ΣΤΑ ΒΟΗΘΗΤΙΚΑ ΨΥΓΕΙΑ, ΣΤΟΥΣ ΨΥΚΤΗΡΕΣ ΒΟΗΘΗΤΙΚΩΝ ΜΗΧΑΝΗΜΑΤΩΝ, ΣΤΟΥΣ ΕΚΧΥΤΗΡΕΣ ΥΓΡΩΝ ΚΑΙ ΣΤΟΥΣ ΨΥΚΤΗΡΕΣ ΕΛΑΙΟΥ ΛΙΠΑΝΣΕΩΣ.</a:t>
            </a:r>
            <a:endParaRPr b="0" lang="el-GR" sz="2400" spc="-1" strike="noStrike">
              <a:solidFill>
                <a:srgbClr val="ffffff"/>
              </a:solidFill>
              <a:uFill>
                <a:solidFill>
                  <a:srgbClr val="ffffff"/>
                </a:solidFill>
              </a:uFill>
              <a:latin typeface="Book Antiqua"/>
            </a:endParaRPr>
          </a:p>
          <a:p>
            <a:pPr>
              <a:lnSpc>
                <a:spcPct val="100000"/>
              </a:lnSpc>
              <a:spcBef>
                <a:spcPts val="479"/>
              </a:spcBef>
            </a:pPr>
            <a:r>
              <a:rPr b="1" lang="el-GR" sz="2400" spc="-1" strike="noStrike">
                <a:solidFill>
                  <a:srgbClr val="ffffff"/>
                </a:solidFill>
                <a:uFill>
                  <a:solidFill>
                    <a:srgbClr val="ffffff"/>
                  </a:solidFill>
                </a:uFill>
                <a:latin typeface="Arial"/>
              </a:rPr>
              <a:t>ΕΞΥΠΗΡΕΤΕΙΤΑΙ ΑΠΟ ΤΙΣ ΠΙΟ ΠΑΝΩ ΣΥΣΚΕΥΕΣ, ΤΗΝ ΑΝΤΛΙΑ ΚΥΚΛΟΦΟΡΙΑΣ ΚΑΙ ΤΗΝ ΑΝΤΛΙΑ ΘΑΛΑΣΣΙΝΟΥ ΝΕΡΟΥ.</a:t>
            </a:r>
            <a:endParaRPr b="0" lang="el-GR" sz="2400" spc="-1" strike="noStrike">
              <a:solidFill>
                <a:srgbClr val="ffffff"/>
              </a:solidFill>
              <a:uFill>
                <a:solidFill>
                  <a:srgbClr val="ffffff"/>
                </a:solidFill>
              </a:uFill>
              <a:latin typeface="Book Antiqua"/>
            </a:endParaRPr>
          </a:p>
          <a:p>
            <a:pPr>
              <a:lnSpc>
                <a:spcPct val="100000"/>
              </a:lnSpc>
              <a:spcBef>
                <a:spcPts val="479"/>
              </a:spcBef>
            </a:pPr>
            <a:r>
              <a:rPr b="1" lang="el-GR" sz="2400" spc="-1" strike="noStrike">
                <a:solidFill>
                  <a:srgbClr val="ffffff"/>
                </a:solidFill>
                <a:uFill>
                  <a:solidFill>
                    <a:srgbClr val="ffffff"/>
                  </a:solidFill>
                </a:uFill>
                <a:latin typeface="Arial"/>
              </a:rPr>
              <a:t>ΤΟ ΔΙΚΤΥΟ ΨΥΞΕΩΣ ΜΕ ΚΑΤΑΛΛΗΛΕΣ ΔΙΑΚΛΑΔΩΣΕΙΣ ΠΑΡΕΧΕΙ ΘΑΛΑΣΣΙΝΟ ΝΕΡΟ ΓΙΑ ΤΗΝ ΨΥΞΗ ΜΕ ΚΑΤΑΙΟΝΙΣΜΟ (ΚΑΤΑΒΡΕΓΜΑ) ΚΑΙ ΤΩΝ ΤΡΙΒΕΩΝ ΤΟΥ ΣΤΡΟΒΙΛΟΥ ΤΟΥ ΩΣΤΙΚΟΥ ΤΡΙΒΕΑ ΚΑΙ ΤΩΝ ΤΡΙΒΕΩΝ ΤΗΣ ΠΡΟΕΚΤΑΣΕΩΣ (ΤΟΥ ΕΝΔΙΑΜΕΣΟΥ ΑΞΟΝΑ) ΣΤΗΝ ΠΕΡΙΠΤΩΣΗ ΥΠΕΡΘΕΡΜΑΝΣΕΩΣ ΤΟΥΣ.</a:t>
            </a:r>
            <a:endParaRPr b="0" lang="el-GR" sz="2400" spc="-1" strike="noStrike">
              <a:solidFill>
                <a:srgbClr val="ffffff"/>
              </a:solidFill>
              <a:uFill>
                <a:solidFill>
                  <a:srgbClr val="ffffff"/>
                </a:solidFill>
              </a:uFill>
              <a:latin typeface="Book Antiqua"/>
            </a:endParaRPr>
          </a:p>
          <a:p>
            <a:pPr>
              <a:lnSpc>
                <a:spcPct val="100000"/>
              </a:lnSpc>
              <a:spcBef>
                <a:spcPts val="479"/>
              </a:spcBef>
            </a:pPr>
            <a:br/>
            <a:endParaRPr b="0" lang="el-GR" sz="2400" spc="-1" strike="noStrike">
              <a:solidFill>
                <a:srgbClr val="ffffff"/>
              </a:solidFill>
              <a:uFill>
                <a:solidFill>
                  <a:srgbClr val="ffffff"/>
                </a:solidFill>
              </a:uFill>
              <a:latin typeface="Book Antiqua"/>
            </a:endParaRPr>
          </a:p>
        </p:txBody>
      </p:sp>
    </p:spTree>
  </p:cSld>
</p:sld>
</file>

<file path=ppt/slides/slide28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8" name="CustomShape 1"/>
          <p:cNvSpPr/>
          <p:nvPr/>
        </p:nvSpPr>
        <p:spPr>
          <a:xfrm>
            <a:off x="1357200" y="1000080"/>
            <a:ext cx="6725880" cy="4662000"/>
          </a:xfrm>
          <a:prstGeom prst="rect">
            <a:avLst/>
          </a:prstGeom>
          <a:solidFill>
            <a:srgbClr val="00b0f0"/>
          </a:solidFill>
          <a:ln>
            <a:noFill/>
          </a:ln>
        </p:spPr>
        <p:style>
          <a:lnRef idx="0"/>
          <a:fillRef idx="0"/>
          <a:effectRef idx="0"/>
          <a:fontRef idx="minor"/>
        </p:style>
        <p:txBody>
          <a:bodyPr lIns="90000" rIns="90000" tIns="45000" bIns="45000"/>
          <a:p>
            <a:pPr algn="ctr">
              <a:lnSpc>
                <a:spcPct val="100000"/>
              </a:lnSpc>
            </a:pPr>
            <a:r>
              <a:rPr b="1" lang="el-GR" sz="30000" spc="-1" strike="noStrike">
                <a:solidFill>
                  <a:srgbClr val="ff0000"/>
                </a:solidFill>
                <a:uFill>
                  <a:solidFill>
                    <a:srgbClr val="ffffff"/>
                  </a:solidFill>
                </a:uFill>
                <a:latin typeface="Arial Black"/>
              </a:rPr>
              <a:t>33</a:t>
            </a:r>
            <a:endParaRPr b="0" lang="el-GR" sz="30000" spc="-1" strike="noStrike">
              <a:solidFill>
                <a:srgbClr val="000000"/>
              </a:solidFill>
              <a:uFill>
                <a:solidFill>
                  <a:srgbClr val="ffffff"/>
                </a:solidFill>
              </a:uFill>
              <a:latin typeface="Arial"/>
            </a:endParaRPr>
          </a:p>
        </p:txBody>
      </p:sp>
    </p:spTree>
  </p:cSld>
</p:sld>
</file>

<file path=ppt/slides/slide28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9" name="TextShape 1"/>
          <p:cNvSpPr txBox="1"/>
          <p:nvPr/>
        </p:nvSpPr>
        <p:spPr>
          <a:xfrm>
            <a:off x="285840" y="2357280"/>
            <a:ext cx="8500680" cy="2285640"/>
          </a:xfrm>
          <a:prstGeom prst="rect">
            <a:avLst/>
          </a:prstGeom>
          <a:blipFill>
            <a:blip r:embed="rId1"/>
            <a:tile/>
          </a:blipFill>
          <a:ln>
            <a:noFill/>
          </a:ln>
        </p:spPr>
        <p:txBody>
          <a:bodyPr lIns="90000" rIns="90000" tIns="45000" bIns="45000" anchor="ctr"/>
          <a:p>
            <a:pPr algn="ctr">
              <a:lnSpc>
                <a:spcPct val="100000"/>
              </a:lnSpc>
            </a:pPr>
            <a:br/>
            <a:r>
              <a:rPr b="1" lang="el-GR" sz="6600" spc="-1" strike="noStrike" u="sng">
                <a:solidFill>
                  <a:srgbClr val="000000"/>
                </a:solidFill>
                <a:uFill>
                  <a:solidFill>
                    <a:srgbClr val="ffffff"/>
                  </a:solidFill>
                </a:uFill>
                <a:latin typeface="Arial"/>
              </a:rPr>
              <a:t>ΚΕΦΑΛΑΙΟ  ΤΡΙΑΚΟΣΤΟ ΤΡΙΤΟ</a:t>
            </a:r>
            <a:br/>
            <a:endParaRPr b="0" lang="el-GR" sz="6600" spc="-1" strike="noStrike">
              <a:solidFill>
                <a:srgbClr val="ffffff"/>
              </a:solidFill>
              <a:uFill>
                <a:solidFill>
                  <a:srgbClr val="ffffff"/>
                </a:solidFill>
              </a:uFill>
              <a:latin typeface="Book Antiqua"/>
            </a:endParaRPr>
          </a:p>
        </p:txBody>
      </p:sp>
    </p:spTree>
  </p:cSld>
</p:sld>
</file>

<file path=ppt/slides/slide28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0" name="TextShape 1"/>
          <p:cNvSpPr txBox="1"/>
          <p:nvPr/>
        </p:nvSpPr>
        <p:spPr>
          <a:xfrm>
            <a:off x="685800" y="571320"/>
            <a:ext cx="7772040" cy="5857560"/>
          </a:xfrm>
          <a:prstGeom prst="rect">
            <a:avLst/>
          </a:prstGeom>
          <a:solidFill>
            <a:srgbClr val="ffff00"/>
          </a:solidFill>
          <a:ln>
            <a:noFill/>
          </a:ln>
        </p:spPr>
        <p:txBody>
          <a:bodyPr lIns="45720" rIns="45720" tIns="0" bIns="0" anchor="b">
            <a:normAutofit/>
          </a:bodyPr>
          <a:p>
            <a:pPr algn="ctr">
              <a:lnSpc>
                <a:spcPct val="100000"/>
              </a:lnSpc>
            </a:pPr>
            <a:r>
              <a:rPr b="1" lang="el-GR" sz="4800" spc="-1" strike="noStrike" u="sng" cap="all">
                <a:solidFill>
                  <a:srgbClr val="e9d596"/>
                </a:solidFill>
                <a:uFill>
                  <a:solidFill>
                    <a:srgbClr val="ffffff"/>
                  </a:solidFill>
                </a:uFill>
                <a:latin typeface="Arial"/>
              </a:rPr>
              <a:t>ΧΕΙΡΙΣΜΟΙ-ΕΠΙΘΕΩΡΗΣΕΙΣ ΚΑΙ ΕΛΕΓΧΟΙ-ΑΝΩΜΑΛΙΕΣ-ΒΛΑΒΕΣ-ΤΕΧΝΙΚΕΣ ΕΡΓΑΣΙΕΣ-ΗΜΕΡΟΛΟΓΙΟ ΚΑΙ ΜΗΤΡΩΟ</a:t>
            </a:r>
            <a:endParaRPr b="0" lang="el-GR" sz="4800" spc="-1" strike="noStrike">
              <a:solidFill>
                <a:srgbClr val="ffffff"/>
              </a:solidFill>
              <a:uFill>
                <a:solidFill>
                  <a:srgbClr val="ffffff"/>
                </a:solidFill>
              </a:uFill>
              <a:latin typeface="Book Antiqua"/>
            </a:endParaRPr>
          </a:p>
        </p:txBody>
      </p:sp>
      <p:sp>
        <p:nvSpPr>
          <p:cNvPr id="1041" name="TextShape 2"/>
          <p:cNvSpPr txBox="1"/>
          <p:nvPr/>
        </p:nvSpPr>
        <p:spPr>
          <a:xfrm rot="10800000">
            <a:off x="8500680" y="6643800"/>
            <a:ext cx="7857720" cy="142560"/>
          </a:xfrm>
          <a:prstGeom prst="rect">
            <a:avLst/>
          </a:prstGeom>
          <a:solidFill>
            <a:srgbClr val="000000"/>
          </a:solidFill>
          <a:ln>
            <a:noFill/>
          </a:ln>
        </p:spPr>
        <p:txBody>
          <a:bodyPr lIns="90000" rIns="90000" tIns="45000" bIns="45000"/>
          <a:p>
            <a:pPr algn="ctr">
              <a:lnSpc>
                <a:spcPct val="100000"/>
              </a:lnSpc>
              <a:spcBef>
                <a:spcPts val="20"/>
              </a:spcBef>
            </a:pPr>
            <a:r>
              <a:rPr b="0" lang="el-GR" sz="100" spc="-1" strike="noStrike">
                <a:solidFill>
                  <a:srgbClr val="000000"/>
                </a:solidFill>
                <a:uFill>
                  <a:solidFill>
                    <a:srgbClr val="ffffff"/>
                  </a:solidFill>
                </a:uFill>
                <a:latin typeface="Book Antiqua"/>
              </a:rPr>
              <a:t>.</a:t>
            </a:r>
            <a:endParaRPr b="0" lang="el-GR" sz="100" spc="-1" strike="noStrike">
              <a:solidFill>
                <a:srgbClr val="000000"/>
              </a:solidFill>
              <a:uFill>
                <a:solidFill>
                  <a:srgbClr val="ffffff"/>
                </a:solidFill>
              </a:uFill>
              <a:latin typeface="Arial"/>
            </a:endParaRPr>
          </a:p>
          <a:p>
            <a:pPr algn="ctr">
              <a:lnSpc>
                <a:spcPct val="100000"/>
              </a:lnSpc>
              <a:spcBef>
                <a:spcPts val="20"/>
              </a:spcBef>
            </a:pPr>
            <a:endParaRPr b="0" lang="el-GR" sz="100" spc="-1" strike="noStrike">
              <a:solidFill>
                <a:srgbClr val="000000"/>
              </a:solidFill>
              <a:uFill>
                <a:solidFill>
                  <a:srgbClr val="ffffff"/>
                </a:solidFill>
              </a:uFill>
              <a:latin typeface="Arial"/>
            </a:endParaRPr>
          </a:p>
        </p:txBody>
      </p:sp>
    </p:spTree>
  </p:cSld>
</p:sld>
</file>

<file path=ppt/slides/slide28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2" name="TextShape 1"/>
          <p:cNvSpPr txBox="1"/>
          <p:nvPr/>
        </p:nvSpPr>
        <p:spPr>
          <a:xfrm>
            <a:off x="214200" y="142920"/>
            <a:ext cx="8715240" cy="785520"/>
          </a:xfrm>
          <a:prstGeom prst="rect">
            <a:avLst/>
          </a:prstGeom>
          <a:solidFill>
            <a:srgbClr val="ffff00"/>
          </a:solidFill>
          <a:ln>
            <a:noFill/>
          </a:ln>
        </p:spPr>
        <p:txBody>
          <a:bodyPr lIns="90000" rIns="90000" tIns="45000" bIns="45000" anchor="ctr"/>
          <a:p>
            <a:pPr algn="ctr">
              <a:lnSpc>
                <a:spcPct val="100000"/>
              </a:lnSpc>
            </a:pPr>
            <a:r>
              <a:rPr b="1" lang="el-GR" sz="2400" spc="-1" strike="noStrike" u="sng">
                <a:solidFill>
                  <a:srgbClr val="e9d596"/>
                </a:solidFill>
                <a:uFill>
                  <a:solidFill>
                    <a:srgbClr val="ffffff"/>
                  </a:solidFill>
                </a:uFill>
                <a:latin typeface="Arial"/>
              </a:rPr>
              <a:t>ΧΕΙΡΙΣΜΟΙ</a:t>
            </a:r>
            <a:br/>
            <a:r>
              <a:rPr b="1" lang="el-GR" sz="2400" spc="-1" strike="noStrike" u="sng">
                <a:solidFill>
                  <a:srgbClr val="e9d596"/>
                </a:solidFill>
                <a:uFill>
                  <a:solidFill>
                    <a:srgbClr val="ffffff"/>
                  </a:solidFill>
                </a:uFill>
                <a:latin typeface="Arial"/>
              </a:rPr>
              <a:t>ΠΡΟΕΤΟΙΜΑΣΙΑ — ΠΛΟΥΣ — ΑΠΟΜΟΝΩΣΗ</a:t>
            </a:r>
            <a:endParaRPr b="0" lang="el-GR" sz="2400" spc="-1" strike="noStrike">
              <a:solidFill>
                <a:srgbClr val="ffffff"/>
              </a:solidFill>
              <a:uFill>
                <a:solidFill>
                  <a:srgbClr val="ffffff"/>
                </a:solidFill>
              </a:uFill>
              <a:latin typeface="Book Antiqua"/>
            </a:endParaRPr>
          </a:p>
        </p:txBody>
      </p:sp>
      <p:sp>
        <p:nvSpPr>
          <p:cNvPr id="1043" name="TextShape 2"/>
          <p:cNvSpPr txBox="1"/>
          <p:nvPr/>
        </p:nvSpPr>
        <p:spPr>
          <a:xfrm>
            <a:off x="214200" y="1071720"/>
            <a:ext cx="8715240" cy="5500440"/>
          </a:xfrm>
          <a:prstGeom prst="rect">
            <a:avLst/>
          </a:prstGeom>
          <a:noFill/>
          <a:ln>
            <a:noFill/>
          </a:ln>
        </p:spPr>
        <p:txBody>
          <a:bodyPr lIns="90000" rIns="90000" tIns="45000" bIns="45000">
            <a:normAutofit/>
          </a:bodyPr>
          <a:p>
            <a:pPr>
              <a:lnSpc>
                <a:spcPct val="100000"/>
              </a:lnSpc>
            </a:pPr>
            <a:endParaRPr b="0" lang="el-GR" sz="2800" spc="-1" strike="noStrike">
              <a:solidFill>
                <a:srgbClr val="ffffff"/>
              </a:solidFill>
              <a:uFill>
                <a:solidFill>
                  <a:srgbClr val="ffffff"/>
                </a:solidFill>
              </a:uFill>
              <a:latin typeface="Book Antiqua"/>
            </a:endParaRPr>
          </a:p>
          <a:p>
            <a:pPr>
              <a:lnSpc>
                <a:spcPct val="100000"/>
              </a:lnSpc>
            </a:pPr>
            <a:endParaRPr b="0" lang="el-GR" sz="2800" spc="-1" strike="noStrike">
              <a:solidFill>
                <a:srgbClr val="ffffff"/>
              </a:solidFill>
              <a:uFill>
                <a:solidFill>
                  <a:srgbClr val="ffffff"/>
                </a:solidFill>
              </a:uFill>
              <a:latin typeface="Book Antiqua"/>
            </a:endParaRPr>
          </a:p>
          <a:p>
            <a:pPr marL="514440" indent="-514080">
              <a:lnSpc>
                <a:spcPct val="100000"/>
              </a:lnSpc>
              <a:buClr>
                <a:srgbClr val="ff0000"/>
              </a:buClr>
              <a:buSzPct val="65000"/>
              <a:buFont typeface="Lucida Sans"/>
              <a:buAutoNum type="arabicParenR"/>
            </a:pPr>
            <a:r>
              <a:rPr b="1" lang="el-GR" sz="2800" spc="-1" strike="noStrike" cap="all">
                <a:solidFill>
                  <a:srgbClr val="3572ff"/>
                </a:solidFill>
                <a:uFill>
                  <a:solidFill>
                    <a:srgbClr val="ffffff"/>
                  </a:solidFill>
                </a:uFill>
                <a:latin typeface="Arial"/>
              </a:rPr>
              <a:t>ΕΛΕΓΧΟΣ ΕΓΚΑΤΑΣΤΑΣΕΩΣ ΠΡΙΝ ΑΠΟ ΤΗΝ ΕΝΑΡΞΗ ΠΡΟΘΕΡΜΑΝΣΕΩΣ.</a:t>
            </a:r>
            <a:endParaRPr b="0" lang="el-GR" sz="2800" spc="-1" strike="noStrike">
              <a:solidFill>
                <a:srgbClr val="ffffff"/>
              </a:solidFill>
              <a:uFill>
                <a:solidFill>
                  <a:srgbClr val="ffffff"/>
                </a:solidFill>
              </a:uFill>
              <a:latin typeface="Book Antiqua"/>
            </a:endParaRPr>
          </a:p>
          <a:p>
            <a:pPr>
              <a:lnSpc>
                <a:spcPct val="100000"/>
              </a:lnSpc>
            </a:pPr>
            <a:endParaRPr b="0" lang="el-GR" sz="2800" spc="-1" strike="noStrike">
              <a:solidFill>
                <a:srgbClr val="ffffff"/>
              </a:solidFill>
              <a:uFill>
                <a:solidFill>
                  <a:srgbClr val="ffffff"/>
                </a:solidFill>
              </a:uFill>
              <a:latin typeface="Book Antiqua"/>
            </a:endParaRPr>
          </a:p>
          <a:p>
            <a:pPr marL="514440" indent="-514080">
              <a:lnSpc>
                <a:spcPct val="100000"/>
              </a:lnSpc>
              <a:buClr>
                <a:srgbClr val="ff0000"/>
              </a:buClr>
              <a:buSzPct val="65000"/>
              <a:buFont typeface="Lucida Sans"/>
              <a:buAutoNum type="arabicParenR"/>
            </a:pPr>
            <a:r>
              <a:rPr b="1" lang="el-GR" sz="2800" spc="-1" strike="noStrike" cap="all">
                <a:solidFill>
                  <a:srgbClr val="3572ff"/>
                </a:solidFill>
                <a:uFill>
                  <a:solidFill>
                    <a:srgbClr val="ffffff"/>
                  </a:solidFill>
                </a:uFill>
                <a:latin typeface="Arial"/>
              </a:rPr>
              <a:t>ΠΡΟΘΕΡΜΑΝΣΗ — ΣΤΡΕΨΗ ΚΥΡΙΩΝ ΣΤΡΟΒΙΛΩΝ.</a:t>
            </a:r>
            <a:endParaRPr b="0" lang="el-GR" sz="2800" spc="-1" strike="noStrike">
              <a:solidFill>
                <a:srgbClr val="ffffff"/>
              </a:solidFill>
              <a:uFill>
                <a:solidFill>
                  <a:srgbClr val="ffffff"/>
                </a:solidFill>
              </a:uFill>
              <a:latin typeface="Book Antiqua"/>
            </a:endParaRPr>
          </a:p>
          <a:p>
            <a:pPr>
              <a:lnSpc>
                <a:spcPct val="100000"/>
              </a:lnSpc>
            </a:pPr>
            <a:endParaRPr b="0" lang="el-GR" sz="2800" spc="-1" strike="noStrike">
              <a:solidFill>
                <a:srgbClr val="ffffff"/>
              </a:solidFill>
              <a:uFill>
                <a:solidFill>
                  <a:srgbClr val="ffffff"/>
                </a:solidFill>
              </a:uFill>
              <a:latin typeface="Book Antiqua"/>
            </a:endParaRPr>
          </a:p>
          <a:p>
            <a:pPr marL="514440" indent="-514080">
              <a:lnSpc>
                <a:spcPct val="100000"/>
              </a:lnSpc>
              <a:buClr>
                <a:srgbClr val="ff0000"/>
              </a:buClr>
              <a:buSzPct val="65000"/>
              <a:buFont typeface="Lucida Sans"/>
              <a:buAutoNum type="arabicParenR"/>
            </a:pPr>
            <a:r>
              <a:rPr b="1" lang="el-GR" sz="2800" spc="-1" strike="noStrike" cap="all">
                <a:solidFill>
                  <a:srgbClr val="3572ff"/>
                </a:solidFill>
                <a:uFill>
                  <a:solidFill>
                    <a:srgbClr val="ffffff"/>
                  </a:solidFill>
                </a:uFill>
                <a:latin typeface="Arial"/>
              </a:rPr>
              <a:t>ΕΝΑΡΞΗ ΤΑΞΙΔΙΟΥ ΣΤΗΝ ΑΝΟΙΚΤΗ ΘΑΛΑΣΣΑ.</a:t>
            </a:r>
            <a:endParaRPr b="0" lang="el-GR" sz="2800" spc="-1" strike="noStrike">
              <a:solidFill>
                <a:srgbClr val="ffffff"/>
              </a:solidFill>
              <a:uFill>
                <a:solidFill>
                  <a:srgbClr val="ffffff"/>
                </a:solidFill>
              </a:uFill>
              <a:latin typeface="Book Antiqua"/>
            </a:endParaRPr>
          </a:p>
          <a:p>
            <a:pPr>
              <a:lnSpc>
                <a:spcPct val="100000"/>
              </a:lnSpc>
            </a:pPr>
            <a:endParaRPr b="0" lang="el-GR" sz="2800" spc="-1" strike="noStrike">
              <a:solidFill>
                <a:srgbClr val="ffffff"/>
              </a:solidFill>
              <a:uFill>
                <a:solidFill>
                  <a:srgbClr val="ffffff"/>
                </a:solidFill>
              </a:uFill>
              <a:latin typeface="Book Antiqua"/>
            </a:endParaRPr>
          </a:p>
          <a:p>
            <a:pPr marL="514440" indent="-514080">
              <a:lnSpc>
                <a:spcPct val="100000"/>
              </a:lnSpc>
              <a:buClr>
                <a:srgbClr val="ff0000"/>
              </a:buClr>
              <a:buSzPct val="65000"/>
              <a:buFont typeface="Lucida Sans"/>
              <a:buAutoNum type="arabicParenR"/>
            </a:pPr>
            <a:r>
              <a:rPr b="1" lang="el-GR" sz="2800" spc="-1" strike="noStrike" cap="all">
                <a:solidFill>
                  <a:srgbClr val="3572ff"/>
                </a:solidFill>
                <a:uFill>
                  <a:solidFill>
                    <a:srgbClr val="ffffff"/>
                  </a:solidFill>
                </a:uFill>
                <a:latin typeface="Arial"/>
              </a:rPr>
              <a:t>ΠΡΙΝ ΑΠΟ ΤΗΝ ΕΙΣΟΔΟ ΣΕ ΛΙΜΑΝΙ.</a:t>
            </a:r>
            <a:endParaRPr b="0" lang="el-GR" sz="2800" spc="-1" strike="noStrike">
              <a:solidFill>
                <a:srgbClr val="ffffff"/>
              </a:solidFill>
              <a:uFill>
                <a:solidFill>
                  <a:srgbClr val="ffffff"/>
                </a:solidFill>
              </a:uFill>
              <a:latin typeface="Book Antiqua"/>
            </a:endParaRPr>
          </a:p>
          <a:p>
            <a:pPr>
              <a:lnSpc>
                <a:spcPct val="100000"/>
              </a:lnSpc>
            </a:pPr>
            <a:endParaRPr b="0" lang="el-GR" sz="2800" spc="-1" strike="noStrike">
              <a:solidFill>
                <a:srgbClr val="ffffff"/>
              </a:solidFill>
              <a:uFill>
                <a:solidFill>
                  <a:srgbClr val="ffffff"/>
                </a:solidFill>
              </a:uFill>
              <a:latin typeface="Book Antiqua"/>
            </a:endParaRPr>
          </a:p>
          <a:p>
            <a:pPr marL="514440" indent="-514080">
              <a:lnSpc>
                <a:spcPct val="100000"/>
              </a:lnSpc>
              <a:buClr>
                <a:srgbClr val="ff0000"/>
              </a:buClr>
              <a:buSzPct val="65000"/>
              <a:buFont typeface="Lucida Sans"/>
              <a:buAutoNum type="arabicParenR"/>
            </a:pPr>
            <a:r>
              <a:rPr b="1" lang="el-GR" sz="2800" spc="-1" strike="noStrike" cap="all">
                <a:solidFill>
                  <a:srgbClr val="3572ff"/>
                </a:solidFill>
                <a:uFill>
                  <a:solidFill>
                    <a:srgbClr val="ffffff"/>
                  </a:solidFill>
                </a:uFill>
                <a:latin typeface="Arial"/>
              </a:rPr>
              <a:t>ΑΠΟΜΟΝΩΣΗ ΣΤΡΟΒΙΛΩΝ.</a:t>
            </a:r>
            <a:endParaRPr b="0" lang="el-GR" sz="2800" spc="-1" strike="noStrike">
              <a:solidFill>
                <a:srgbClr val="ffffff"/>
              </a:solidFill>
              <a:uFill>
                <a:solidFill>
                  <a:srgbClr val="ffffff"/>
                </a:solidFill>
              </a:uFill>
              <a:latin typeface="Book Antiqua"/>
            </a:endParaRPr>
          </a:p>
          <a:p>
            <a:pPr>
              <a:lnSpc>
                <a:spcPct val="100000"/>
              </a:lnSpc>
            </a:pPr>
            <a:endParaRPr b="0" lang="el-GR" sz="2800" spc="-1" strike="noStrike">
              <a:solidFill>
                <a:srgbClr val="ffffff"/>
              </a:solidFill>
              <a:uFill>
                <a:solidFill>
                  <a:srgbClr val="ffffff"/>
                </a:solidFill>
              </a:uFill>
              <a:latin typeface="Book Antiqua"/>
            </a:endParaRPr>
          </a:p>
          <a:p>
            <a:pPr>
              <a:lnSpc>
                <a:spcPct val="100000"/>
              </a:lnSpc>
            </a:pPr>
            <a:endParaRPr b="0" lang="el-GR" sz="2800" spc="-1" strike="noStrike">
              <a:solidFill>
                <a:srgbClr val="ffffff"/>
              </a:solidFill>
              <a:uFill>
                <a:solidFill>
                  <a:srgbClr val="ffffff"/>
                </a:solidFill>
              </a:uFill>
              <a:latin typeface="Book Antiqua"/>
            </a:endParaRPr>
          </a:p>
          <a:p>
            <a:pPr>
              <a:lnSpc>
                <a:spcPts val="1016"/>
              </a:lnSpc>
            </a:pPr>
            <a:endParaRPr b="0" lang="el-GR" sz="2800" spc="-1" strike="noStrike">
              <a:solidFill>
                <a:srgbClr val="ffffff"/>
              </a:solidFill>
              <a:uFill>
                <a:solidFill>
                  <a:srgbClr val="ffffff"/>
                </a:solidFill>
              </a:uFill>
              <a:latin typeface="Book Antiqua"/>
            </a:endParaRPr>
          </a:p>
        </p:txBody>
      </p:sp>
    </p:spTree>
  </p:cSld>
</p:sld>
</file>

<file path=ppt/slides/slide28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4" name="TextShape 1"/>
          <p:cNvSpPr txBox="1"/>
          <p:nvPr/>
        </p:nvSpPr>
        <p:spPr>
          <a:xfrm>
            <a:off x="214200" y="142920"/>
            <a:ext cx="8715240" cy="785520"/>
          </a:xfrm>
          <a:prstGeom prst="rect">
            <a:avLst/>
          </a:prstGeom>
          <a:solidFill>
            <a:srgbClr val="ffff00"/>
          </a:solidFill>
          <a:ln>
            <a:noFill/>
          </a:ln>
        </p:spPr>
        <p:txBody>
          <a:bodyPr lIns="90000" rIns="90000" tIns="45000" bIns="45000" anchor="ctr"/>
          <a:p>
            <a:pPr algn="ctr">
              <a:lnSpc>
                <a:spcPct val="100000"/>
              </a:lnSpc>
            </a:pPr>
            <a:r>
              <a:rPr b="1" lang="el-GR" sz="2400" spc="-1" strike="noStrike" u="sng">
                <a:solidFill>
                  <a:srgbClr val="e9d596"/>
                </a:solidFill>
                <a:uFill>
                  <a:solidFill>
                    <a:srgbClr val="ffffff"/>
                  </a:solidFill>
                </a:uFill>
                <a:latin typeface="Arial"/>
              </a:rPr>
              <a:t>ΧΕΙΡΙΣΜΟΙ </a:t>
            </a:r>
            <a:br/>
            <a:r>
              <a:rPr b="1" lang="el-GR" sz="2400" spc="-1" strike="noStrike" u="sng">
                <a:solidFill>
                  <a:srgbClr val="e9d596"/>
                </a:solidFill>
                <a:uFill>
                  <a:solidFill>
                    <a:srgbClr val="ffffff"/>
                  </a:solidFill>
                </a:uFill>
                <a:latin typeface="Arial"/>
              </a:rPr>
              <a:t>ΠΡΟΕΤΟΙΜΑΣΙΑ — ΠΛΟΥΣ — ΑΠΟΜΟΝΩΣΗ</a:t>
            </a:r>
            <a:endParaRPr b="0" lang="el-GR" sz="2400" spc="-1" strike="noStrike">
              <a:solidFill>
                <a:srgbClr val="ffffff"/>
              </a:solidFill>
              <a:uFill>
                <a:solidFill>
                  <a:srgbClr val="ffffff"/>
                </a:solidFill>
              </a:uFill>
              <a:latin typeface="Book Antiqua"/>
            </a:endParaRPr>
          </a:p>
        </p:txBody>
      </p:sp>
      <p:sp>
        <p:nvSpPr>
          <p:cNvPr id="1045" name="TextShape 2"/>
          <p:cNvSpPr txBox="1"/>
          <p:nvPr/>
        </p:nvSpPr>
        <p:spPr>
          <a:xfrm>
            <a:off x="214200" y="1071720"/>
            <a:ext cx="8715240" cy="5500440"/>
          </a:xfrm>
          <a:prstGeom prst="rect">
            <a:avLst/>
          </a:prstGeom>
          <a:solidFill>
            <a:srgbClr val="92d050"/>
          </a:solidFill>
          <a:ln>
            <a:noFill/>
          </a:ln>
        </p:spPr>
        <p:txBody>
          <a:bodyPr lIns="90000" rIns="90000" tIns="45000" bIns="45000">
            <a:normAutofit/>
          </a:bodyPr>
          <a:p>
            <a:pPr>
              <a:lnSpc>
                <a:spcPct val="100000"/>
              </a:lnSpc>
            </a:pPr>
            <a:r>
              <a:rPr b="1" lang="el-GR" sz="1900" spc="-1" strike="noStrike" u="sng">
                <a:solidFill>
                  <a:srgbClr val="7030a0"/>
                </a:solidFill>
                <a:uFill>
                  <a:solidFill>
                    <a:srgbClr val="ffffff"/>
                  </a:solidFill>
                </a:uFill>
                <a:latin typeface="Arial"/>
              </a:rPr>
              <a:t>ΕΛΕΓΧΟΣ ΕΓΚΑΤΑΣΤΑΣΕΩΣ ΠΡΙΝ ΑΠΟ ΤΗΝ ΕΝΑΡΞΗ ΠΡΟΘΕΡΜΑΝΣΕΩΣ</a:t>
            </a:r>
            <a:endParaRPr b="0" lang="el-GR" sz="1900" spc="-1" strike="noStrike">
              <a:solidFill>
                <a:srgbClr val="ffffff"/>
              </a:solidFill>
              <a:uFill>
                <a:solidFill>
                  <a:srgbClr val="ffffff"/>
                </a:solidFill>
              </a:uFill>
              <a:latin typeface="Book Antiqua"/>
            </a:endParaRPr>
          </a:p>
          <a:p>
            <a:pPr>
              <a:lnSpc>
                <a:spcPct val="100000"/>
              </a:lnSpc>
            </a:pPr>
            <a:endParaRPr b="0" lang="el-GR" sz="1900" spc="-1" strike="noStrike">
              <a:solidFill>
                <a:srgbClr val="ffffff"/>
              </a:solidFill>
              <a:uFill>
                <a:solidFill>
                  <a:srgbClr val="ffffff"/>
                </a:solidFill>
              </a:uFill>
              <a:latin typeface="Book Antiqua"/>
            </a:endParaRPr>
          </a:p>
          <a:p>
            <a:pPr>
              <a:lnSpc>
                <a:spcPct val="100000"/>
              </a:lnSpc>
            </a:pPr>
            <a:r>
              <a:rPr b="1" lang="el-GR" sz="1800" spc="-1" strike="noStrike">
                <a:solidFill>
                  <a:srgbClr val="000000"/>
                </a:solidFill>
                <a:uFill>
                  <a:solidFill>
                    <a:srgbClr val="ffffff"/>
                  </a:solidFill>
                </a:uFill>
                <a:latin typeface="Arial"/>
              </a:rPr>
              <a:t>ΟΤΑΝ Ο ΚΥΡΙΟΣ ΑΤΜΟΦΡΑΚΤΗΣ ΤΟΥ Η ΤΩΝ ΛΕΒΗΤΩΝ ΕΙΝΑΙ ΚΛΕΙΣΤΟΣ ΚΑΙ Ο ΚΥΡΙΟΣ ΑΤΜΑΓΩΓΟΣ ΕΙΝΑΙ ΚΕΝΟΣ ΑΠΟ ΑΤΜΟ ΚΑΙ ΚΡΥΟΣ, ΤΟΤΕ ΕΚΤΕΛΟΥΝΤΑΙ ΟΙ ΑΚΟΛΟΥΘΟΙ ΕΛΕΓΧΟΙ ΚΑΙ ΚΙΝΗΣΕΙΣ:</a:t>
            </a:r>
            <a:endParaRPr b="0" lang="el-GR" sz="1800" spc="-1" strike="noStrike">
              <a:solidFill>
                <a:srgbClr val="ffffff"/>
              </a:solidFill>
              <a:uFill>
                <a:solidFill>
                  <a:srgbClr val="ffffff"/>
                </a:solidFill>
              </a:uFill>
              <a:latin typeface="Book Antiqua"/>
            </a:endParaRPr>
          </a:p>
          <a:p>
            <a:pPr marL="548640" indent="-411120">
              <a:lnSpc>
                <a:spcPct val="100000"/>
              </a:lnSpc>
              <a:spcBef>
                <a:spcPts val="360"/>
              </a:spcBef>
              <a:buClr>
                <a:srgbClr val="ff0000"/>
              </a:buClr>
              <a:buSzPct val="65000"/>
              <a:buFont typeface="Lucida Sans"/>
              <a:buAutoNum type="arabicPeriod"/>
            </a:pPr>
            <a:r>
              <a:rPr b="1" lang="el-GR" sz="1800" spc="-1" strike="noStrike">
                <a:solidFill>
                  <a:srgbClr val="000000"/>
                </a:solidFill>
                <a:uFill>
                  <a:solidFill>
                    <a:srgbClr val="ffffff"/>
                  </a:solidFill>
                </a:uFill>
                <a:latin typeface="Arial"/>
              </a:rPr>
              <a:t>ΜΕΤΡΗΣΗ ΕΛΕΥΘΕΡΙΩΝ.</a:t>
            </a:r>
            <a:endParaRPr b="0" lang="el-GR" sz="1800" spc="-1" strike="noStrike">
              <a:solidFill>
                <a:srgbClr val="ffffff"/>
              </a:solidFill>
              <a:uFill>
                <a:solidFill>
                  <a:srgbClr val="ffffff"/>
                </a:solidFill>
              </a:uFill>
              <a:latin typeface="Book Antiqua"/>
            </a:endParaRPr>
          </a:p>
          <a:p>
            <a:pPr marL="548640" indent="-411120">
              <a:lnSpc>
                <a:spcPct val="100000"/>
              </a:lnSpc>
              <a:spcBef>
                <a:spcPts val="360"/>
              </a:spcBef>
              <a:buClr>
                <a:srgbClr val="ff0000"/>
              </a:buClr>
              <a:buSzPct val="65000"/>
              <a:buFont typeface="Lucida Sans"/>
              <a:buAutoNum type="arabicPeriod"/>
            </a:pPr>
            <a:r>
              <a:rPr b="1" lang="el-GR" sz="1800" spc="-1" strike="noStrike">
                <a:solidFill>
                  <a:srgbClr val="000000"/>
                </a:solidFill>
                <a:uFill>
                  <a:solidFill>
                    <a:srgbClr val="ffffff"/>
                  </a:solidFill>
                </a:uFill>
                <a:latin typeface="Arial"/>
              </a:rPr>
              <a:t>ΕΛΕΓΧΟΣ ΤΗΣ ΑΞΟΝΙΚΗΣ ΘΕΣΕΩΣ ΤΟΥ ΣΤΡΟΦΕΙΟΥ ΑΠΟ ΤΑ ΕΝΔΕΙΚΤΙΚΑ ΣΗΜΕΙΑ ΤΟΥ ΣΤΡΟΒΙΛΟΥ Η ΤΟΥ ΑΞΟΝΑ ΤΟΥ ΚΕΝΤΡΙΚΟΥ ΤΡΟΧΟΥ.</a:t>
            </a:r>
            <a:endParaRPr b="0" lang="el-GR" sz="1800" spc="-1" strike="noStrike">
              <a:solidFill>
                <a:srgbClr val="ffffff"/>
              </a:solidFill>
              <a:uFill>
                <a:solidFill>
                  <a:srgbClr val="ffffff"/>
                </a:solidFill>
              </a:uFill>
              <a:latin typeface="Book Antiqua"/>
            </a:endParaRPr>
          </a:p>
          <a:p>
            <a:pPr marL="548640" indent="-411120">
              <a:lnSpc>
                <a:spcPct val="100000"/>
              </a:lnSpc>
              <a:spcBef>
                <a:spcPts val="360"/>
              </a:spcBef>
              <a:buClr>
                <a:srgbClr val="ff0000"/>
              </a:buClr>
              <a:buSzPct val="65000"/>
              <a:buFont typeface="Lucida Sans"/>
              <a:buAutoNum type="arabicPeriod"/>
            </a:pPr>
            <a:r>
              <a:rPr b="1" lang="el-GR" sz="1800" spc="-1" strike="noStrike">
                <a:solidFill>
                  <a:srgbClr val="000000"/>
                </a:solidFill>
                <a:uFill>
                  <a:solidFill>
                    <a:srgbClr val="ffffff"/>
                  </a:solidFill>
                </a:uFill>
                <a:latin typeface="Arial"/>
              </a:rPr>
              <a:t>ΑΝΟΙΓΜΑ ΟΛΩΝ ΤΩΝ ΧΕΙΡΙΣΤΗΡΙΩΝ ΚΑΙ ΣΤΗ ΣΥΝΕΧΕΙΑ ΧΑΛΑΡΟ ΚΛΕΙΣΙΜΟ.</a:t>
            </a:r>
            <a:endParaRPr b="0" lang="el-GR" sz="1800" spc="-1" strike="noStrike">
              <a:solidFill>
                <a:srgbClr val="ffffff"/>
              </a:solidFill>
              <a:uFill>
                <a:solidFill>
                  <a:srgbClr val="ffffff"/>
                </a:solidFill>
              </a:uFill>
              <a:latin typeface="Book Antiqua"/>
            </a:endParaRPr>
          </a:p>
          <a:p>
            <a:pPr marL="548640" indent="-411120">
              <a:lnSpc>
                <a:spcPct val="100000"/>
              </a:lnSpc>
              <a:spcBef>
                <a:spcPts val="360"/>
              </a:spcBef>
              <a:buClr>
                <a:srgbClr val="ff0000"/>
              </a:buClr>
              <a:buSzPct val="65000"/>
              <a:buFont typeface="Lucida Sans"/>
              <a:buAutoNum type="arabicPeriod"/>
            </a:pPr>
            <a:r>
              <a:rPr b="1" lang="el-GR" sz="1800" spc="-1" strike="noStrike">
                <a:solidFill>
                  <a:srgbClr val="000000"/>
                </a:solidFill>
                <a:uFill>
                  <a:solidFill>
                    <a:srgbClr val="ffffff"/>
                  </a:solidFill>
                </a:uFill>
                <a:latin typeface="Arial"/>
              </a:rPr>
              <a:t>ΧΕΙΡΙΣΜΟΣ ΤΩΝ ΒΑΛΒΙΔΩΝ ΠΡΟΦΥΣΙΩΝ ΣΤΡΟΒΙΛΟΥ.</a:t>
            </a:r>
            <a:endParaRPr b="0" lang="el-GR" sz="1800" spc="-1" strike="noStrike">
              <a:solidFill>
                <a:srgbClr val="ffffff"/>
              </a:solidFill>
              <a:uFill>
                <a:solidFill>
                  <a:srgbClr val="ffffff"/>
                </a:solidFill>
              </a:uFill>
              <a:latin typeface="Book Antiqua"/>
            </a:endParaRPr>
          </a:p>
          <a:p>
            <a:pPr marL="548640" indent="-411120">
              <a:lnSpc>
                <a:spcPct val="100000"/>
              </a:lnSpc>
              <a:spcBef>
                <a:spcPts val="360"/>
              </a:spcBef>
              <a:buClr>
                <a:srgbClr val="ff0000"/>
              </a:buClr>
              <a:buSzPct val="65000"/>
              <a:buFont typeface="Lucida Sans"/>
              <a:buAutoNum type="arabicPeriod"/>
            </a:pPr>
            <a:r>
              <a:rPr b="1" lang="el-GR" sz="1800" spc="-1" strike="noStrike">
                <a:solidFill>
                  <a:srgbClr val="000000"/>
                </a:solidFill>
                <a:uFill>
                  <a:solidFill>
                    <a:srgbClr val="ffffff"/>
                  </a:solidFill>
                </a:uFill>
                <a:latin typeface="Arial"/>
              </a:rPr>
              <a:t>ΕΞΥΔΑΤΩΣΗ ΔΕΞΑΜΕΝΩΝ ΛΑΔΙΟΥ.</a:t>
            </a:r>
            <a:endParaRPr b="0" lang="el-GR" sz="1800" spc="-1" strike="noStrike">
              <a:solidFill>
                <a:srgbClr val="ffffff"/>
              </a:solidFill>
              <a:uFill>
                <a:solidFill>
                  <a:srgbClr val="ffffff"/>
                </a:solidFill>
              </a:uFill>
              <a:latin typeface="Book Antiqua"/>
            </a:endParaRPr>
          </a:p>
          <a:p>
            <a:pPr marL="548640" indent="-411120">
              <a:lnSpc>
                <a:spcPct val="100000"/>
              </a:lnSpc>
              <a:spcBef>
                <a:spcPts val="360"/>
              </a:spcBef>
              <a:buClr>
                <a:srgbClr val="ff0000"/>
              </a:buClr>
              <a:buSzPct val="65000"/>
              <a:buFont typeface="Lucida Sans"/>
              <a:buAutoNum type="arabicPeriod"/>
            </a:pPr>
            <a:r>
              <a:rPr b="1" lang="el-GR" sz="1800" spc="-1" strike="noStrike">
                <a:solidFill>
                  <a:srgbClr val="000000"/>
                </a:solidFill>
                <a:uFill>
                  <a:solidFill>
                    <a:srgbClr val="ffffff"/>
                  </a:solidFill>
                </a:uFill>
                <a:latin typeface="Arial"/>
              </a:rPr>
              <a:t>ΚΑΘΑΡΙΣΜΟΣ ΦΙΛΤΡΩΝ ΛΑΔΙΟΥ ΚΑΙ ΤΩΝ ΦΙΛΤΡΩΝ ΑΝΑΡΡΟΦΗΣΕΩΣ ΚΥΤΩΝ. ΘΕΡΜΑΝΣΗ ΛΑΔΙΟΥ ΑΝ ΑΠΑΙΤΕΙΤΑΙ.</a:t>
            </a:r>
            <a:endParaRPr b="0" lang="el-GR" sz="1800" spc="-1" strike="noStrike">
              <a:solidFill>
                <a:srgbClr val="ffffff"/>
              </a:solidFill>
              <a:uFill>
                <a:solidFill>
                  <a:srgbClr val="ffffff"/>
                </a:solidFill>
              </a:uFill>
              <a:latin typeface="Book Antiqua"/>
            </a:endParaRPr>
          </a:p>
          <a:p>
            <a:pPr marL="548640" indent="-411120">
              <a:lnSpc>
                <a:spcPct val="100000"/>
              </a:lnSpc>
              <a:spcBef>
                <a:spcPts val="360"/>
              </a:spcBef>
              <a:buClr>
                <a:srgbClr val="ff0000"/>
              </a:buClr>
              <a:buSzPct val="65000"/>
              <a:buFont typeface="Lucida Sans"/>
              <a:buAutoNum type="arabicPeriod"/>
            </a:pPr>
            <a:r>
              <a:rPr b="1" lang="el-GR" sz="1800" spc="-1" strike="noStrike">
                <a:solidFill>
                  <a:srgbClr val="000000"/>
                </a:solidFill>
                <a:uFill>
                  <a:solidFill>
                    <a:srgbClr val="ffffff"/>
                  </a:solidFill>
                </a:uFill>
                <a:latin typeface="Arial"/>
              </a:rPr>
              <a:t>ΕΠΙΘΕΩΡΗΣΗ ΠΕΔΙΛΩΝ ΓΙΑ ΝΑ ΕΛΕΓΧΘΕΙ Η ΕΛΕΥΘΕΡΗ ΚΙΝΗΣΗ ΤΟΥΣ. </a:t>
            </a:r>
            <a:endParaRPr b="0" lang="el-GR" sz="1800" spc="-1" strike="noStrike">
              <a:solidFill>
                <a:srgbClr val="ffffff"/>
              </a:solidFill>
              <a:uFill>
                <a:solidFill>
                  <a:srgbClr val="ffffff"/>
                </a:solidFill>
              </a:uFill>
              <a:latin typeface="Book Antiqua"/>
            </a:endParaRPr>
          </a:p>
          <a:p>
            <a:pPr marL="548640" indent="-411120">
              <a:lnSpc>
                <a:spcPct val="100000"/>
              </a:lnSpc>
              <a:spcBef>
                <a:spcPts val="360"/>
              </a:spcBef>
              <a:buClr>
                <a:srgbClr val="ff0000"/>
              </a:buClr>
              <a:buSzPct val="65000"/>
              <a:buFont typeface="Lucida Sans"/>
              <a:buAutoNum type="arabicPeriod"/>
            </a:pPr>
            <a:r>
              <a:rPr b="1" lang="el-GR" sz="1800" spc="-1" strike="noStrike">
                <a:solidFill>
                  <a:srgbClr val="000000"/>
                </a:solidFill>
                <a:uFill>
                  <a:solidFill>
                    <a:srgbClr val="ffffff"/>
                  </a:solidFill>
                </a:uFill>
                <a:latin typeface="Arial"/>
              </a:rPr>
              <a:t>ΧΑΛΑΡΩΣΗ ΣΤΥΠΕΙΟΘΛΙΠΤΩΝ ΣΤΕΓΑΝΟΤΗΤΑΣ ΕΛΙΚΟΦΟΡΟΥ ΑΞΟΝΑ. </a:t>
            </a:r>
            <a:endParaRPr b="0" lang="el-GR" sz="1800" spc="-1" strike="noStrike">
              <a:solidFill>
                <a:srgbClr val="ffffff"/>
              </a:solidFill>
              <a:uFill>
                <a:solidFill>
                  <a:srgbClr val="ffffff"/>
                </a:solidFill>
              </a:uFill>
              <a:latin typeface="Book Antiqua"/>
            </a:endParaRPr>
          </a:p>
          <a:p>
            <a:pPr marL="548640" indent="-411120">
              <a:lnSpc>
                <a:spcPct val="100000"/>
              </a:lnSpc>
              <a:spcBef>
                <a:spcPts val="360"/>
              </a:spcBef>
              <a:buClr>
                <a:srgbClr val="ff0000"/>
              </a:buClr>
              <a:buSzPct val="65000"/>
              <a:buFont typeface="Lucida Sans"/>
              <a:buAutoNum type="arabicPeriod"/>
            </a:pPr>
            <a:r>
              <a:rPr b="1" lang="el-GR" sz="1800" spc="-1" strike="noStrike">
                <a:solidFill>
                  <a:srgbClr val="000000"/>
                </a:solidFill>
                <a:uFill>
                  <a:solidFill>
                    <a:srgbClr val="ffffff"/>
                  </a:solidFill>
                </a:uFill>
                <a:latin typeface="Arial"/>
              </a:rPr>
              <a:t>ΕΚΚΙΝΗΣΗ ΑΝΤΛΙΑΣ ΛΙΠΑΝΣΕΩΣ ΚΑΙ ΕΛΕΓΧΟΣ ΡΟΗΣ ΣΤΟΥΣ ΤΡΙΒΕΙΣ ΒΑΣΕΩΣ ΚΑΙ ΤΡΙΒΕΙΣ ΙΣΟΡΡΟΠΗΣΕΩΣ. ΕΛΕΓΧΟΣ ΣΤΕΓΑΝΟΤΗΤΑΣ ΔΙΚΤΥΟΥ. </a:t>
            </a:r>
            <a:endParaRPr b="0" lang="el-GR" sz="1800" spc="-1" strike="noStrike">
              <a:solidFill>
                <a:srgbClr val="ffffff"/>
              </a:solidFill>
              <a:uFill>
                <a:solidFill>
                  <a:srgbClr val="ffffff"/>
                </a:solidFill>
              </a:uFill>
              <a:latin typeface="Book Antiqua"/>
            </a:endParaRPr>
          </a:p>
          <a:p>
            <a:pPr>
              <a:lnSpc>
                <a:spcPts val="1016"/>
              </a:lnSpc>
            </a:pPr>
            <a:endParaRPr b="0" lang="el-GR" sz="1800" spc="-1" strike="noStrike">
              <a:solidFill>
                <a:srgbClr val="ffffff"/>
              </a:solidFill>
              <a:uFill>
                <a:solidFill>
                  <a:srgbClr val="ffffff"/>
                </a:solidFill>
              </a:uFill>
              <a:latin typeface="Book Antiqua"/>
            </a:endParaRPr>
          </a:p>
        </p:txBody>
      </p:sp>
    </p:spTree>
  </p:cSld>
</p:sld>
</file>

<file path=ppt/slides/slide28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6" name="TextShape 1"/>
          <p:cNvSpPr txBox="1"/>
          <p:nvPr/>
        </p:nvSpPr>
        <p:spPr>
          <a:xfrm>
            <a:off x="214200" y="142920"/>
            <a:ext cx="8715240" cy="785520"/>
          </a:xfrm>
          <a:prstGeom prst="rect">
            <a:avLst/>
          </a:prstGeom>
          <a:solidFill>
            <a:srgbClr val="ffff00"/>
          </a:solidFill>
          <a:ln>
            <a:noFill/>
          </a:ln>
        </p:spPr>
        <p:txBody>
          <a:bodyPr lIns="90000" rIns="90000" tIns="45000" bIns="45000" anchor="ctr"/>
          <a:p>
            <a:pPr algn="ctr">
              <a:lnSpc>
                <a:spcPct val="100000"/>
              </a:lnSpc>
            </a:pPr>
            <a:r>
              <a:rPr b="1" lang="el-GR" sz="2400" spc="-1" strike="noStrike" u="sng">
                <a:solidFill>
                  <a:srgbClr val="e9d596"/>
                </a:solidFill>
                <a:uFill>
                  <a:solidFill>
                    <a:srgbClr val="ffffff"/>
                  </a:solidFill>
                </a:uFill>
                <a:latin typeface="Arial"/>
              </a:rPr>
              <a:t>ΧΕΙΡΙΣΜΟΙ </a:t>
            </a:r>
            <a:br/>
            <a:r>
              <a:rPr b="1" lang="el-GR" sz="2400" spc="-1" strike="noStrike" u="sng">
                <a:solidFill>
                  <a:srgbClr val="e9d596"/>
                </a:solidFill>
                <a:uFill>
                  <a:solidFill>
                    <a:srgbClr val="ffffff"/>
                  </a:solidFill>
                </a:uFill>
                <a:latin typeface="Arial"/>
              </a:rPr>
              <a:t>ΠΡΟΕΤΟΙΜΑΣΙΑ — ΠΛΟΥΣ — ΑΠΟΜΟΝΩΣΗ</a:t>
            </a:r>
            <a:endParaRPr b="0" lang="el-GR" sz="2400" spc="-1" strike="noStrike">
              <a:solidFill>
                <a:srgbClr val="ffffff"/>
              </a:solidFill>
              <a:uFill>
                <a:solidFill>
                  <a:srgbClr val="ffffff"/>
                </a:solidFill>
              </a:uFill>
              <a:latin typeface="Book Antiqua"/>
            </a:endParaRPr>
          </a:p>
        </p:txBody>
      </p:sp>
      <p:sp>
        <p:nvSpPr>
          <p:cNvPr id="1047" name="TextShape 2"/>
          <p:cNvSpPr txBox="1"/>
          <p:nvPr/>
        </p:nvSpPr>
        <p:spPr>
          <a:xfrm>
            <a:off x="214200" y="1071720"/>
            <a:ext cx="8715240" cy="5500440"/>
          </a:xfrm>
          <a:prstGeom prst="rect">
            <a:avLst/>
          </a:prstGeom>
          <a:solidFill>
            <a:srgbClr val="92d050"/>
          </a:solidFill>
          <a:ln>
            <a:noFill/>
          </a:ln>
        </p:spPr>
        <p:txBody>
          <a:bodyPr lIns="90000" rIns="90000" tIns="45000" bIns="45000">
            <a:normAutofit/>
          </a:bodyPr>
          <a:p>
            <a:pPr>
              <a:lnSpc>
                <a:spcPct val="100000"/>
              </a:lnSpc>
            </a:pPr>
            <a:r>
              <a:rPr b="1" lang="el-GR" sz="1900" spc="-1" strike="noStrike" u="sng">
                <a:solidFill>
                  <a:srgbClr val="7030a0"/>
                </a:solidFill>
                <a:uFill>
                  <a:solidFill>
                    <a:srgbClr val="ffffff"/>
                  </a:solidFill>
                </a:uFill>
                <a:latin typeface="Arial"/>
              </a:rPr>
              <a:t>ΕΛΕΓΧΟΣ ΕΓΚΑΤΑΣΤΑΣΕΩΣ ΠΡΙΝ ΑΠΟ ΤΗΝ ΕΝΑΡΞΗ ΠΡΟΘΕΡΜΑΝΣΕΩΣ</a:t>
            </a:r>
            <a:endParaRPr b="0" lang="el-GR" sz="1900" spc="-1" strike="noStrike">
              <a:solidFill>
                <a:srgbClr val="ffffff"/>
              </a:solidFill>
              <a:uFill>
                <a:solidFill>
                  <a:srgbClr val="ffffff"/>
                </a:solidFill>
              </a:uFill>
              <a:latin typeface="Book Antiqua"/>
            </a:endParaRPr>
          </a:p>
          <a:p>
            <a:pPr>
              <a:lnSpc>
                <a:spcPct val="100000"/>
              </a:lnSpc>
            </a:pPr>
            <a:endParaRPr b="0" lang="el-GR" sz="1900" spc="-1" strike="noStrike">
              <a:solidFill>
                <a:srgbClr val="ffffff"/>
              </a:solidFill>
              <a:uFill>
                <a:solidFill>
                  <a:srgbClr val="ffffff"/>
                </a:solidFill>
              </a:uFill>
              <a:latin typeface="Book Antiqua"/>
            </a:endParaRPr>
          </a:p>
          <a:p>
            <a:pPr marL="548640" indent="-411120">
              <a:lnSpc>
                <a:spcPct val="100000"/>
              </a:lnSpc>
              <a:spcBef>
                <a:spcPts val="360"/>
              </a:spcBef>
              <a:buClr>
                <a:srgbClr val="ff0000"/>
              </a:buClr>
              <a:buSzPct val="65000"/>
              <a:buFont typeface="Lucida Sans"/>
              <a:buAutoNum type="arabicPeriod" startAt="10"/>
            </a:pPr>
            <a:r>
              <a:rPr b="1" lang="el-GR" sz="1800" spc="-1" strike="noStrike">
                <a:solidFill>
                  <a:srgbClr val="000000"/>
                </a:solidFill>
                <a:uFill>
                  <a:solidFill>
                    <a:srgbClr val="ffffff"/>
                  </a:solidFill>
                </a:uFill>
                <a:latin typeface="Arial"/>
              </a:rPr>
              <a:t>ΑΝΟΙΓΜΑ ΕΙΣΑΓΩΓΗΣ ΚΑΙ ΕΞΑΓΩΓΗΣ ΘΑΛΑΣΣΑΣ.</a:t>
            </a:r>
            <a:endParaRPr b="0" lang="el-GR" sz="1800" spc="-1" strike="noStrike">
              <a:solidFill>
                <a:srgbClr val="ffffff"/>
              </a:solidFill>
              <a:uFill>
                <a:solidFill>
                  <a:srgbClr val="ffffff"/>
                </a:solidFill>
              </a:uFill>
              <a:latin typeface="Book Antiqua"/>
            </a:endParaRPr>
          </a:p>
          <a:p>
            <a:pPr marL="548640" indent="-411120">
              <a:lnSpc>
                <a:spcPct val="100000"/>
              </a:lnSpc>
              <a:spcBef>
                <a:spcPts val="360"/>
              </a:spcBef>
              <a:buClr>
                <a:srgbClr val="ff0000"/>
              </a:buClr>
              <a:buSzPct val="65000"/>
              <a:buFont typeface="Lucida Sans"/>
              <a:buAutoNum type="arabicPeriod" startAt="10"/>
            </a:pPr>
            <a:r>
              <a:rPr b="1" lang="el-GR" sz="1800" spc="-1" strike="noStrike">
                <a:solidFill>
                  <a:srgbClr val="000000"/>
                </a:solidFill>
                <a:uFill>
                  <a:solidFill>
                    <a:srgbClr val="ffffff"/>
                  </a:solidFill>
                </a:uFill>
                <a:latin typeface="Arial"/>
              </a:rPr>
              <a:t>ΑΝΟΙΓΜΑ ΤΩΝ ΥΓΡΩΝ ΤΩΝ ΣΤΡΟΒΙΛΩΝ. ΠΡΕΠΕΙ ΝΑ ΜΕΙΝΟΥΝ ΑΝΟΙΚΤΑ ΚΑΙ ΝΑ ΚΛΕΙΣΟΥΝ ΜΕΤΑ ΤΟΝ ΑΠΟΠΛΟΥ.</a:t>
            </a:r>
            <a:endParaRPr b="0" lang="el-GR" sz="1800" spc="-1" strike="noStrike">
              <a:solidFill>
                <a:srgbClr val="ffffff"/>
              </a:solidFill>
              <a:uFill>
                <a:solidFill>
                  <a:srgbClr val="ffffff"/>
                </a:solidFill>
              </a:uFill>
              <a:latin typeface="Book Antiqua"/>
            </a:endParaRPr>
          </a:p>
          <a:p>
            <a:pPr marL="548640" indent="-411120">
              <a:lnSpc>
                <a:spcPct val="100000"/>
              </a:lnSpc>
              <a:spcBef>
                <a:spcPts val="360"/>
              </a:spcBef>
              <a:buClr>
                <a:srgbClr val="ff0000"/>
              </a:buClr>
              <a:buSzPct val="65000"/>
              <a:buFont typeface="Lucida Sans"/>
              <a:buAutoNum type="arabicPeriod" startAt="10"/>
            </a:pPr>
            <a:r>
              <a:rPr b="1" lang="el-GR" sz="1800" spc="-1" strike="noStrike">
                <a:solidFill>
                  <a:srgbClr val="000000"/>
                </a:solidFill>
                <a:uFill>
                  <a:solidFill>
                    <a:srgbClr val="ffffff"/>
                  </a:solidFill>
                </a:uFill>
                <a:latin typeface="Arial"/>
              </a:rPr>
              <a:t>ΔΟΚΙΜΗ ΣΕΙΡΗΝΑΣ ΠΤΩΣΕΩΣ ΛΑΔΙΟΥ (ΕΦΟΣΟΝ ΥΠΑΡΧΕΙ).</a:t>
            </a:r>
            <a:endParaRPr b="0" lang="el-GR" sz="1800" spc="-1" strike="noStrike">
              <a:solidFill>
                <a:srgbClr val="ffffff"/>
              </a:solidFill>
              <a:uFill>
                <a:solidFill>
                  <a:srgbClr val="ffffff"/>
                </a:solidFill>
              </a:uFill>
              <a:latin typeface="Book Antiqua"/>
            </a:endParaRPr>
          </a:p>
          <a:p>
            <a:pPr marL="548640" indent="-411120">
              <a:lnSpc>
                <a:spcPct val="100000"/>
              </a:lnSpc>
              <a:spcBef>
                <a:spcPts val="360"/>
              </a:spcBef>
              <a:buClr>
                <a:srgbClr val="ff0000"/>
              </a:buClr>
              <a:buSzPct val="65000"/>
              <a:buFont typeface="Lucida Sans"/>
              <a:buAutoNum type="arabicPeriod" startAt="10"/>
            </a:pPr>
            <a:r>
              <a:rPr b="1" lang="el-GR" sz="1800" spc="-1" strike="noStrike">
                <a:solidFill>
                  <a:srgbClr val="000000"/>
                </a:solidFill>
                <a:uFill>
                  <a:solidFill>
                    <a:srgbClr val="ffffff"/>
                  </a:solidFill>
                </a:uFill>
                <a:latin typeface="Arial"/>
              </a:rPr>
              <a:t>ΑΝΟΙΓΜΑ ΤΗΣ ΒΑΛΒΙΔΑΣ ΒΡΑΧΥΚΥΚΛΩΣΕΩΣ (BY-PASS) ΤΟΥ ΚΥΡΙΟΥ ΑΤΜΑΓΩΓΟ ΚΑΤΑ ΜΙΑ ΣΤΡΟΦΗ ΚΑΙ ΠΡΟΘΕΡΜΑΝΣΗ ΚΥΡΙΟΥ ΑΤΜΑΓΩΓΟΥ.</a:t>
            </a:r>
            <a:endParaRPr b="0" lang="el-GR" sz="1800" spc="-1" strike="noStrike">
              <a:solidFill>
                <a:srgbClr val="ffffff"/>
              </a:solidFill>
              <a:uFill>
                <a:solidFill>
                  <a:srgbClr val="ffffff"/>
                </a:solidFill>
              </a:uFill>
              <a:latin typeface="Book Antiqua"/>
            </a:endParaRPr>
          </a:p>
          <a:p>
            <a:pPr marL="548640" indent="-411120">
              <a:lnSpc>
                <a:spcPct val="100000"/>
              </a:lnSpc>
              <a:spcBef>
                <a:spcPts val="360"/>
              </a:spcBef>
              <a:buClr>
                <a:srgbClr val="ff0000"/>
              </a:buClr>
              <a:buSzPct val="65000"/>
              <a:buFont typeface="Lucida Sans"/>
              <a:buAutoNum type="arabicPeriod" startAt="10"/>
            </a:pPr>
            <a:r>
              <a:rPr b="1" lang="el-GR" sz="1800" spc="-1" strike="noStrike">
                <a:solidFill>
                  <a:srgbClr val="000000"/>
                </a:solidFill>
                <a:uFill>
                  <a:solidFill>
                    <a:srgbClr val="ffffff"/>
                  </a:solidFill>
                </a:uFill>
                <a:latin typeface="Arial"/>
              </a:rPr>
              <a:t>ΑΝΟΙΓΜΑ ΒΑΛΒΙΔΑΣ ΒΡΑΧΥΚΥΚΛΩΣΕΩΣ (BY-PASS) ΚΑΙ ΥΓΡΩΝ ΤΟΥ ΑΤΜΟΦΡΑΚΤΗ ΜΗΧΑΝΟΣΤΑΣΙΟΥ.</a:t>
            </a:r>
            <a:endParaRPr b="0" lang="el-GR" sz="1800" spc="-1" strike="noStrike">
              <a:solidFill>
                <a:srgbClr val="ffffff"/>
              </a:solidFill>
              <a:uFill>
                <a:solidFill>
                  <a:srgbClr val="ffffff"/>
                </a:solidFill>
              </a:uFill>
              <a:latin typeface="Book Antiqua"/>
            </a:endParaRPr>
          </a:p>
          <a:p>
            <a:pPr marL="548640" indent="-411120">
              <a:lnSpc>
                <a:spcPct val="100000"/>
              </a:lnSpc>
              <a:spcBef>
                <a:spcPts val="360"/>
              </a:spcBef>
              <a:buClr>
                <a:srgbClr val="ff0000"/>
              </a:buClr>
              <a:buSzPct val="65000"/>
              <a:buFont typeface="Lucida Sans"/>
              <a:buAutoNum type="arabicPeriod" startAt="10"/>
            </a:pPr>
            <a:r>
              <a:rPr b="1" lang="el-GR" sz="1800" spc="-1" strike="noStrike">
                <a:solidFill>
                  <a:srgbClr val="000000"/>
                </a:solidFill>
                <a:uFill>
                  <a:solidFill>
                    <a:srgbClr val="ffffff"/>
                  </a:solidFill>
                </a:uFill>
                <a:latin typeface="Arial"/>
              </a:rPr>
              <a:t>ΕΛΕΓΧΟΣ ΑΥΤΟΚΛΕΙΣΤΩΝ ΒΑΛΒΙΔΩΝ ΜΕ ΤΟ ΧΕΡΙ ΑΝ ΕΙΝΑΙ ΔΥΝΑΤΟΣ. </a:t>
            </a:r>
            <a:endParaRPr b="0" lang="el-GR" sz="1800" spc="-1" strike="noStrike">
              <a:solidFill>
                <a:srgbClr val="ffffff"/>
              </a:solidFill>
              <a:uFill>
                <a:solidFill>
                  <a:srgbClr val="ffffff"/>
                </a:solidFill>
              </a:uFill>
              <a:latin typeface="Book Antiqua"/>
            </a:endParaRPr>
          </a:p>
          <a:p>
            <a:pPr marL="548640" indent="-411120">
              <a:lnSpc>
                <a:spcPct val="100000"/>
              </a:lnSpc>
              <a:spcBef>
                <a:spcPts val="360"/>
              </a:spcBef>
              <a:buClr>
                <a:srgbClr val="ff0000"/>
              </a:buClr>
              <a:buSzPct val="65000"/>
              <a:buFont typeface="Lucida Sans"/>
              <a:buAutoNum type="arabicPeriod" startAt="10"/>
            </a:pPr>
            <a:r>
              <a:rPr b="1" lang="el-GR" sz="1800" spc="-1" strike="noStrike">
                <a:solidFill>
                  <a:srgbClr val="000000"/>
                </a:solidFill>
                <a:uFill>
                  <a:solidFill>
                    <a:srgbClr val="ffffff"/>
                  </a:solidFill>
                </a:uFill>
                <a:latin typeface="Arial"/>
              </a:rPr>
              <a:t>ΔΟΚΙΜΗ </a:t>
            </a:r>
            <a:r>
              <a:rPr b="1" lang="el-GR" sz="1800" spc="-1" strike="noStrike">
                <a:solidFill>
                  <a:srgbClr val="ff0000"/>
                </a:solidFill>
                <a:uFill>
                  <a:solidFill>
                    <a:srgbClr val="ffffff"/>
                  </a:solidFill>
                </a:uFill>
                <a:latin typeface="Arial"/>
              </a:rPr>
              <a:t>ΤΗΛΕΓΟΑΩΟΥ</a:t>
            </a:r>
            <a:r>
              <a:rPr b="1" lang="el-GR" sz="1800" spc="-1" strike="noStrike">
                <a:solidFill>
                  <a:srgbClr val="000000"/>
                </a:solidFill>
                <a:uFill>
                  <a:solidFill>
                    <a:srgbClr val="ffffff"/>
                  </a:solidFill>
                </a:uFill>
                <a:latin typeface="Arial"/>
              </a:rPr>
              <a:t> ΜΗΧΑΝΟΣΤΑΣΙΟΥ.</a:t>
            </a:r>
            <a:endParaRPr b="0" lang="el-GR" sz="1800" spc="-1" strike="noStrike">
              <a:solidFill>
                <a:srgbClr val="ffffff"/>
              </a:solidFill>
              <a:uFill>
                <a:solidFill>
                  <a:srgbClr val="ffffff"/>
                </a:solidFill>
              </a:uFill>
              <a:latin typeface="Book Antiqua"/>
            </a:endParaRPr>
          </a:p>
          <a:p>
            <a:pPr marL="548640" indent="-411120">
              <a:lnSpc>
                <a:spcPct val="100000"/>
              </a:lnSpc>
              <a:spcBef>
                <a:spcPts val="360"/>
              </a:spcBef>
              <a:buClr>
                <a:srgbClr val="ff0000"/>
              </a:buClr>
              <a:buSzPct val="65000"/>
              <a:buFont typeface="Lucida Sans"/>
              <a:buAutoNum type="arabicPeriod" startAt="10"/>
            </a:pPr>
            <a:r>
              <a:rPr b="1" lang="el-GR" sz="1800" spc="-1" strike="noStrike">
                <a:solidFill>
                  <a:srgbClr val="000000"/>
                </a:solidFill>
                <a:uFill>
                  <a:solidFill>
                    <a:srgbClr val="ffffff"/>
                  </a:solidFill>
                </a:uFill>
                <a:latin typeface="Arial"/>
              </a:rPr>
              <a:t>ΚΑΤΑΧΩΡΗΣΗ ΕΝΔΕΙΞΕΩΝ ΣΤΡΟΦΟΜΕΤΡΗΤΩΝ ΣΤΟ ΗΜΕΡΟΛΟΓΙΟ.</a:t>
            </a:r>
            <a:endParaRPr b="0" lang="el-GR" sz="1800" spc="-1" strike="noStrike">
              <a:solidFill>
                <a:srgbClr val="ffffff"/>
              </a:solidFill>
              <a:uFill>
                <a:solidFill>
                  <a:srgbClr val="ffffff"/>
                </a:solidFill>
              </a:uFill>
              <a:latin typeface="Book Antiqua"/>
            </a:endParaRPr>
          </a:p>
          <a:p>
            <a:pPr>
              <a:lnSpc>
                <a:spcPts val="1016"/>
              </a:lnSpc>
            </a:pPr>
            <a:endParaRPr b="0" lang="el-GR" sz="1800" spc="-1" strike="noStrike">
              <a:solidFill>
                <a:srgbClr val="ffffff"/>
              </a:solidFill>
              <a:uFill>
                <a:solidFill>
                  <a:srgbClr val="ffffff"/>
                </a:solidFill>
              </a:uFill>
              <a:latin typeface="Book Antiqua"/>
            </a:endParaRPr>
          </a:p>
        </p:txBody>
      </p:sp>
    </p:spTree>
  </p:cSld>
</p:sld>
</file>

<file path=ppt/slides/slide28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8" name="TextShape 1"/>
          <p:cNvSpPr txBox="1"/>
          <p:nvPr/>
        </p:nvSpPr>
        <p:spPr>
          <a:xfrm>
            <a:off x="214200" y="142920"/>
            <a:ext cx="8715240" cy="785520"/>
          </a:xfrm>
          <a:prstGeom prst="rect">
            <a:avLst/>
          </a:prstGeom>
          <a:solidFill>
            <a:srgbClr val="ffff00"/>
          </a:solidFill>
          <a:ln>
            <a:noFill/>
          </a:ln>
        </p:spPr>
        <p:txBody>
          <a:bodyPr lIns="90000" rIns="90000" tIns="45000" bIns="45000" anchor="ctr"/>
          <a:p>
            <a:pPr algn="ctr">
              <a:lnSpc>
                <a:spcPct val="100000"/>
              </a:lnSpc>
            </a:pPr>
            <a:r>
              <a:rPr b="1" lang="el-GR" sz="2400" spc="-1" strike="noStrike" u="sng">
                <a:solidFill>
                  <a:srgbClr val="e9d596"/>
                </a:solidFill>
                <a:uFill>
                  <a:solidFill>
                    <a:srgbClr val="ffffff"/>
                  </a:solidFill>
                </a:uFill>
                <a:latin typeface="Arial"/>
              </a:rPr>
              <a:t>ΧΕΙΡΙΣΜΟΙ </a:t>
            </a:r>
            <a:br/>
            <a:r>
              <a:rPr b="1" lang="el-GR" sz="2400" spc="-1" strike="noStrike" u="sng">
                <a:solidFill>
                  <a:srgbClr val="e9d596"/>
                </a:solidFill>
                <a:uFill>
                  <a:solidFill>
                    <a:srgbClr val="ffffff"/>
                  </a:solidFill>
                </a:uFill>
                <a:latin typeface="Arial"/>
              </a:rPr>
              <a:t>ΠΡΟΕΤΟΙΜΑΣΙΑ — ΠΛΟΥΣ — ΑΠΟΜΟΝΩΣΗ</a:t>
            </a:r>
            <a:endParaRPr b="0" lang="el-GR" sz="2400" spc="-1" strike="noStrike">
              <a:solidFill>
                <a:srgbClr val="ffffff"/>
              </a:solidFill>
              <a:uFill>
                <a:solidFill>
                  <a:srgbClr val="ffffff"/>
                </a:solidFill>
              </a:uFill>
              <a:latin typeface="Book Antiqua"/>
            </a:endParaRPr>
          </a:p>
        </p:txBody>
      </p:sp>
      <p:sp>
        <p:nvSpPr>
          <p:cNvPr id="1049" name="TextShape 2"/>
          <p:cNvSpPr txBox="1"/>
          <p:nvPr/>
        </p:nvSpPr>
        <p:spPr>
          <a:xfrm>
            <a:off x="214200" y="1071720"/>
            <a:ext cx="8715240" cy="5500440"/>
          </a:xfrm>
          <a:prstGeom prst="rect">
            <a:avLst/>
          </a:prstGeom>
          <a:solidFill>
            <a:srgbClr val="c8afd6"/>
          </a:solidFill>
          <a:ln>
            <a:noFill/>
          </a:ln>
        </p:spPr>
        <p:txBody>
          <a:bodyPr lIns="90000" rIns="90000" tIns="45000" bIns="45000">
            <a:normAutofit/>
          </a:bodyPr>
          <a:p>
            <a:pPr marL="548640" indent="-411120" algn="ctr">
              <a:lnSpc>
                <a:spcPct val="100000"/>
              </a:lnSpc>
              <a:spcBef>
                <a:spcPts val="400"/>
              </a:spcBef>
            </a:pPr>
            <a:r>
              <a:rPr b="1" lang="el-GR" sz="2000" spc="-1" strike="noStrike" u="sng">
                <a:solidFill>
                  <a:srgbClr val="7030a0"/>
                </a:solidFill>
                <a:uFill>
                  <a:solidFill>
                    <a:srgbClr val="ffffff"/>
                  </a:solidFill>
                </a:uFill>
                <a:latin typeface="Arial"/>
              </a:rPr>
              <a:t>ΠΡΟΘΕΡΜΑΝΣΗ — ΣΤΡΕΨΗ ΚΥΡΙΩΝ ΣΤΡΟΒΙΛΩΝ</a:t>
            </a:r>
            <a:endParaRPr b="0" lang="el-GR" sz="2000" spc="-1" strike="noStrike">
              <a:solidFill>
                <a:srgbClr val="ffffff"/>
              </a:solidFill>
              <a:uFill>
                <a:solidFill>
                  <a:srgbClr val="ffffff"/>
                </a:solidFill>
              </a:uFill>
              <a:latin typeface="Book Antiqua"/>
            </a:endParaRPr>
          </a:p>
          <a:p>
            <a:pPr>
              <a:lnSpc>
                <a:spcPct val="100000"/>
              </a:lnSpc>
              <a:spcBef>
                <a:spcPts val="400"/>
              </a:spcBef>
            </a:pPr>
            <a:r>
              <a:rPr b="1" lang="el-GR" sz="2000" spc="-1" strike="noStrike">
                <a:solidFill>
                  <a:srgbClr val="000000"/>
                </a:solidFill>
                <a:uFill>
                  <a:solidFill>
                    <a:srgbClr val="ffffff"/>
                  </a:solidFill>
                </a:uFill>
                <a:latin typeface="Arial"/>
              </a:rPr>
              <a:t>ΟΙ ΑΚΟΛΟΥΘΕΣ ΚΙΝΗΣΕΙΣ ΕΚΤΕΛΟΥΝΤΑΙ ΣΤΗ ΣΥΝΕΧΕΙΑ ΓΙΑ ΤΗΝ ΠΡΟΘΕΡΜΑΝΣΗ ΚΑΙ ΣΤΡΕΨΗ ΤΩΝ ΚΥΡΙΩΝ ΣΤΡΟΒΙΛΩΝ.</a:t>
            </a:r>
            <a:endParaRPr b="0" lang="el-GR" sz="2000" spc="-1" strike="noStrike">
              <a:solidFill>
                <a:srgbClr val="ffffff"/>
              </a:solidFill>
              <a:uFill>
                <a:solidFill>
                  <a:srgbClr val="ffffff"/>
                </a:solidFill>
              </a:uFill>
              <a:latin typeface="Book Antiqua"/>
            </a:endParaRPr>
          </a:p>
          <a:p>
            <a:pPr marL="548640" indent="-411120" algn="ctr">
              <a:lnSpc>
                <a:spcPct val="100000"/>
              </a:lnSpc>
              <a:spcBef>
                <a:spcPts val="400"/>
              </a:spcBef>
            </a:pPr>
            <a:r>
              <a:rPr b="1" lang="el-GR" sz="2000" spc="-1" strike="noStrike" u="sng">
                <a:solidFill>
                  <a:srgbClr val="ff0000"/>
                </a:solidFill>
                <a:uFill>
                  <a:solidFill>
                    <a:srgbClr val="ffffff"/>
                  </a:solidFill>
                </a:uFill>
                <a:latin typeface="Arial"/>
              </a:rPr>
              <a:t>ΣΤΡΕΨΗ ΣΤΡΟΒΙΛΩΝ</a:t>
            </a:r>
            <a:endParaRPr b="0" lang="el-GR" sz="2000" spc="-1" strike="noStrike">
              <a:solidFill>
                <a:srgbClr val="ffffff"/>
              </a:solidFill>
              <a:uFill>
                <a:solidFill>
                  <a:srgbClr val="ffffff"/>
                </a:solidFill>
              </a:uFill>
              <a:latin typeface="Book Antiqua"/>
            </a:endParaRPr>
          </a:p>
          <a:p>
            <a:pPr marL="457200" indent="-456840">
              <a:lnSpc>
                <a:spcPct val="100000"/>
              </a:lnSpc>
              <a:spcBef>
                <a:spcPts val="400"/>
              </a:spcBef>
              <a:buClr>
                <a:srgbClr val="ff0000"/>
              </a:buClr>
              <a:buSzPct val="65000"/>
              <a:buFont typeface="Lucida Sans"/>
              <a:buAutoNum type="arabicPeriod"/>
            </a:pPr>
            <a:r>
              <a:rPr b="1" lang="el-GR" sz="2000" spc="-1" strike="noStrike">
                <a:solidFill>
                  <a:srgbClr val="000000"/>
                </a:solidFill>
                <a:uFill>
                  <a:solidFill>
                    <a:srgbClr val="ffffff"/>
                  </a:solidFill>
                </a:uFill>
                <a:latin typeface="Arial"/>
              </a:rPr>
              <a:t>ΕΛΕΓΧΟΣ ΣΤΑΘΜΗΣ ΛΑΔΙΟΥ. ΕΞΥΔΑΤΩΣΗ.</a:t>
            </a:r>
            <a:endParaRPr b="0" lang="el-GR" sz="2000" spc="-1" strike="noStrike">
              <a:solidFill>
                <a:srgbClr val="ffffff"/>
              </a:solidFill>
              <a:uFill>
                <a:solidFill>
                  <a:srgbClr val="ffffff"/>
                </a:solidFill>
              </a:uFill>
              <a:latin typeface="Book Antiqua"/>
            </a:endParaRPr>
          </a:p>
          <a:p>
            <a:pPr marL="457200" indent="-456840">
              <a:lnSpc>
                <a:spcPct val="100000"/>
              </a:lnSpc>
              <a:spcBef>
                <a:spcPts val="400"/>
              </a:spcBef>
              <a:buClr>
                <a:srgbClr val="ff0000"/>
              </a:buClr>
              <a:buSzPct val="65000"/>
              <a:buFont typeface="Lucida Sans"/>
              <a:buAutoNum type="arabicPeriod"/>
            </a:pPr>
            <a:r>
              <a:rPr b="1" lang="el-GR" sz="2000" spc="-1" strike="noStrike">
                <a:solidFill>
                  <a:srgbClr val="000000"/>
                </a:solidFill>
                <a:uFill>
                  <a:solidFill>
                    <a:srgbClr val="ffffff"/>
                  </a:solidFill>
                </a:uFill>
                <a:latin typeface="Arial"/>
              </a:rPr>
              <a:t>ΕΛΕΓΧΟΣ ΘΕΡΜΟΚΡΑΣΙΑΣ ΛΑΔΙΟΥ, ΘΕΡΜΑΝΣΗ ΛΑΔΙΟΥ, ΑΝ Η ΘΕΡΜΟΚΡΑΣΙΑ ΤΟΥ ΕΙΝΑΙ ΚΑΤΩ ΑΠΟ 21°C.</a:t>
            </a:r>
            <a:endParaRPr b="0" lang="el-GR" sz="2000" spc="-1" strike="noStrike">
              <a:solidFill>
                <a:srgbClr val="ffffff"/>
              </a:solidFill>
              <a:uFill>
                <a:solidFill>
                  <a:srgbClr val="ffffff"/>
                </a:solidFill>
              </a:uFill>
              <a:latin typeface="Book Antiqua"/>
            </a:endParaRPr>
          </a:p>
          <a:p>
            <a:pPr marL="457200" indent="-456840">
              <a:lnSpc>
                <a:spcPct val="100000"/>
              </a:lnSpc>
              <a:spcBef>
                <a:spcPts val="400"/>
              </a:spcBef>
              <a:buClr>
                <a:srgbClr val="ff0000"/>
              </a:buClr>
              <a:buSzPct val="65000"/>
              <a:buFont typeface="Lucida Sans"/>
              <a:buAutoNum type="arabicPeriod"/>
            </a:pPr>
            <a:r>
              <a:rPr b="1" lang="el-GR" sz="2000" spc="-1" strike="noStrike">
                <a:solidFill>
                  <a:srgbClr val="000000"/>
                </a:solidFill>
                <a:uFill>
                  <a:solidFill>
                    <a:srgbClr val="ffffff"/>
                  </a:solidFill>
                </a:uFill>
                <a:latin typeface="Arial"/>
              </a:rPr>
              <a:t>ΕΛΕΓΧΟΣ ΚΑΛΗΣ ΛΕΙΤΟΥΡΓΙΑΣ ΑΝΤΛΙΑΣ ΛΙΠΑΝΣΕΩΣ. ΠΑΡΑΚΟΛΟΥΘΗΣΗ ΠΙΕΣΕΩΣ ΚΑΤΑΘΛΙΨΕΩΣ (2,0-2,2 ΣΤΟΝ ΚΥΡΙΟ ΑΓΩΓΟ ΕΙΣΑΓΩΓΗΣ, 3,5 bar ΕΛΑΧΙΣΤΟ ΠΡΟΣ ΤΑ ΧΕΙΡΙΣΤΗΡΙΑ).</a:t>
            </a:r>
            <a:endParaRPr b="0" lang="el-GR" sz="2000" spc="-1" strike="noStrike">
              <a:solidFill>
                <a:srgbClr val="ffffff"/>
              </a:solidFill>
              <a:uFill>
                <a:solidFill>
                  <a:srgbClr val="ffffff"/>
                </a:solidFill>
              </a:uFill>
              <a:latin typeface="Book Antiqua"/>
            </a:endParaRPr>
          </a:p>
          <a:p>
            <a:pPr marL="457200" indent="-456840">
              <a:lnSpc>
                <a:spcPct val="100000"/>
              </a:lnSpc>
              <a:spcBef>
                <a:spcPts val="400"/>
              </a:spcBef>
              <a:buClr>
                <a:srgbClr val="ff0000"/>
              </a:buClr>
              <a:buSzPct val="65000"/>
              <a:buFont typeface="Lucida Sans"/>
              <a:buAutoNum type="arabicPeriod"/>
            </a:pPr>
            <a:r>
              <a:rPr b="1" lang="el-GR" sz="2000" spc="-1" strike="noStrike">
                <a:solidFill>
                  <a:srgbClr val="000000"/>
                </a:solidFill>
                <a:uFill>
                  <a:solidFill>
                    <a:srgbClr val="ffffff"/>
                  </a:solidFill>
                </a:uFill>
                <a:latin typeface="Arial"/>
              </a:rPr>
              <a:t>ΕΠΙΒΕΒΑΙΩΣΗ ΤΩΝ ΑΞΟΝΙΚΩΝ ΘΕΣΕΩΝ ΤΩΝ ΣΤΡΟΦΕΙΩΝ ΤΩΝ ΣΤΡΟΒΙΛΩΝ ΚΑΙ ΤΟΥ ΤΡΟΧΟΥ ΤΗΣ ΜΕΙΩΣΕΩΣ ΤΟΥ ΜΕΙΩΤΗΡΑ.</a:t>
            </a:r>
            <a:endParaRPr b="0" lang="el-GR" sz="2000" spc="-1" strike="noStrike">
              <a:solidFill>
                <a:srgbClr val="ffffff"/>
              </a:solidFill>
              <a:uFill>
                <a:solidFill>
                  <a:srgbClr val="ffffff"/>
                </a:solidFill>
              </a:uFill>
              <a:latin typeface="Book Antiqua"/>
            </a:endParaRPr>
          </a:p>
          <a:p>
            <a:pPr marL="457200" indent="-456840">
              <a:lnSpc>
                <a:spcPct val="100000"/>
              </a:lnSpc>
              <a:spcBef>
                <a:spcPts val="400"/>
              </a:spcBef>
              <a:buClr>
                <a:srgbClr val="ff0000"/>
              </a:buClr>
              <a:buSzPct val="65000"/>
              <a:buFont typeface="Lucida Sans"/>
              <a:buAutoNum type="arabicPeriod"/>
            </a:pPr>
            <a:r>
              <a:rPr b="1" lang="el-GR" sz="2000" spc="-1" strike="noStrike">
                <a:solidFill>
                  <a:srgbClr val="000000"/>
                </a:solidFill>
                <a:uFill>
                  <a:solidFill>
                    <a:srgbClr val="ffffff"/>
                  </a:solidFill>
                </a:uFill>
                <a:latin typeface="Arial"/>
              </a:rPr>
              <a:t>ΕΠΙΒΕΒΑΙΩΣΗ ΟΤΙ ΤΑ ΥΓΡΑ ΤΩΝ ΣΤΡΟΒΙΛΩΝ ΕΙΝΑΙ ΑΝΟΙΚΤΑ.</a:t>
            </a:r>
            <a:endParaRPr b="0" lang="el-GR" sz="2000" spc="-1" strike="noStrike">
              <a:solidFill>
                <a:srgbClr val="ffffff"/>
              </a:solidFill>
              <a:uFill>
                <a:solidFill>
                  <a:srgbClr val="ffffff"/>
                </a:solidFill>
              </a:uFill>
              <a:latin typeface="Book Antiqua"/>
            </a:endParaRPr>
          </a:p>
          <a:p>
            <a:pPr marL="457200" indent="-456840">
              <a:lnSpc>
                <a:spcPct val="100000"/>
              </a:lnSpc>
              <a:spcBef>
                <a:spcPts val="400"/>
              </a:spcBef>
              <a:buClr>
                <a:srgbClr val="ff0000"/>
              </a:buClr>
              <a:buSzPct val="65000"/>
              <a:buFont typeface="Lucida Sans"/>
              <a:buAutoNum type="arabicPeriod"/>
            </a:pPr>
            <a:r>
              <a:rPr b="1" lang="el-GR" sz="2000" spc="-1" strike="noStrike">
                <a:solidFill>
                  <a:srgbClr val="000000"/>
                </a:solidFill>
                <a:uFill>
                  <a:solidFill>
                    <a:srgbClr val="ffffff"/>
                  </a:solidFill>
                </a:uFill>
                <a:latin typeface="Arial"/>
              </a:rPr>
              <a:t>ΚΡΙΚΟΣ ΕΝΤΟΣ. ΕΝΑΡΞΗ ΣΤΡΕΨΕΩΣ ΣΤΡΟΒΙΛΩΝ.</a:t>
            </a:r>
            <a:endParaRPr b="0" lang="el-GR" sz="2000" spc="-1" strike="noStrike">
              <a:solidFill>
                <a:srgbClr val="ffffff"/>
              </a:solidFill>
              <a:uFill>
                <a:solidFill>
                  <a:srgbClr val="ffffff"/>
                </a:solidFill>
              </a:uFill>
              <a:latin typeface="Book Antiqua"/>
            </a:endParaRPr>
          </a:p>
          <a:p>
            <a:pPr>
              <a:lnSpc>
                <a:spcPts val="1016"/>
              </a:lnSpc>
            </a:pPr>
            <a:endParaRPr b="0" lang="el-GR" sz="2000" spc="-1" strike="noStrike">
              <a:solidFill>
                <a:srgbClr val="ffffff"/>
              </a:solidFill>
              <a:uFill>
                <a:solidFill>
                  <a:srgbClr val="ffffff"/>
                </a:solidFill>
              </a:uFill>
              <a:latin typeface="Book Antiqua"/>
            </a:endParaRPr>
          </a:p>
        </p:txBody>
      </p:sp>
    </p:spTree>
  </p:cSld>
</p:sld>
</file>

<file path=ppt/slides/slide28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0" name="TextShape 1"/>
          <p:cNvSpPr txBox="1"/>
          <p:nvPr/>
        </p:nvSpPr>
        <p:spPr>
          <a:xfrm>
            <a:off x="214200" y="142920"/>
            <a:ext cx="8715240" cy="785520"/>
          </a:xfrm>
          <a:prstGeom prst="rect">
            <a:avLst/>
          </a:prstGeom>
          <a:solidFill>
            <a:srgbClr val="ffff00"/>
          </a:solidFill>
          <a:ln>
            <a:noFill/>
          </a:ln>
        </p:spPr>
        <p:txBody>
          <a:bodyPr lIns="90000" rIns="90000" tIns="45000" bIns="45000" anchor="ctr"/>
          <a:p>
            <a:pPr algn="ctr">
              <a:lnSpc>
                <a:spcPct val="100000"/>
              </a:lnSpc>
            </a:pPr>
            <a:r>
              <a:rPr b="1" lang="el-GR" sz="2400" spc="-1" strike="noStrike" u="sng">
                <a:solidFill>
                  <a:srgbClr val="e9d596"/>
                </a:solidFill>
                <a:uFill>
                  <a:solidFill>
                    <a:srgbClr val="ffffff"/>
                  </a:solidFill>
                </a:uFill>
                <a:latin typeface="Arial"/>
              </a:rPr>
              <a:t>ΧΕΙΡΙΣΜΟΙ </a:t>
            </a:r>
            <a:br/>
            <a:r>
              <a:rPr b="1" lang="el-GR" sz="2400" spc="-1" strike="noStrike" u="sng">
                <a:solidFill>
                  <a:srgbClr val="e9d596"/>
                </a:solidFill>
                <a:uFill>
                  <a:solidFill>
                    <a:srgbClr val="ffffff"/>
                  </a:solidFill>
                </a:uFill>
                <a:latin typeface="Arial"/>
              </a:rPr>
              <a:t>ΠΡΟΕΤΟΙΜΑΣΙΑ — ΠΛΟΥΣ — ΑΠΟΜΟΝΩΣΗ</a:t>
            </a:r>
            <a:endParaRPr b="0" lang="el-GR" sz="2400" spc="-1" strike="noStrike">
              <a:solidFill>
                <a:srgbClr val="ffffff"/>
              </a:solidFill>
              <a:uFill>
                <a:solidFill>
                  <a:srgbClr val="ffffff"/>
                </a:solidFill>
              </a:uFill>
              <a:latin typeface="Book Antiqua"/>
            </a:endParaRPr>
          </a:p>
        </p:txBody>
      </p:sp>
      <p:sp>
        <p:nvSpPr>
          <p:cNvPr id="1051" name="TextShape 2"/>
          <p:cNvSpPr txBox="1"/>
          <p:nvPr/>
        </p:nvSpPr>
        <p:spPr>
          <a:xfrm>
            <a:off x="214200" y="1071720"/>
            <a:ext cx="8715240" cy="5500440"/>
          </a:xfrm>
          <a:prstGeom prst="rect">
            <a:avLst/>
          </a:prstGeom>
          <a:solidFill>
            <a:srgbClr val="c8afd6"/>
          </a:solidFill>
          <a:ln>
            <a:noFill/>
          </a:ln>
        </p:spPr>
        <p:txBody>
          <a:bodyPr lIns="90000" rIns="90000" tIns="45000" bIns="45000">
            <a:normAutofit/>
          </a:bodyPr>
          <a:p>
            <a:pPr marL="548640" indent="-411120" algn="ctr">
              <a:lnSpc>
                <a:spcPct val="100000"/>
              </a:lnSpc>
              <a:spcBef>
                <a:spcPts val="400"/>
              </a:spcBef>
            </a:pPr>
            <a:r>
              <a:rPr b="1" lang="el-GR" sz="2000" spc="-1" strike="noStrike" u="sng">
                <a:solidFill>
                  <a:srgbClr val="7030a0"/>
                </a:solidFill>
                <a:uFill>
                  <a:solidFill>
                    <a:srgbClr val="ffffff"/>
                  </a:solidFill>
                </a:uFill>
                <a:latin typeface="Arial"/>
              </a:rPr>
              <a:t>ΠΡΟΘΕΡΜΑΝΣΗ — ΣΤΡΕΨΗ ΚΥΡΙΩΝ ΣΤΡΟΒΙΛΩΝ</a:t>
            </a:r>
            <a:endParaRPr b="0" lang="el-GR" sz="2000" spc="-1" strike="noStrike">
              <a:solidFill>
                <a:srgbClr val="ffffff"/>
              </a:solidFill>
              <a:uFill>
                <a:solidFill>
                  <a:srgbClr val="ffffff"/>
                </a:solidFill>
              </a:uFill>
              <a:latin typeface="Book Antiqua"/>
            </a:endParaRPr>
          </a:p>
          <a:p>
            <a:pPr marL="548640" indent="-411120" algn="ctr">
              <a:lnSpc>
                <a:spcPct val="100000"/>
              </a:lnSpc>
              <a:spcBef>
                <a:spcPts val="400"/>
              </a:spcBef>
            </a:pPr>
            <a:endParaRPr b="0" lang="el-GR" sz="2000" spc="-1" strike="noStrike">
              <a:solidFill>
                <a:srgbClr val="ffffff"/>
              </a:solidFill>
              <a:uFill>
                <a:solidFill>
                  <a:srgbClr val="ffffff"/>
                </a:solidFill>
              </a:uFill>
              <a:latin typeface="Book Antiqua"/>
            </a:endParaRPr>
          </a:p>
          <a:p>
            <a:pPr marL="548640" indent="-411120" algn="ctr">
              <a:lnSpc>
                <a:spcPct val="100000"/>
              </a:lnSpc>
              <a:spcBef>
                <a:spcPts val="479"/>
              </a:spcBef>
            </a:pPr>
            <a:r>
              <a:rPr b="1" lang="el-GR" sz="2400" spc="-1" strike="noStrike" u="sng">
                <a:solidFill>
                  <a:srgbClr val="ff0000"/>
                </a:solidFill>
                <a:uFill>
                  <a:solidFill>
                    <a:srgbClr val="ffffff"/>
                  </a:solidFill>
                </a:uFill>
                <a:latin typeface="Arial"/>
              </a:rPr>
              <a:t>ΥΨΩΣΗ ΚΕΝΟΥ</a:t>
            </a:r>
            <a:endParaRPr b="0" lang="el-GR" sz="2400" spc="-1" strike="noStrike">
              <a:solidFill>
                <a:srgbClr val="ffffff"/>
              </a:solidFill>
              <a:uFill>
                <a:solidFill>
                  <a:srgbClr val="ffffff"/>
                </a:solidFill>
              </a:uFill>
              <a:latin typeface="Book Antiqua"/>
            </a:endParaRPr>
          </a:p>
          <a:p>
            <a:pPr marL="548640" indent="-411120" algn="ctr">
              <a:lnSpc>
                <a:spcPct val="100000"/>
              </a:lnSpc>
              <a:spcBef>
                <a:spcPts val="400"/>
              </a:spcBef>
            </a:pPr>
            <a:endParaRPr b="0" lang="el-GR" sz="2400" spc="-1" strike="noStrike">
              <a:solidFill>
                <a:srgbClr val="ffffff"/>
              </a:solidFill>
              <a:uFill>
                <a:solidFill>
                  <a:srgbClr val="ffffff"/>
                </a:solidFill>
              </a:uFill>
              <a:latin typeface="Book Antiqua"/>
            </a:endParaRPr>
          </a:p>
          <a:p>
            <a:pPr marL="457200" indent="-456840">
              <a:lnSpc>
                <a:spcPct val="100000"/>
              </a:lnSpc>
              <a:spcBef>
                <a:spcPts val="400"/>
              </a:spcBef>
              <a:buClr>
                <a:srgbClr val="ff0000"/>
              </a:buClr>
              <a:buSzPct val="65000"/>
              <a:buFont typeface="Lucida Sans"/>
              <a:buAutoNum type="arabicPeriod" startAt="7"/>
            </a:pPr>
            <a:r>
              <a:rPr b="1" lang="el-GR" sz="2000" spc="-1" strike="noStrike">
                <a:solidFill>
                  <a:srgbClr val="000000"/>
                </a:solidFill>
                <a:uFill>
                  <a:solidFill>
                    <a:srgbClr val="ffffff"/>
                  </a:solidFill>
                </a:uFill>
                <a:latin typeface="Arial"/>
              </a:rPr>
              <a:t>ΛΕΙΤΟΥΡΓΙΑ ΑΝΤΛΙΑΣ ΚΥΚΛΟΦΟΡΙΑΣ. ΚΥΚΛΟΦΟΡΙΑ ΝΕΡΟΥ ΣΤΟ ΨΥΓΕΙΟ ΓΙΑ ΤΗΝ ΨΥΞΗ ΤΟΥ.</a:t>
            </a:r>
            <a:endParaRPr b="0" lang="el-GR" sz="2000" spc="-1" strike="noStrike">
              <a:solidFill>
                <a:srgbClr val="ffffff"/>
              </a:solidFill>
              <a:uFill>
                <a:solidFill>
                  <a:srgbClr val="ffffff"/>
                </a:solidFill>
              </a:uFill>
              <a:latin typeface="Book Antiqua"/>
            </a:endParaRPr>
          </a:p>
          <a:p>
            <a:pPr marL="457200" indent="-456840">
              <a:lnSpc>
                <a:spcPct val="100000"/>
              </a:lnSpc>
              <a:spcBef>
                <a:spcPts val="400"/>
              </a:spcBef>
              <a:buClr>
                <a:srgbClr val="ff0000"/>
              </a:buClr>
              <a:buSzPct val="65000"/>
              <a:buFont typeface="Lucida Sans"/>
              <a:buAutoNum type="arabicPeriod" startAt="7"/>
            </a:pPr>
            <a:r>
              <a:rPr b="1" lang="el-GR" sz="2000" spc="-1" strike="noStrike">
                <a:solidFill>
                  <a:srgbClr val="000000"/>
                </a:solidFill>
                <a:uFill>
                  <a:solidFill>
                    <a:srgbClr val="ffffff"/>
                  </a:solidFill>
                </a:uFill>
                <a:latin typeface="Arial"/>
              </a:rPr>
              <a:t>ΕΛΕΓΧΟΣ ΟΤΙ Η ΒΑΛΒΙΔΑ ΕΠΑΝΑΚΥΚΛΟΦΟΡΙΑΣ ΣΥΜΠΥΚΝΩΜΑΤΟΣ ΕΙΝΑΙ ΑΝΟΙΚΤΗ.</a:t>
            </a:r>
            <a:endParaRPr b="0" lang="el-GR" sz="2000" spc="-1" strike="noStrike">
              <a:solidFill>
                <a:srgbClr val="ffffff"/>
              </a:solidFill>
              <a:uFill>
                <a:solidFill>
                  <a:srgbClr val="ffffff"/>
                </a:solidFill>
              </a:uFill>
              <a:latin typeface="Book Antiqua"/>
            </a:endParaRPr>
          </a:p>
          <a:p>
            <a:pPr marL="457200" indent="-456840">
              <a:lnSpc>
                <a:spcPct val="100000"/>
              </a:lnSpc>
              <a:spcBef>
                <a:spcPts val="400"/>
              </a:spcBef>
              <a:buClr>
                <a:srgbClr val="ff0000"/>
              </a:buClr>
              <a:buSzPct val="65000"/>
              <a:buFont typeface="Lucida Sans"/>
              <a:buAutoNum type="arabicPeriod" startAt="7"/>
            </a:pPr>
            <a:r>
              <a:rPr b="1" lang="el-GR" sz="2000" spc="-1" strike="noStrike">
                <a:solidFill>
                  <a:srgbClr val="000000"/>
                </a:solidFill>
                <a:uFill>
                  <a:solidFill>
                    <a:srgbClr val="ffffff"/>
                  </a:solidFill>
                </a:uFill>
                <a:latin typeface="Arial"/>
              </a:rPr>
              <a:t>ΛΕΙΤΟΥΡΓΙΑ ΑΝΤΛΙΑΣ ΣΥΜΠΥΚΝΩΜΑΤΟΣ. ΕΛΕΓΧΟΣ ΑΝ ΤΑ ΤΖΙΦΑΡΙΑ (ΕΚΧΥΤΗΡΕΣ ΑΕΡΑ) ΨΥΧΟΝΤΑΙ. ΕΝΑΡΞΗ ΑΝΑΡΡΟΦΗΣΕΩΣ ΤΟΥΣ ΑΠΟ ΤΟ ΨΥΓΕΙΟ.</a:t>
            </a:r>
            <a:endParaRPr b="0" lang="el-GR" sz="2000" spc="-1" strike="noStrike">
              <a:solidFill>
                <a:srgbClr val="ffffff"/>
              </a:solidFill>
              <a:uFill>
                <a:solidFill>
                  <a:srgbClr val="ffffff"/>
                </a:solidFill>
              </a:uFill>
              <a:latin typeface="Book Antiqua"/>
            </a:endParaRPr>
          </a:p>
          <a:p>
            <a:pPr marL="457200" indent="-456840">
              <a:lnSpc>
                <a:spcPct val="100000"/>
              </a:lnSpc>
              <a:spcBef>
                <a:spcPts val="400"/>
              </a:spcBef>
              <a:buClr>
                <a:srgbClr val="ff0000"/>
              </a:buClr>
              <a:buSzPct val="65000"/>
              <a:buFont typeface="Lucida Sans"/>
              <a:buAutoNum type="arabicPeriod" startAt="7"/>
            </a:pPr>
            <a:r>
              <a:rPr b="1" lang="el-GR" sz="2000" spc="-1" strike="noStrike">
                <a:solidFill>
                  <a:srgbClr val="000000"/>
                </a:solidFill>
                <a:uFill>
                  <a:solidFill>
                    <a:srgbClr val="ffffff"/>
                  </a:solidFill>
                </a:uFill>
                <a:latin typeface="Arial"/>
              </a:rPr>
              <a:t>ΕΙΣΑΓΩΓΗ ΑΤΜΟΥ ΣΤΙΣ ΣΥΣΚΕΥΕΣ ΣΤΕΓΑΝΟΤΗΤΑΣ (ΚΟΛΑΡΑ). ΡΥΘΜΙΣΗ ΑΝΑΡΡΟΦΗΣΕΩΣ ΑΤΜΟΥ ΑΠΟ ΤΑ ΚΟΛΑΡΑ. ΥΨΩΣΗ ΚΕΝΟΥ ΣΤΗΝ ΕΠΙΘΥΜΗΤΗ ΤΙΜΗ ΣΤΟ ΨΥΓΕΙΟ.</a:t>
            </a:r>
            <a:endParaRPr b="0" lang="el-GR" sz="2000" spc="-1" strike="noStrike">
              <a:solidFill>
                <a:srgbClr val="ffffff"/>
              </a:solidFill>
              <a:uFill>
                <a:solidFill>
                  <a:srgbClr val="ffffff"/>
                </a:solidFill>
              </a:uFill>
              <a:latin typeface="Book Antiqua"/>
            </a:endParaRPr>
          </a:p>
          <a:p>
            <a:pPr>
              <a:lnSpc>
                <a:spcPts val="1016"/>
              </a:lnSpc>
            </a:pPr>
            <a:endParaRPr b="0" lang="el-GR" sz="2000" spc="-1" strike="noStrike">
              <a:solidFill>
                <a:srgbClr val="ffffff"/>
              </a:solidFill>
              <a:uFill>
                <a:solidFill>
                  <a:srgbClr val="ffffff"/>
                </a:solidFill>
              </a:uFill>
              <a:latin typeface="Book Antiqua"/>
            </a:endParaRPr>
          </a:p>
        </p:txBody>
      </p:sp>
    </p:spTree>
  </p:cSld>
</p:sld>
</file>

<file path=ppt/slides/slide28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2" name="TextShape 1"/>
          <p:cNvSpPr txBox="1"/>
          <p:nvPr/>
        </p:nvSpPr>
        <p:spPr>
          <a:xfrm>
            <a:off x="214200" y="142920"/>
            <a:ext cx="8715240" cy="785520"/>
          </a:xfrm>
          <a:prstGeom prst="rect">
            <a:avLst/>
          </a:prstGeom>
          <a:solidFill>
            <a:srgbClr val="ffff00"/>
          </a:solidFill>
          <a:ln>
            <a:noFill/>
          </a:ln>
        </p:spPr>
        <p:txBody>
          <a:bodyPr lIns="90000" rIns="90000" tIns="45000" bIns="45000" anchor="ctr"/>
          <a:p>
            <a:pPr algn="ctr">
              <a:lnSpc>
                <a:spcPct val="100000"/>
              </a:lnSpc>
            </a:pPr>
            <a:r>
              <a:rPr b="1" lang="el-GR" sz="2400" spc="-1" strike="noStrike" u="sng">
                <a:solidFill>
                  <a:srgbClr val="e9d596"/>
                </a:solidFill>
                <a:uFill>
                  <a:solidFill>
                    <a:srgbClr val="ffffff"/>
                  </a:solidFill>
                </a:uFill>
                <a:latin typeface="Arial"/>
              </a:rPr>
              <a:t>ΧΕΙΡΙΣΜΟΙ </a:t>
            </a:r>
            <a:br/>
            <a:r>
              <a:rPr b="1" lang="el-GR" sz="2400" spc="-1" strike="noStrike" u="sng">
                <a:solidFill>
                  <a:srgbClr val="e9d596"/>
                </a:solidFill>
                <a:uFill>
                  <a:solidFill>
                    <a:srgbClr val="ffffff"/>
                  </a:solidFill>
                </a:uFill>
                <a:latin typeface="Arial"/>
              </a:rPr>
              <a:t>ΠΡΟΕΤΟΙΜΑΣΙΑ — ΠΛΟΥΣ — ΑΠΟΜΟΝΩΣΗ</a:t>
            </a:r>
            <a:endParaRPr b="0" lang="el-GR" sz="2400" spc="-1" strike="noStrike">
              <a:solidFill>
                <a:srgbClr val="ffffff"/>
              </a:solidFill>
              <a:uFill>
                <a:solidFill>
                  <a:srgbClr val="ffffff"/>
                </a:solidFill>
              </a:uFill>
              <a:latin typeface="Book Antiqua"/>
            </a:endParaRPr>
          </a:p>
        </p:txBody>
      </p:sp>
      <p:sp>
        <p:nvSpPr>
          <p:cNvPr id="1053" name="TextShape 2"/>
          <p:cNvSpPr txBox="1"/>
          <p:nvPr/>
        </p:nvSpPr>
        <p:spPr>
          <a:xfrm>
            <a:off x="214200" y="1071720"/>
            <a:ext cx="8715240" cy="5500440"/>
          </a:xfrm>
          <a:prstGeom prst="rect">
            <a:avLst/>
          </a:prstGeom>
          <a:solidFill>
            <a:srgbClr val="c8afd6"/>
          </a:solidFill>
          <a:ln>
            <a:noFill/>
          </a:ln>
        </p:spPr>
        <p:txBody>
          <a:bodyPr lIns="90000" rIns="90000" tIns="45000" bIns="45000">
            <a:normAutofit/>
          </a:bodyPr>
          <a:p>
            <a:pPr marL="548640" indent="-411120" algn="ctr">
              <a:lnSpc>
                <a:spcPct val="100000"/>
              </a:lnSpc>
              <a:spcBef>
                <a:spcPts val="400"/>
              </a:spcBef>
            </a:pPr>
            <a:r>
              <a:rPr b="1" lang="el-GR" sz="2000" spc="-1" strike="noStrike" u="sng">
                <a:solidFill>
                  <a:srgbClr val="7030a0"/>
                </a:solidFill>
                <a:uFill>
                  <a:solidFill>
                    <a:srgbClr val="ffffff"/>
                  </a:solidFill>
                </a:uFill>
                <a:latin typeface="Arial"/>
              </a:rPr>
              <a:t>ΠΡΟΘΕΡΜΑΝΣΗ — ΣΤΡΕΨΗ ΚΥΡΙΩΝ ΣΤΡΟΒΙΛΩΝ</a:t>
            </a:r>
            <a:endParaRPr b="0" lang="el-GR" sz="2000" spc="-1" strike="noStrike">
              <a:solidFill>
                <a:srgbClr val="ffffff"/>
              </a:solidFill>
              <a:uFill>
                <a:solidFill>
                  <a:srgbClr val="ffffff"/>
                </a:solidFill>
              </a:uFill>
              <a:latin typeface="Book Antiqua"/>
            </a:endParaRPr>
          </a:p>
          <a:p>
            <a:pPr marL="548640" indent="-411120" algn="ctr">
              <a:lnSpc>
                <a:spcPct val="100000"/>
              </a:lnSpc>
              <a:spcBef>
                <a:spcPts val="400"/>
              </a:spcBef>
            </a:pPr>
            <a:endParaRPr b="0" lang="el-GR" sz="2000" spc="-1" strike="noStrike">
              <a:solidFill>
                <a:srgbClr val="ffffff"/>
              </a:solidFill>
              <a:uFill>
                <a:solidFill>
                  <a:srgbClr val="ffffff"/>
                </a:solidFill>
              </a:uFill>
              <a:latin typeface="Book Antiqua"/>
            </a:endParaRPr>
          </a:p>
          <a:p>
            <a:pPr marL="548640" indent="-411120" algn="ctr">
              <a:lnSpc>
                <a:spcPct val="100000"/>
              </a:lnSpc>
              <a:spcBef>
                <a:spcPts val="479"/>
              </a:spcBef>
            </a:pPr>
            <a:r>
              <a:rPr b="1" lang="el-GR" sz="2400" spc="-1" strike="noStrike" u="sng">
                <a:solidFill>
                  <a:srgbClr val="ff0000"/>
                </a:solidFill>
                <a:uFill>
                  <a:solidFill>
                    <a:srgbClr val="ffffff"/>
                  </a:solidFill>
                </a:uFill>
                <a:latin typeface="Arial"/>
              </a:rPr>
              <a:t>ΘΕΡΜΑΝΣΗ ΑΤΜΑΓΩΓΟΥ ΚΑΙ ΧΕΙΡΙΣΤΗΡΙΩΝ</a:t>
            </a:r>
            <a:endParaRPr b="0" lang="el-GR" sz="2400" spc="-1" strike="noStrike">
              <a:solidFill>
                <a:srgbClr val="ffffff"/>
              </a:solidFill>
              <a:uFill>
                <a:solidFill>
                  <a:srgbClr val="ffffff"/>
                </a:solidFill>
              </a:uFill>
              <a:latin typeface="Book Antiqua"/>
            </a:endParaRPr>
          </a:p>
          <a:p>
            <a:pPr marL="548640" indent="-411120" algn="ctr">
              <a:lnSpc>
                <a:spcPct val="100000"/>
              </a:lnSpc>
              <a:spcBef>
                <a:spcPts val="479"/>
              </a:spcBef>
            </a:pPr>
            <a:endParaRPr b="0" lang="el-GR" sz="2400" spc="-1" strike="noStrike">
              <a:solidFill>
                <a:srgbClr val="ffffff"/>
              </a:solidFill>
              <a:uFill>
                <a:solidFill>
                  <a:srgbClr val="ffffff"/>
                </a:solidFill>
              </a:uFill>
              <a:latin typeface="Book Antiqua"/>
            </a:endParaRPr>
          </a:p>
          <a:p>
            <a:pPr lvl="1" marL="914400" indent="-456840">
              <a:lnSpc>
                <a:spcPct val="100000"/>
              </a:lnSpc>
              <a:spcBef>
                <a:spcPts val="479"/>
              </a:spcBef>
              <a:buClr>
                <a:srgbClr val="ff0000"/>
              </a:buClr>
              <a:buSzPct val="80000"/>
              <a:buFont typeface="Lucida Sans"/>
              <a:buAutoNum type="arabicPeriod" startAt="11"/>
            </a:pPr>
            <a:r>
              <a:rPr b="1" lang="el-GR" sz="2400" spc="-1" strike="noStrike">
                <a:solidFill>
                  <a:srgbClr val="000000"/>
                </a:solidFill>
                <a:uFill>
                  <a:solidFill>
                    <a:srgbClr val="ffffff"/>
                  </a:solidFill>
                </a:uFill>
                <a:latin typeface="Arial"/>
              </a:rPr>
              <a:t>ΑΝΟΙΓΜΑ ΟΛΩΝ ΤΩΝ ΥΓΡΩΝ ΣΤΟΥΣ ΑΤΜΑΓΩΓΟΥΣ ΜΕΧΡΙ ΚΑΙ ΤΑ ΧΕΙΡΙΣΤΗΡΙΑ.</a:t>
            </a:r>
            <a:endParaRPr b="0" lang="el-GR" sz="2400" spc="-1" strike="noStrike">
              <a:solidFill>
                <a:srgbClr val="ffffff"/>
              </a:solidFill>
              <a:uFill>
                <a:solidFill>
                  <a:srgbClr val="ffffff"/>
                </a:solidFill>
              </a:uFill>
              <a:latin typeface="Book Antiqua"/>
            </a:endParaRPr>
          </a:p>
          <a:p>
            <a:pPr lvl="1" marL="914400" indent="-456840">
              <a:lnSpc>
                <a:spcPct val="100000"/>
              </a:lnSpc>
              <a:spcBef>
                <a:spcPts val="479"/>
              </a:spcBef>
              <a:buClr>
                <a:srgbClr val="ff0000"/>
              </a:buClr>
              <a:buSzPct val="80000"/>
              <a:buFont typeface="Lucida Sans"/>
              <a:buAutoNum type="arabicPeriod" startAt="11"/>
            </a:pPr>
            <a:r>
              <a:rPr b="1" lang="el-GR" sz="2400" spc="-1" strike="noStrike">
                <a:solidFill>
                  <a:srgbClr val="000000"/>
                </a:solidFill>
                <a:uFill>
                  <a:solidFill>
                    <a:srgbClr val="ffffff"/>
                  </a:solidFill>
                </a:uFill>
                <a:latin typeface="Arial"/>
              </a:rPr>
              <a:t>ΑΝΟΙΓΜΑ ΚΥΡΙΩΝ ΑΤΜΟΦΡΑΚΤΩΝ ΛΕΒΗΤΑ.</a:t>
            </a:r>
            <a:endParaRPr b="0" lang="el-GR" sz="2400" spc="-1" strike="noStrike">
              <a:solidFill>
                <a:srgbClr val="ffffff"/>
              </a:solidFill>
              <a:uFill>
                <a:solidFill>
                  <a:srgbClr val="ffffff"/>
                </a:solidFill>
              </a:uFill>
              <a:latin typeface="Book Antiqua"/>
            </a:endParaRPr>
          </a:p>
          <a:p>
            <a:pPr lvl="1" marL="914400" indent="-456840">
              <a:lnSpc>
                <a:spcPct val="100000"/>
              </a:lnSpc>
              <a:spcBef>
                <a:spcPts val="479"/>
              </a:spcBef>
              <a:buClr>
                <a:srgbClr val="ff0000"/>
              </a:buClr>
              <a:buSzPct val="80000"/>
              <a:buFont typeface="Lucida Sans"/>
              <a:buAutoNum type="arabicPeriod" startAt="11"/>
            </a:pPr>
            <a:r>
              <a:rPr b="1" lang="el-GR" sz="2400" spc="-1" strike="noStrike">
                <a:solidFill>
                  <a:srgbClr val="000000"/>
                </a:solidFill>
                <a:uFill>
                  <a:solidFill>
                    <a:srgbClr val="ffffff"/>
                  </a:solidFill>
                </a:uFill>
                <a:latin typeface="Arial"/>
              </a:rPr>
              <a:t>ΠΑΡΑΚΟΛΟΥΘΗΣΗ ΠΡΟΘΕΡΜΑΝΣΕΩΣ.</a:t>
            </a:r>
            <a:endParaRPr b="0" lang="el-GR" sz="2400" spc="-1" strike="noStrike">
              <a:solidFill>
                <a:srgbClr val="ffffff"/>
              </a:solidFill>
              <a:uFill>
                <a:solidFill>
                  <a:srgbClr val="ffffff"/>
                </a:solidFill>
              </a:uFill>
              <a:latin typeface="Book Antiqua"/>
            </a:endParaRPr>
          </a:p>
          <a:p>
            <a:pPr>
              <a:lnSpc>
                <a:spcPts val="1016"/>
              </a:lnSpc>
            </a:pPr>
            <a:endParaRPr b="0" lang="el-GR" sz="2400" spc="-1" strike="noStrike">
              <a:solidFill>
                <a:srgbClr val="ffffff"/>
              </a:solidFill>
              <a:uFill>
                <a:solidFill>
                  <a:srgbClr val="ffffff"/>
                </a:solidFill>
              </a:uFill>
              <a:latin typeface="Book Antiqua"/>
            </a:endParaRPr>
          </a:p>
        </p:txBody>
      </p:sp>
    </p:spTree>
  </p:cSld>
</p:sld>
</file>

<file path=ppt/slides/slide28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4" name="TextShape 1"/>
          <p:cNvSpPr txBox="1"/>
          <p:nvPr/>
        </p:nvSpPr>
        <p:spPr>
          <a:xfrm>
            <a:off x="214200" y="142920"/>
            <a:ext cx="8715240" cy="785520"/>
          </a:xfrm>
          <a:prstGeom prst="rect">
            <a:avLst/>
          </a:prstGeom>
          <a:solidFill>
            <a:srgbClr val="ffff00"/>
          </a:solidFill>
          <a:ln>
            <a:noFill/>
          </a:ln>
        </p:spPr>
        <p:txBody>
          <a:bodyPr lIns="90000" rIns="90000" tIns="45000" bIns="45000" anchor="ctr"/>
          <a:p>
            <a:pPr algn="ctr">
              <a:lnSpc>
                <a:spcPct val="100000"/>
              </a:lnSpc>
            </a:pPr>
            <a:r>
              <a:rPr b="1" lang="el-GR" sz="2400" spc="-1" strike="noStrike" u="sng">
                <a:solidFill>
                  <a:srgbClr val="e9d596"/>
                </a:solidFill>
                <a:uFill>
                  <a:solidFill>
                    <a:srgbClr val="ffffff"/>
                  </a:solidFill>
                </a:uFill>
                <a:latin typeface="Arial"/>
              </a:rPr>
              <a:t>ΧΕΙΡΙΣΜΟΙ </a:t>
            </a:r>
            <a:br/>
            <a:r>
              <a:rPr b="1" lang="el-GR" sz="2400" spc="-1" strike="noStrike" u="sng">
                <a:solidFill>
                  <a:srgbClr val="e9d596"/>
                </a:solidFill>
                <a:uFill>
                  <a:solidFill>
                    <a:srgbClr val="ffffff"/>
                  </a:solidFill>
                </a:uFill>
                <a:latin typeface="Arial"/>
              </a:rPr>
              <a:t>ΠΡΟΕΤΟΙΜΑΣΙΑ — ΠΛΟΥΣ — ΑΠΟΜΟΝΩΣΗ</a:t>
            </a:r>
            <a:endParaRPr b="0" lang="el-GR" sz="2400" spc="-1" strike="noStrike">
              <a:solidFill>
                <a:srgbClr val="ffffff"/>
              </a:solidFill>
              <a:uFill>
                <a:solidFill>
                  <a:srgbClr val="ffffff"/>
                </a:solidFill>
              </a:uFill>
              <a:latin typeface="Book Antiqua"/>
            </a:endParaRPr>
          </a:p>
        </p:txBody>
      </p:sp>
      <p:sp>
        <p:nvSpPr>
          <p:cNvPr id="1055" name="TextShape 2"/>
          <p:cNvSpPr txBox="1"/>
          <p:nvPr/>
        </p:nvSpPr>
        <p:spPr>
          <a:xfrm>
            <a:off x="214200" y="1071720"/>
            <a:ext cx="8715240" cy="5500440"/>
          </a:xfrm>
          <a:prstGeom prst="rect">
            <a:avLst/>
          </a:prstGeom>
          <a:solidFill>
            <a:srgbClr val="c8afd6"/>
          </a:solidFill>
          <a:ln>
            <a:noFill/>
          </a:ln>
        </p:spPr>
        <p:txBody>
          <a:bodyPr lIns="90000" rIns="90000" tIns="45000" bIns="45000">
            <a:normAutofit/>
          </a:bodyPr>
          <a:p>
            <a:pPr marL="548640" indent="-411120" algn="ctr">
              <a:lnSpc>
                <a:spcPct val="100000"/>
              </a:lnSpc>
              <a:spcBef>
                <a:spcPts val="400"/>
              </a:spcBef>
            </a:pPr>
            <a:r>
              <a:rPr b="1" lang="el-GR" sz="2000" spc="-1" strike="noStrike" u="sng">
                <a:solidFill>
                  <a:srgbClr val="7030a0"/>
                </a:solidFill>
                <a:uFill>
                  <a:solidFill>
                    <a:srgbClr val="ffffff"/>
                  </a:solidFill>
                </a:uFill>
                <a:latin typeface="Arial"/>
              </a:rPr>
              <a:t>ΠΡΟΘΕΡΜΑΝΣΗ — ΣΤΡΕΨΗ ΚΥΡΙΩΝ ΣΤΡΟΒΙΛΩΝ</a:t>
            </a:r>
            <a:endParaRPr b="0" lang="el-GR" sz="2000" spc="-1" strike="noStrike">
              <a:solidFill>
                <a:srgbClr val="ffffff"/>
              </a:solidFill>
              <a:uFill>
                <a:solidFill>
                  <a:srgbClr val="ffffff"/>
                </a:solidFill>
              </a:uFill>
              <a:latin typeface="Book Antiqua"/>
            </a:endParaRPr>
          </a:p>
          <a:p>
            <a:pPr marL="548640" indent="-411120" algn="ctr">
              <a:lnSpc>
                <a:spcPct val="100000"/>
              </a:lnSpc>
              <a:spcBef>
                <a:spcPts val="400"/>
              </a:spcBef>
            </a:pPr>
            <a:endParaRPr b="0" lang="el-GR" sz="2000" spc="-1" strike="noStrike">
              <a:solidFill>
                <a:srgbClr val="ffffff"/>
              </a:solidFill>
              <a:uFill>
                <a:solidFill>
                  <a:srgbClr val="ffffff"/>
                </a:solidFill>
              </a:uFill>
              <a:latin typeface="Book Antiqua"/>
            </a:endParaRPr>
          </a:p>
          <a:p>
            <a:pPr marL="548640" indent="-411120" algn="ctr">
              <a:lnSpc>
                <a:spcPct val="100000"/>
              </a:lnSpc>
              <a:spcBef>
                <a:spcPts val="561"/>
              </a:spcBef>
            </a:pPr>
            <a:r>
              <a:rPr b="1" lang="el-GR" sz="2800" spc="-1" strike="noStrike" u="sng">
                <a:solidFill>
                  <a:srgbClr val="ff0000"/>
                </a:solidFill>
                <a:uFill>
                  <a:solidFill>
                    <a:srgbClr val="ffffff"/>
                  </a:solidFill>
                </a:uFill>
                <a:latin typeface="Arial"/>
              </a:rPr>
              <a:t>ΠΡΟΘΕΡΜΑΝΣΗ ΣΤΡΟΒΙΛΩΝ</a:t>
            </a:r>
            <a:endParaRPr b="0" lang="el-GR" sz="2800" spc="-1" strike="noStrike">
              <a:solidFill>
                <a:srgbClr val="ffffff"/>
              </a:solidFill>
              <a:uFill>
                <a:solidFill>
                  <a:srgbClr val="ffffff"/>
                </a:solidFill>
              </a:uFill>
              <a:latin typeface="Book Antiqua"/>
            </a:endParaRPr>
          </a:p>
          <a:p>
            <a:pPr marL="548640" indent="-411120" algn="ctr">
              <a:lnSpc>
                <a:spcPct val="100000"/>
              </a:lnSpc>
              <a:spcBef>
                <a:spcPts val="561"/>
              </a:spcBef>
            </a:pPr>
            <a:endParaRPr b="0" lang="el-GR" sz="2800" spc="-1" strike="noStrike">
              <a:solidFill>
                <a:srgbClr val="ffffff"/>
              </a:solidFill>
              <a:uFill>
                <a:solidFill>
                  <a:srgbClr val="ffffff"/>
                </a:solidFill>
              </a:uFill>
              <a:latin typeface="Book Antiqua"/>
            </a:endParaRPr>
          </a:p>
          <a:p>
            <a:pPr lvl="1" marL="971640" indent="-514080">
              <a:lnSpc>
                <a:spcPct val="100000"/>
              </a:lnSpc>
              <a:spcBef>
                <a:spcPts val="479"/>
              </a:spcBef>
              <a:buClr>
                <a:srgbClr val="ff0000"/>
              </a:buClr>
              <a:buSzPct val="80000"/>
              <a:buFont typeface="Lucida Sans"/>
              <a:buAutoNum type="arabicPeriod" startAt="14"/>
            </a:pPr>
            <a:r>
              <a:rPr b="1" lang="el-GR" sz="2400" spc="-1" strike="noStrike">
                <a:solidFill>
                  <a:srgbClr val="000000"/>
                </a:solidFill>
                <a:uFill>
                  <a:solidFill>
                    <a:srgbClr val="ffffff"/>
                  </a:solidFill>
                </a:uFill>
                <a:latin typeface="Arial"/>
              </a:rPr>
              <a:t>ΕΙΣΑΓΩΓΗ ΑΤΜΟΥ ΣΤΟΥΣ ΣΤΡΟΒΙΛΟΥΣ ΑΠΟ ΤΟΝ ΑΤΜΑΓΩΓΟ BY-PASS ΤΩΝ ΧΕΙΡΙΣΤΗΡΙΩΝ.</a:t>
            </a:r>
            <a:endParaRPr b="0" lang="el-GR" sz="2400" spc="-1" strike="noStrike">
              <a:solidFill>
                <a:srgbClr val="ffffff"/>
              </a:solidFill>
              <a:uFill>
                <a:solidFill>
                  <a:srgbClr val="ffffff"/>
                </a:solidFill>
              </a:uFill>
              <a:latin typeface="Book Antiqua"/>
            </a:endParaRPr>
          </a:p>
          <a:p>
            <a:pPr lvl="1" marL="971640" indent="-514080">
              <a:lnSpc>
                <a:spcPct val="100000"/>
              </a:lnSpc>
              <a:spcBef>
                <a:spcPts val="479"/>
              </a:spcBef>
              <a:buClr>
                <a:srgbClr val="ff0000"/>
              </a:buClr>
              <a:buSzPct val="80000"/>
              <a:buFont typeface="Lucida Sans"/>
              <a:buAutoNum type="arabicPeriod" startAt="14"/>
            </a:pPr>
            <a:r>
              <a:rPr b="1" lang="el-GR" sz="2400" spc="-1" strike="noStrike">
                <a:solidFill>
                  <a:srgbClr val="000000"/>
                </a:solidFill>
                <a:uFill>
                  <a:solidFill>
                    <a:srgbClr val="ffffff"/>
                  </a:solidFill>
                </a:uFill>
                <a:latin typeface="Arial"/>
              </a:rPr>
              <a:t>ΑΝΟΙΓΜΑ ΤΩΝ ΕΠΙΣΤΟΜΙΩΝ ΟΜΑΔΩΝ ΠΡΟΦΥΣΙΩΝ.</a:t>
            </a:r>
            <a:endParaRPr b="0" lang="el-GR" sz="2400" spc="-1" strike="noStrike">
              <a:solidFill>
                <a:srgbClr val="ffffff"/>
              </a:solidFill>
              <a:uFill>
                <a:solidFill>
                  <a:srgbClr val="ffffff"/>
                </a:solidFill>
              </a:uFill>
              <a:latin typeface="Book Antiqua"/>
            </a:endParaRPr>
          </a:p>
          <a:p>
            <a:pPr lvl="1" marL="971640" indent="-514080">
              <a:lnSpc>
                <a:spcPct val="100000"/>
              </a:lnSpc>
              <a:spcBef>
                <a:spcPts val="479"/>
              </a:spcBef>
              <a:buClr>
                <a:srgbClr val="ff0000"/>
              </a:buClr>
              <a:buSzPct val="80000"/>
              <a:buFont typeface="Lucida Sans"/>
              <a:buAutoNum type="arabicPeriod" startAt="14"/>
            </a:pPr>
            <a:r>
              <a:rPr b="1" lang="el-GR" sz="2400" spc="-1" strike="noStrike">
                <a:solidFill>
                  <a:srgbClr val="000000"/>
                </a:solidFill>
                <a:uFill>
                  <a:solidFill>
                    <a:srgbClr val="ffffff"/>
                  </a:solidFill>
                </a:uFill>
                <a:latin typeface="Arial"/>
              </a:rPr>
              <a:t>ΠΑΡΑΚΟΛΟΥΘΗΣΗ ΠΡΟΘΕΡΜΑΝΣΕΩΣ, ΠΟΥ ΠΡΕΠΕΙ ΝΑ ΚΡΑΤΗΣΕΙ ΤΟΥΛΑΧΙΣΤΟΝ 4 ΩΡΕΣ.</a:t>
            </a:r>
            <a:endParaRPr b="0" lang="el-GR" sz="2400" spc="-1" strike="noStrike">
              <a:solidFill>
                <a:srgbClr val="ffffff"/>
              </a:solidFill>
              <a:uFill>
                <a:solidFill>
                  <a:srgbClr val="ffffff"/>
                </a:solidFill>
              </a:uFill>
              <a:latin typeface="Book Antiqua"/>
            </a:endParaRPr>
          </a:p>
          <a:p>
            <a:pPr>
              <a:lnSpc>
                <a:spcPts val="1016"/>
              </a:lnSpc>
            </a:pPr>
            <a:endParaRPr b="0" lang="el-GR" sz="2400" spc="-1" strike="noStrike">
              <a:solidFill>
                <a:srgbClr val="ffffff"/>
              </a:solidFill>
              <a:uFill>
                <a:solidFill>
                  <a:srgbClr val="ffffff"/>
                </a:solidFill>
              </a:uFill>
              <a:latin typeface="Book Antiqua"/>
            </a:endParaRPr>
          </a:p>
        </p:txBody>
      </p:sp>
    </p:spTree>
  </p:cSld>
</p:sld>
</file>

<file path=ppt/slides/slide29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6" name="TextShape 1"/>
          <p:cNvSpPr txBox="1"/>
          <p:nvPr/>
        </p:nvSpPr>
        <p:spPr>
          <a:xfrm>
            <a:off x="214200" y="142920"/>
            <a:ext cx="8715240" cy="785520"/>
          </a:xfrm>
          <a:prstGeom prst="rect">
            <a:avLst/>
          </a:prstGeom>
          <a:solidFill>
            <a:srgbClr val="ffff00"/>
          </a:solidFill>
          <a:ln>
            <a:noFill/>
          </a:ln>
        </p:spPr>
        <p:txBody>
          <a:bodyPr lIns="90000" rIns="90000" tIns="45000" bIns="45000" anchor="ctr"/>
          <a:p>
            <a:pPr algn="ctr">
              <a:lnSpc>
                <a:spcPct val="100000"/>
              </a:lnSpc>
            </a:pPr>
            <a:r>
              <a:rPr b="1" lang="el-GR" sz="2400" spc="-1" strike="noStrike" u="sng">
                <a:solidFill>
                  <a:srgbClr val="e9d596"/>
                </a:solidFill>
                <a:uFill>
                  <a:solidFill>
                    <a:srgbClr val="ffffff"/>
                  </a:solidFill>
                </a:uFill>
                <a:latin typeface="Arial"/>
              </a:rPr>
              <a:t>ΧΕΙΡΙΣΜΟΙ </a:t>
            </a:r>
            <a:br/>
            <a:r>
              <a:rPr b="1" lang="el-GR" sz="2400" spc="-1" strike="noStrike" u="sng">
                <a:solidFill>
                  <a:srgbClr val="e9d596"/>
                </a:solidFill>
                <a:uFill>
                  <a:solidFill>
                    <a:srgbClr val="ffffff"/>
                  </a:solidFill>
                </a:uFill>
                <a:latin typeface="Arial"/>
              </a:rPr>
              <a:t>ΠΡΟΕΤΟΙΜΑΣΙΑ — ΠΛΟΥΣ — ΑΠΟΜΟΝΩΣΗ</a:t>
            </a:r>
            <a:endParaRPr b="0" lang="el-GR" sz="2400" spc="-1" strike="noStrike">
              <a:solidFill>
                <a:srgbClr val="ffffff"/>
              </a:solidFill>
              <a:uFill>
                <a:solidFill>
                  <a:srgbClr val="ffffff"/>
                </a:solidFill>
              </a:uFill>
              <a:latin typeface="Book Antiqua"/>
            </a:endParaRPr>
          </a:p>
        </p:txBody>
      </p:sp>
      <p:sp>
        <p:nvSpPr>
          <p:cNvPr id="1057" name="TextShape 2"/>
          <p:cNvSpPr txBox="1"/>
          <p:nvPr/>
        </p:nvSpPr>
        <p:spPr>
          <a:xfrm>
            <a:off x="214200" y="1071720"/>
            <a:ext cx="8715240" cy="5500440"/>
          </a:xfrm>
          <a:prstGeom prst="rect">
            <a:avLst/>
          </a:prstGeom>
          <a:solidFill>
            <a:srgbClr val="c8afd6"/>
          </a:solidFill>
          <a:ln>
            <a:noFill/>
          </a:ln>
        </p:spPr>
        <p:txBody>
          <a:bodyPr lIns="90000" rIns="90000" tIns="45000" bIns="45000">
            <a:normAutofit/>
          </a:bodyPr>
          <a:p>
            <a:pPr marL="548640" indent="-411120" algn="ctr">
              <a:lnSpc>
                <a:spcPct val="100000"/>
              </a:lnSpc>
              <a:spcBef>
                <a:spcPts val="581"/>
              </a:spcBef>
            </a:pPr>
            <a:r>
              <a:rPr b="1" lang="el-GR" sz="2900" spc="-1" strike="noStrike" u="sng">
                <a:solidFill>
                  <a:srgbClr val="7030a0"/>
                </a:solidFill>
                <a:uFill>
                  <a:solidFill>
                    <a:srgbClr val="ffffff"/>
                  </a:solidFill>
                </a:uFill>
                <a:latin typeface="Arial"/>
              </a:rPr>
              <a:t>ΠΡΟΘΕΡΜΑΝΣΗ — ΣΤΡΕΨΗ ΚΥΡΙΩΝ ΣΤΡΟΒΙΛΩΝ</a:t>
            </a:r>
            <a:endParaRPr b="0" lang="el-GR" sz="2900" spc="-1" strike="noStrike">
              <a:solidFill>
                <a:srgbClr val="ffffff"/>
              </a:solidFill>
              <a:uFill>
                <a:solidFill>
                  <a:srgbClr val="ffffff"/>
                </a:solidFill>
              </a:uFill>
              <a:latin typeface="Book Antiqua"/>
            </a:endParaRPr>
          </a:p>
          <a:p>
            <a:pPr marL="548640" indent="-411120" algn="ctr">
              <a:lnSpc>
                <a:spcPct val="100000"/>
              </a:lnSpc>
              <a:spcBef>
                <a:spcPts val="400"/>
              </a:spcBef>
            </a:pPr>
            <a:endParaRPr b="0" lang="el-GR" sz="2900" spc="-1" strike="noStrike">
              <a:solidFill>
                <a:srgbClr val="ffffff"/>
              </a:solidFill>
              <a:uFill>
                <a:solidFill>
                  <a:srgbClr val="ffffff"/>
                </a:solidFill>
              </a:uFill>
              <a:latin typeface="Book Antiqua"/>
            </a:endParaRPr>
          </a:p>
          <a:p>
            <a:pPr marL="548640" indent="-411120" algn="ctr">
              <a:lnSpc>
                <a:spcPct val="100000"/>
              </a:lnSpc>
              <a:spcBef>
                <a:spcPts val="680"/>
              </a:spcBef>
            </a:pPr>
            <a:r>
              <a:rPr b="1" lang="el-GR" sz="3400" spc="-1" strike="noStrike" u="sng">
                <a:solidFill>
                  <a:srgbClr val="ff0000"/>
                </a:solidFill>
                <a:uFill>
                  <a:solidFill>
                    <a:srgbClr val="ffffff"/>
                  </a:solidFill>
                </a:uFill>
                <a:latin typeface="Arial"/>
              </a:rPr>
              <a:t>ΣΤΡΕΨΗ ΜΕ ΑΤΜΟ</a:t>
            </a:r>
            <a:endParaRPr b="0" lang="el-GR" sz="3400" spc="-1" strike="noStrike">
              <a:solidFill>
                <a:srgbClr val="ffffff"/>
              </a:solidFill>
              <a:uFill>
                <a:solidFill>
                  <a:srgbClr val="ffffff"/>
                </a:solidFill>
              </a:uFill>
              <a:latin typeface="Book Antiqua"/>
            </a:endParaRPr>
          </a:p>
          <a:p>
            <a:pPr marL="548640" indent="-411120" algn="ctr">
              <a:lnSpc>
                <a:spcPct val="100000"/>
              </a:lnSpc>
              <a:spcBef>
                <a:spcPts val="519"/>
              </a:spcBef>
            </a:pPr>
            <a:endParaRPr b="0" lang="el-GR" sz="3400" spc="-1" strike="noStrike">
              <a:solidFill>
                <a:srgbClr val="ffffff"/>
              </a:solidFill>
              <a:uFill>
                <a:solidFill>
                  <a:srgbClr val="ffffff"/>
                </a:solidFill>
              </a:uFill>
              <a:latin typeface="Book Antiqua"/>
            </a:endParaRPr>
          </a:p>
          <a:p>
            <a:pPr lvl="1" marL="971640" indent="-514080">
              <a:lnSpc>
                <a:spcPct val="100000"/>
              </a:lnSpc>
              <a:spcBef>
                <a:spcPts val="479"/>
              </a:spcBef>
              <a:buClr>
                <a:srgbClr val="ff0000"/>
              </a:buClr>
              <a:buSzPct val="80000"/>
              <a:buFont typeface="Lucida Sans"/>
              <a:buAutoNum type="arabicPeriod" startAt="17"/>
            </a:pPr>
            <a:r>
              <a:rPr b="1" lang="el-GR" sz="2400" spc="-1" strike="noStrike">
                <a:solidFill>
                  <a:srgbClr val="000000"/>
                </a:solidFill>
                <a:uFill>
                  <a:solidFill>
                    <a:srgbClr val="ffffff"/>
                  </a:solidFill>
                </a:uFill>
                <a:latin typeface="Arial"/>
              </a:rPr>
              <a:t>ΚΡΑΤΗΣΗ ΚΑΙ ΑΠΟΣΥΝΔΕΣΗ ΚΡΙΚΩΝ ΣΤΡΕΨΕΩΣ ΚΑΙ ΑΣΦΑΛΙΣΗ ΤΟΥΣ ΣΤΗ ΘΕΣΗ «ΕΚΤΟΣ».</a:t>
            </a:r>
            <a:endParaRPr b="0" lang="el-GR" sz="2400" spc="-1" strike="noStrike">
              <a:solidFill>
                <a:srgbClr val="ffffff"/>
              </a:solidFill>
              <a:uFill>
                <a:solidFill>
                  <a:srgbClr val="ffffff"/>
                </a:solidFill>
              </a:uFill>
              <a:latin typeface="Book Antiqua"/>
            </a:endParaRPr>
          </a:p>
          <a:p>
            <a:pPr lvl="1" marL="971640" indent="-514080">
              <a:lnSpc>
                <a:spcPct val="100000"/>
              </a:lnSpc>
              <a:spcBef>
                <a:spcPts val="479"/>
              </a:spcBef>
              <a:buClr>
                <a:srgbClr val="ff0000"/>
              </a:buClr>
              <a:buSzPct val="80000"/>
              <a:buFont typeface="Lucida Sans"/>
              <a:buAutoNum type="arabicPeriod" startAt="17"/>
            </a:pPr>
            <a:r>
              <a:rPr b="1" lang="el-GR" sz="2400" spc="-1" strike="noStrike">
                <a:solidFill>
                  <a:srgbClr val="000000"/>
                </a:solidFill>
                <a:uFill>
                  <a:solidFill>
                    <a:srgbClr val="ffffff"/>
                  </a:solidFill>
                </a:uFill>
                <a:latin typeface="Arial"/>
              </a:rPr>
              <a:t>ΤΟΠΟΘΕΤΗΣΗ (ΟΠΛΙΣΗ) ΑΥΤΟΜΑΤΙΣΜΩΝ ΣΤΗ ΘΕΣΗ ΛΕΙΤΟΥΡΓΙΑΣ. ΟΙ ΕΝΔΕΙΚΤΙΚΕΣ ΛΥΧΝΙΕΣ ΦΩΤΙΖΟΝΤΑΙ ΕΛΑΦΡΟΤΑΤΑ.</a:t>
            </a:r>
            <a:endParaRPr b="0" lang="el-GR" sz="2400" spc="-1" strike="noStrike">
              <a:solidFill>
                <a:srgbClr val="ffffff"/>
              </a:solidFill>
              <a:uFill>
                <a:solidFill>
                  <a:srgbClr val="ffffff"/>
                </a:solidFill>
              </a:uFill>
              <a:latin typeface="Book Antiqua"/>
            </a:endParaRPr>
          </a:p>
          <a:p>
            <a:pPr lvl="1" marL="971640" indent="-514080">
              <a:lnSpc>
                <a:spcPct val="100000"/>
              </a:lnSpc>
              <a:spcBef>
                <a:spcPts val="479"/>
              </a:spcBef>
              <a:buClr>
                <a:srgbClr val="ff0000"/>
              </a:buClr>
              <a:buSzPct val="80000"/>
              <a:buFont typeface="Lucida Sans"/>
              <a:buAutoNum type="arabicPeriod" startAt="17"/>
            </a:pPr>
            <a:r>
              <a:rPr b="1" lang="el-GR" sz="2400" spc="-1" strike="noStrike">
                <a:solidFill>
                  <a:srgbClr val="000000"/>
                </a:solidFill>
                <a:uFill>
                  <a:solidFill>
                    <a:srgbClr val="ffffff"/>
                  </a:solidFill>
                </a:uFill>
                <a:latin typeface="Arial"/>
              </a:rPr>
              <a:t>ΑΝΟΙΓΜΑ ΧΕΙΡΙΣΤΗΡΙΟΥ ΚΑΙ ΑΜΕΣΩΣ ΔΟΚΙΜΑΣΤΙΚΗ ΕΝΕΡΓΟΠΟΙΗΣΗ ΤΟΥ ΑΥΤΟΜΑΤΙΣΜΟΥ ΓΙΑ ΕΠΕΙΓΟΝ ΚΛΕΙΣΙΜΟ ΧΕΙΡΙΣΤΗΡΙΟΥ.</a:t>
            </a:r>
            <a:endParaRPr b="0" lang="el-GR" sz="2400" spc="-1" strike="noStrike">
              <a:solidFill>
                <a:srgbClr val="ffffff"/>
              </a:solidFill>
              <a:uFill>
                <a:solidFill>
                  <a:srgbClr val="ffffff"/>
                </a:solidFill>
              </a:uFill>
              <a:latin typeface="Book Antiqua"/>
            </a:endParaRPr>
          </a:p>
          <a:p>
            <a:pPr lvl="1" marL="971640" indent="-514080">
              <a:lnSpc>
                <a:spcPct val="100000"/>
              </a:lnSpc>
              <a:spcBef>
                <a:spcPts val="479"/>
              </a:spcBef>
              <a:buClr>
                <a:srgbClr val="ff0000"/>
              </a:buClr>
              <a:buSzPct val="80000"/>
              <a:buFont typeface="Lucida Sans"/>
              <a:buAutoNum type="arabicPeriod" startAt="17"/>
            </a:pPr>
            <a:r>
              <a:rPr b="1" lang="el-GR" sz="2400" spc="-1" strike="noStrike">
                <a:solidFill>
                  <a:srgbClr val="000000"/>
                </a:solidFill>
                <a:uFill>
                  <a:solidFill>
                    <a:srgbClr val="ffffff"/>
                  </a:solidFill>
                </a:uFill>
                <a:latin typeface="Arial"/>
              </a:rPr>
              <a:t>ΕΠΑΝΟΠΛΙΣΜΟΣ ΑΥΤΟΜΑΤΙΣΜΩΝ.</a:t>
            </a:r>
            <a:endParaRPr b="0" lang="el-GR" sz="2400" spc="-1" strike="noStrike">
              <a:solidFill>
                <a:srgbClr val="ffffff"/>
              </a:solidFill>
              <a:uFill>
                <a:solidFill>
                  <a:srgbClr val="ffffff"/>
                </a:solidFill>
              </a:uFill>
              <a:latin typeface="Book Antiqua"/>
            </a:endParaRPr>
          </a:p>
          <a:p>
            <a:pPr lvl="1" marL="971640" indent="-514080">
              <a:lnSpc>
                <a:spcPct val="100000"/>
              </a:lnSpc>
              <a:spcBef>
                <a:spcPts val="479"/>
              </a:spcBef>
              <a:buClr>
                <a:srgbClr val="ff0000"/>
              </a:buClr>
              <a:buSzPct val="80000"/>
              <a:buFont typeface="Lucida Sans"/>
              <a:buAutoNum type="arabicPeriod" startAt="17"/>
            </a:pPr>
            <a:r>
              <a:rPr b="1" lang="el-GR" sz="2400" spc="-1" strike="noStrike">
                <a:solidFill>
                  <a:srgbClr val="000000"/>
                </a:solidFill>
                <a:uFill>
                  <a:solidFill>
                    <a:srgbClr val="ffffff"/>
                  </a:solidFill>
                </a:uFill>
                <a:latin typeface="Arial"/>
              </a:rPr>
              <a:t>ΑΝ ΟΙ ΣΥΝΘΗΚΕΣ ΑΓΚΥΡΟΒΟΛΙΑΣ Η ΠΡΟΣΔΕΣΕΩΣ ΤΟ ΕΠΙΤΡΕΠΟΥΝ, ΣΤΡΕΨΗ ΠΡΟΣΩ-ΑΝΑΠΟΔΑ ΤΩΝ ΣΤΡΟΒΙΛΩΝ ΜΕ ΑΤΜΟ, ΑΦΟΥ ΕΙΔΟΠΟΙΗΘΕΙ Η ΓΕΦΥΡΑ.</a:t>
            </a:r>
            <a:endParaRPr b="0" lang="el-GR" sz="2400" spc="-1" strike="noStrike">
              <a:solidFill>
                <a:srgbClr val="ffffff"/>
              </a:solidFill>
              <a:uFill>
                <a:solidFill>
                  <a:srgbClr val="ffffff"/>
                </a:solidFill>
              </a:uFill>
              <a:latin typeface="Book Antiqua"/>
            </a:endParaRPr>
          </a:p>
          <a:p>
            <a:pPr lvl="1" marL="971640" indent="-514080">
              <a:lnSpc>
                <a:spcPct val="100000"/>
              </a:lnSpc>
              <a:spcBef>
                <a:spcPts val="479"/>
              </a:spcBef>
              <a:buClr>
                <a:srgbClr val="ff0000"/>
              </a:buClr>
              <a:buSzPct val="80000"/>
              <a:buFont typeface="Lucida Sans"/>
              <a:buAutoNum type="arabicPeriod" startAt="17"/>
            </a:pPr>
            <a:r>
              <a:rPr b="1" lang="el-GR" sz="2400" spc="-1" strike="noStrike">
                <a:solidFill>
                  <a:srgbClr val="000000"/>
                </a:solidFill>
                <a:uFill>
                  <a:solidFill>
                    <a:srgbClr val="ffffff"/>
                  </a:solidFill>
                </a:uFill>
                <a:latin typeface="Arial"/>
              </a:rPr>
              <a:t>ΟΤΑΝ Η ΘΕΡΜΟΚΡΑΣΙΑ ΤΟΥ ΛΑΔΙΟΥ ΦΘΑΣΕΙ ΤΟΥΣ 40°C, ΕΠΙΤΡΕΠΕΤΑΙ Η ΕΙΣΑΓΩΓΗ ΝΕΡΟΥ ΣΤΟ ΨΥΓΕΙΟ ΛΑΔΙΟΥ.</a:t>
            </a:r>
            <a:endParaRPr b="0" lang="el-GR" sz="2400" spc="-1" strike="noStrike">
              <a:solidFill>
                <a:srgbClr val="ffffff"/>
              </a:solidFill>
              <a:uFill>
                <a:solidFill>
                  <a:srgbClr val="ffffff"/>
                </a:solidFill>
              </a:uFill>
              <a:latin typeface="Book Antiqua"/>
            </a:endParaRPr>
          </a:p>
          <a:p>
            <a:pPr>
              <a:lnSpc>
                <a:spcPts val="1016"/>
              </a:lnSpc>
            </a:pPr>
            <a:endParaRPr b="0" lang="el-GR" sz="2400" spc="-1" strike="noStrike">
              <a:solidFill>
                <a:srgbClr val="ffffff"/>
              </a:solidFill>
              <a:uFill>
                <a:solidFill>
                  <a:srgbClr val="ffffff"/>
                </a:solidFill>
              </a:uFill>
              <a:latin typeface="Book Antiqua"/>
            </a:endParaRPr>
          </a:p>
        </p:txBody>
      </p:sp>
    </p:spTree>
  </p:cSld>
</p:sld>
</file>

<file path=ppt/slides/slide29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8" name="TextShape 1"/>
          <p:cNvSpPr txBox="1"/>
          <p:nvPr/>
        </p:nvSpPr>
        <p:spPr>
          <a:xfrm>
            <a:off x="214200" y="142920"/>
            <a:ext cx="8715240" cy="785520"/>
          </a:xfrm>
          <a:prstGeom prst="rect">
            <a:avLst/>
          </a:prstGeom>
          <a:solidFill>
            <a:srgbClr val="ffff00"/>
          </a:solidFill>
          <a:ln>
            <a:noFill/>
          </a:ln>
        </p:spPr>
        <p:txBody>
          <a:bodyPr lIns="90000" rIns="90000" tIns="45000" bIns="45000" anchor="ctr"/>
          <a:p>
            <a:pPr algn="ctr">
              <a:lnSpc>
                <a:spcPct val="100000"/>
              </a:lnSpc>
            </a:pPr>
            <a:r>
              <a:rPr b="1" lang="el-GR" sz="2400" spc="-1" strike="noStrike" u="sng">
                <a:solidFill>
                  <a:srgbClr val="e9d596"/>
                </a:solidFill>
                <a:uFill>
                  <a:solidFill>
                    <a:srgbClr val="ffffff"/>
                  </a:solidFill>
                </a:uFill>
                <a:latin typeface="Arial"/>
              </a:rPr>
              <a:t>ΧΕΙΡΙΣΜΟΙ </a:t>
            </a:r>
            <a:br/>
            <a:r>
              <a:rPr b="1" lang="el-GR" sz="2400" spc="-1" strike="noStrike" u="sng">
                <a:solidFill>
                  <a:srgbClr val="e9d596"/>
                </a:solidFill>
                <a:uFill>
                  <a:solidFill>
                    <a:srgbClr val="ffffff"/>
                  </a:solidFill>
                </a:uFill>
                <a:latin typeface="Arial"/>
              </a:rPr>
              <a:t>ΠΡΟΕΤΟΙΜΑΣΙΑ — ΠΛΟΥΣ — ΑΠΟΜΟΝΩΣΗ</a:t>
            </a:r>
            <a:endParaRPr b="0" lang="el-GR" sz="2400" spc="-1" strike="noStrike">
              <a:solidFill>
                <a:srgbClr val="ffffff"/>
              </a:solidFill>
              <a:uFill>
                <a:solidFill>
                  <a:srgbClr val="ffffff"/>
                </a:solidFill>
              </a:uFill>
              <a:latin typeface="Book Antiqua"/>
            </a:endParaRPr>
          </a:p>
        </p:txBody>
      </p:sp>
      <p:sp>
        <p:nvSpPr>
          <p:cNvPr id="1059" name="TextShape 2"/>
          <p:cNvSpPr txBox="1"/>
          <p:nvPr/>
        </p:nvSpPr>
        <p:spPr>
          <a:xfrm>
            <a:off x="214200" y="1071720"/>
            <a:ext cx="8715240" cy="5500440"/>
          </a:xfrm>
          <a:prstGeom prst="rect">
            <a:avLst/>
          </a:prstGeom>
          <a:solidFill>
            <a:srgbClr val="c8afd6"/>
          </a:solidFill>
          <a:ln>
            <a:noFill/>
          </a:ln>
        </p:spPr>
        <p:txBody>
          <a:bodyPr lIns="90000" rIns="90000" tIns="45000" bIns="45000">
            <a:normAutofit/>
          </a:bodyPr>
          <a:p>
            <a:pPr marL="548640" indent="-411120" algn="ctr">
              <a:lnSpc>
                <a:spcPct val="100000"/>
              </a:lnSpc>
              <a:spcBef>
                <a:spcPts val="479"/>
              </a:spcBef>
            </a:pPr>
            <a:r>
              <a:rPr b="1" lang="el-GR" sz="2400" spc="-1" strike="noStrike" u="sng">
                <a:solidFill>
                  <a:srgbClr val="7030a0"/>
                </a:solidFill>
                <a:uFill>
                  <a:solidFill>
                    <a:srgbClr val="ffffff"/>
                  </a:solidFill>
                </a:uFill>
                <a:latin typeface="Arial"/>
              </a:rPr>
              <a:t>ΠΡΟΘΕΡΜΑΝΣΗ — ΣΤΡΕΨΗ ΚΥΡΙΩΝ ΣΤΡΟΒΙΛΩΝ</a:t>
            </a:r>
            <a:endParaRPr b="0" lang="el-GR" sz="2400" spc="-1" strike="noStrike">
              <a:solidFill>
                <a:srgbClr val="ffffff"/>
              </a:solidFill>
              <a:uFill>
                <a:solidFill>
                  <a:srgbClr val="ffffff"/>
                </a:solidFill>
              </a:uFill>
              <a:latin typeface="Book Antiqua"/>
            </a:endParaRPr>
          </a:p>
          <a:p>
            <a:pPr marL="548640" indent="-411120" algn="ctr">
              <a:lnSpc>
                <a:spcPct val="100000"/>
              </a:lnSpc>
              <a:spcBef>
                <a:spcPts val="400"/>
              </a:spcBef>
            </a:pPr>
            <a:endParaRPr b="0" lang="el-GR" sz="2400" spc="-1" strike="noStrike">
              <a:solidFill>
                <a:srgbClr val="ffffff"/>
              </a:solidFill>
              <a:uFill>
                <a:solidFill>
                  <a:srgbClr val="ffffff"/>
                </a:solidFill>
              </a:uFill>
              <a:latin typeface="Book Antiqua"/>
            </a:endParaRPr>
          </a:p>
          <a:p>
            <a:pPr marL="548640" indent="-411120" algn="ctr">
              <a:lnSpc>
                <a:spcPct val="100000"/>
              </a:lnSpc>
              <a:spcBef>
                <a:spcPts val="561"/>
              </a:spcBef>
            </a:pPr>
            <a:r>
              <a:rPr b="1" lang="el-GR" sz="2800" spc="-1" strike="noStrike" u="sng">
                <a:solidFill>
                  <a:srgbClr val="ff0000"/>
                </a:solidFill>
                <a:uFill>
                  <a:solidFill>
                    <a:srgbClr val="ffffff"/>
                  </a:solidFill>
                </a:uFill>
                <a:latin typeface="Arial"/>
              </a:rPr>
              <a:t>ΣΕ ΑΝΑΜΟΝΗ ΔΙΑΤΑΓΩΝ</a:t>
            </a:r>
            <a:endParaRPr b="0" lang="el-GR" sz="2800" spc="-1" strike="noStrike">
              <a:solidFill>
                <a:srgbClr val="ffffff"/>
              </a:solidFill>
              <a:uFill>
                <a:solidFill>
                  <a:srgbClr val="ffffff"/>
                </a:solidFill>
              </a:uFill>
              <a:latin typeface="Book Antiqua"/>
            </a:endParaRPr>
          </a:p>
          <a:p>
            <a:pPr marL="548640" indent="-411120" algn="ctr">
              <a:lnSpc>
                <a:spcPct val="100000"/>
              </a:lnSpc>
              <a:spcBef>
                <a:spcPts val="561"/>
              </a:spcBef>
            </a:pPr>
            <a:endParaRPr b="0" lang="el-GR" sz="2800" spc="-1" strike="noStrike">
              <a:solidFill>
                <a:srgbClr val="ffffff"/>
              </a:solidFill>
              <a:uFill>
                <a:solidFill>
                  <a:srgbClr val="ffffff"/>
                </a:solidFill>
              </a:uFill>
              <a:latin typeface="Book Antiqua"/>
            </a:endParaRPr>
          </a:p>
          <a:p>
            <a:pPr lvl="1" marL="971640" indent="-514080">
              <a:lnSpc>
                <a:spcPct val="100000"/>
              </a:lnSpc>
              <a:spcBef>
                <a:spcPts val="519"/>
              </a:spcBef>
              <a:buClr>
                <a:srgbClr val="ff0000"/>
              </a:buClr>
              <a:buSzPct val="80000"/>
              <a:buFont typeface="Lucida Sans"/>
              <a:buAutoNum type="arabicPeriod" startAt="23"/>
            </a:pPr>
            <a:r>
              <a:rPr b="1" lang="el-GR" sz="2600" spc="-1" strike="noStrike">
                <a:solidFill>
                  <a:srgbClr val="000000"/>
                </a:solidFill>
                <a:uFill>
                  <a:solidFill>
                    <a:srgbClr val="ffffff"/>
                  </a:solidFill>
                </a:uFill>
                <a:latin typeface="Arial"/>
              </a:rPr>
              <a:t>ΟΙ ΣΤΡΟΒΙΛΟΙ ΚΙΝΟΥΝΤΑΙ ΜΕ ΑΤΜΟ ΚΑΙ ΜΕ ΤΙΣ ΛΙΓΟΤΕΡΕΣ ΣΤΡΟΦΕΣ ΕΝΑΛΛΑΚΤΙΚΑ, ΜΙΑ ΠΡΟΣΩ ΚΑΙ ΜΙΑ ΑΝΑΠΟΔΑ. ΑΠΑΓΟΡΕΥΕΤΑΙ ΝΑ ΜΕΝΟΥΝ ΟΙ ΣΤΡΟΒΙΛΟΙ ΑΚΙΝΗΤΟΙ ΠΑΡΑΠΑΝΩ ΑΠΟ 5 min, ΓΙΑΤΙ ΘΑ ΚΟΛΛΗΣΟΥΝ ΑΠΟ ΤΙΣ ΑΝΟΜΟΙΟΜΟΡΦΕΣ ΔΙΑΣΤΟΛΕΣ ΚΑΙ ΣΥΣΤΟΛΕΣ.</a:t>
            </a:r>
            <a:endParaRPr b="0" lang="el-GR" sz="2600" spc="-1" strike="noStrike">
              <a:solidFill>
                <a:srgbClr val="ffffff"/>
              </a:solidFill>
              <a:uFill>
                <a:solidFill>
                  <a:srgbClr val="ffffff"/>
                </a:solidFill>
              </a:uFill>
              <a:latin typeface="Book Antiqua"/>
            </a:endParaRPr>
          </a:p>
          <a:p>
            <a:pPr>
              <a:lnSpc>
                <a:spcPts val="1016"/>
              </a:lnSpc>
            </a:pPr>
            <a:endParaRPr b="0" lang="el-GR" sz="2600" spc="-1" strike="noStrike">
              <a:solidFill>
                <a:srgbClr val="ffffff"/>
              </a:solidFill>
              <a:uFill>
                <a:solidFill>
                  <a:srgbClr val="ffffff"/>
                </a:solidFill>
              </a:uFill>
              <a:latin typeface="Book Antiqua"/>
            </a:endParaRPr>
          </a:p>
        </p:txBody>
      </p:sp>
    </p:spTree>
  </p:cSld>
</p:sld>
</file>

<file path=ppt/slides/slide29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0" name="TextShape 1"/>
          <p:cNvSpPr txBox="1"/>
          <p:nvPr/>
        </p:nvSpPr>
        <p:spPr>
          <a:xfrm>
            <a:off x="214200" y="142920"/>
            <a:ext cx="8715240" cy="785520"/>
          </a:xfrm>
          <a:prstGeom prst="rect">
            <a:avLst/>
          </a:prstGeom>
          <a:solidFill>
            <a:srgbClr val="ffff00"/>
          </a:solidFill>
          <a:ln>
            <a:noFill/>
          </a:ln>
        </p:spPr>
        <p:txBody>
          <a:bodyPr lIns="90000" rIns="90000" tIns="45000" bIns="45000" anchor="ctr"/>
          <a:p>
            <a:pPr algn="ctr">
              <a:lnSpc>
                <a:spcPct val="100000"/>
              </a:lnSpc>
            </a:pPr>
            <a:r>
              <a:rPr b="1" lang="el-GR" sz="2400" spc="-1" strike="noStrike" u="sng">
                <a:solidFill>
                  <a:srgbClr val="e9d596"/>
                </a:solidFill>
                <a:uFill>
                  <a:solidFill>
                    <a:srgbClr val="ffffff"/>
                  </a:solidFill>
                </a:uFill>
                <a:latin typeface="Arial"/>
              </a:rPr>
              <a:t>ΧΕΙΡΙΣΜΟΙ </a:t>
            </a:r>
            <a:br/>
            <a:r>
              <a:rPr b="1" lang="el-GR" sz="2400" spc="-1" strike="noStrike" u="sng">
                <a:solidFill>
                  <a:srgbClr val="e9d596"/>
                </a:solidFill>
                <a:uFill>
                  <a:solidFill>
                    <a:srgbClr val="ffffff"/>
                  </a:solidFill>
                </a:uFill>
                <a:latin typeface="Arial"/>
              </a:rPr>
              <a:t>ΠΡΟΕΤΟΙΜΑΣΙΑ — ΠΛΟΥΣ — ΑΠΟΜΟΝΩΣΗ</a:t>
            </a:r>
            <a:endParaRPr b="0" lang="el-GR" sz="2400" spc="-1" strike="noStrike">
              <a:solidFill>
                <a:srgbClr val="ffffff"/>
              </a:solidFill>
              <a:uFill>
                <a:solidFill>
                  <a:srgbClr val="ffffff"/>
                </a:solidFill>
              </a:uFill>
              <a:latin typeface="Book Antiqua"/>
            </a:endParaRPr>
          </a:p>
        </p:txBody>
      </p:sp>
      <p:sp>
        <p:nvSpPr>
          <p:cNvPr id="1061" name="TextShape 2"/>
          <p:cNvSpPr txBox="1"/>
          <p:nvPr/>
        </p:nvSpPr>
        <p:spPr>
          <a:xfrm>
            <a:off x="214200" y="1071720"/>
            <a:ext cx="8715240" cy="5500440"/>
          </a:xfrm>
          <a:prstGeom prst="rect">
            <a:avLst/>
          </a:prstGeom>
          <a:solidFill>
            <a:srgbClr val="c8afd6"/>
          </a:solidFill>
          <a:ln>
            <a:noFill/>
          </a:ln>
        </p:spPr>
        <p:txBody>
          <a:bodyPr lIns="90000" rIns="90000" tIns="45000" bIns="45000">
            <a:normAutofit/>
          </a:bodyPr>
          <a:p>
            <a:pPr marL="548640" indent="-411120" algn="ctr">
              <a:lnSpc>
                <a:spcPct val="100000"/>
              </a:lnSpc>
              <a:spcBef>
                <a:spcPts val="519"/>
              </a:spcBef>
            </a:pPr>
            <a:r>
              <a:rPr b="1" lang="el-GR" sz="2600" spc="-1" strike="noStrike" u="sng">
                <a:solidFill>
                  <a:srgbClr val="7030a0"/>
                </a:solidFill>
                <a:uFill>
                  <a:solidFill>
                    <a:srgbClr val="ffffff"/>
                  </a:solidFill>
                </a:uFill>
                <a:latin typeface="Arial"/>
              </a:rPr>
              <a:t>ΠΡΟΘΕΡΜΑΝΣΗ — ΣΤΡΕΨΗ ΚΥΡΙΩΝ ΣΤΡΟΒΙΛΩΝ</a:t>
            </a:r>
            <a:endParaRPr b="0" lang="el-GR" sz="2600" spc="-1" strike="noStrike">
              <a:solidFill>
                <a:srgbClr val="ffffff"/>
              </a:solidFill>
              <a:uFill>
                <a:solidFill>
                  <a:srgbClr val="ffffff"/>
                </a:solidFill>
              </a:uFill>
              <a:latin typeface="Book Antiqua"/>
            </a:endParaRPr>
          </a:p>
          <a:p>
            <a:pPr marL="548640" indent="-411120" algn="ctr">
              <a:lnSpc>
                <a:spcPct val="100000"/>
              </a:lnSpc>
              <a:spcBef>
                <a:spcPts val="400"/>
              </a:spcBef>
            </a:pPr>
            <a:endParaRPr b="0" lang="el-GR" sz="2600" spc="-1" strike="noStrike">
              <a:solidFill>
                <a:srgbClr val="ffffff"/>
              </a:solidFill>
              <a:uFill>
                <a:solidFill>
                  <a:srgbClr val="ffffff"/>
                </a:solidFill>
              </a:uFill>
              <a:latin typeface="Book Antiqua"/>
            </a:endParaRPr>
          </a:p>
          <a:p>
            <a:pPr marL="548640" indent="-411120" algn="ctr">
              <a:lnSpc>
                <a:spcPct val="100000"/>
              </a:lnSpc>
              <a:spcBef>
                <a:spcPts val="561"/>
              </a:spcBef>
            </a:pPr>
            <a:r>
              <a:rPr b="1" lang="el-GR" sz="2800" spc="-1" strike="noStrike" u="sng">
                <a:solidFill>
                  <a:srgbClr val="ff0000"/>
                </a:solidFill>
                <a:uFill>
                  <a:solidFill>
                    <a:srgbClr val="ffffff"/>
                  </a:solidFill>
                </a:uFill>
                <a:latin typeface="Arial"/>
              </a:rPr>
              <a:t>ΧΕΙΡΙΣΜΟΙ</a:t>
            </a:r>
            <a:endParaRPr b="0" lang="el-GR" sz="2800" spc="-1" strike="noStrike">
              <a:solidFill>
                <a:srgbClr val="ffffff"/>
              </a:solidFill>
              <a:uFill>
                <a:solidFill>
                  <a:srgbClr val="ffffff"/>
                </a:solidFill>
              </a:uFill>
              <a:latin typeface="Book Antiqua"/>
            </a:endParaRPr>
          </a:p>
          <a:p>
            <a:pPr lvl="1" marL="971640" indent="-514080">
              <a:lnSpc>
                <a:spcPct val="100000"/>
              </a:lnSpc>
              <a:spcBef>
                <a:spcPts val="479"/>
              </a:spcBef>
              <a:buClr>
                <a:srgbClr val="ff0000"/>
              </a:buClr>
              <a:buSzPct val="80000"/>
              <a:buFont typeface="Lucida Sans"/>
              <a:buAutoNum type="arabicPeriod" startAt="24"/>
            </a:pPr>
            <a:r>
              <a:rPr b="1" lang="el-GR" sz="2400" spc="-1" strike="noStrike">
                <a:solidFill>
                  <a:srgbClr val="000000"/>
                </a:solidFill>
                <a:uFill>
                  <a:solidFill>
                    <a:srgbClr val="ffffff"/>
                  </a:solidFill>
                </a:uFill>
                <a:latin typeface="Arial"/>
              </a:rPr>
              <a:t>ΠΛΗΡΗΣ ΠΙΕΣΗ ΑΤΜΟΥ ΛΕΒΗΤΑ ΠΡΕΠΕΙ ΝΑ ΥΠΑΡΧΕΙ ΠΙΣΩ ΑΠΟ ΤΑ ΧΕΙΡΙΣΤΗΡΙΑ ΚΑΙ Η ΠΙΕΣΗ ΤΟΥ ΑΤΜΟΥ ΤΩΝ ΚΟΛΑΡΩΝ ΝΑ ΕΙΝΑΙ ΣΤΑΘΕΡΗ.</a:t>
            </a:r>
            <a:endParaRPr b="0" lang="el-GR" sz="2400" spc="-1" strike="noStrike">
              <a:solidFill>
                <a:srgbClr val="ffffff"/>
              </a:solidFill>
              <a:uFill>
                <a:solidFill>
                  <a:srgbClr val="ffffff"/>
                </a:solidFill>
              </a:uFill>
              <a:latin typeface="Book Antiqua"/>
            </a:endParaRPr>
          </a:p>
          <a:p>
            <a:pPr lvl="1" marL="971640" indent="-514080">
              <a:lnSpc>
                <a:spcPct val="100000"/>
              </a:lnSpc>
              <a:spcBef>
                <a:spcPts val="479"/>
              </a:spcBef>
              <a:buClr>
                <a:srgbClr val="ff0000"/>
              </a:buClr>
              <a:buSzPct val="80000"/>
              <a:buFont typeface="Lucida Sans"/>
              <a:buAutoNum type="arabicPeriod" startAt="24"/>
            </a:pPr>
            <a:r>
              <a:rPr b="1" lang="el-GR" sz="2400" spc="-1" strike="noStrike">
                <a:solidFill>
                  <a:srgbClr val="000000"/>
                </a:solidFill>
                <a:uFill>
                  <a:solidFill>
                    <a:srgbClr val="ffffff"/>
                  </a:solidFill>
                </a:uFill>
                <a:latin typeface="Arial"/>
              </a:rPr>
              <a:t>ΔΙΑΤΗΡΕΙΤΑΙ ΤΟ ΨΗΛΟΤΕΡΟ ΔΥΝΑΤΟ ΚΕΝΟ. ΑΝ ΜΕΣΑ ΣΕ 5 min ΔΕΝ ΛΗΦΘΕΙ ΔΙΑΤΑΓΗ ΚΙΝΗΣΕΩΣ ΑΠΟ ΤΗ ΓΕΦΥΡΑ, Ο ΧΕΙΡΙΣΤΗΣ ΕΝΕΡΓΕΙ ΟΠΩΣ ΣΤΟ (</a:t>
            </a:r>
            <a:r>
              <a:rPr b="1" lang="el-GR" sz="2400" spc="-1" strike="noStrike">
                <a:solidFill>
                  <a:srgbClr val="ff0000"/>
                </a:solidFill>
                <a:uFill>
                  <a:solidFill>
                    <a:srgbClr val="ffffff"/>
                  </a:solidFill>
                </a:uFill>
                <a:latin typeface="Arial"/>
              </a:rPr>
              <a:t>23</a:t>
            </a:r>
            <a:r>
              <a:rPr b="1" lang="el-GR" sz="2400" spc="-1" strike="noStrike">
                <a:solidFill>
                  <a:srgbClr val="000000"/>
                </a:solidFill>
                <a:uFill>
                  <a:solidFill>
                    <a:srgbClr val="ffffff"/>
                  </a:solidFill>
                </a:uFill>
                <a:latin typeface="Arial"/>
              </a:rPr>
              <a:t>).</a:t>
            </a:r>
            <a:endParaRPr b="0" lang="el-GR" sz="2400" spc="-1" strike="noStrike">
              <a:solidFill>
                <a:srgbClr val="ffffff"/>
              </a:solidFill>
              <a:uFill>
                <a:solidFill>
                  <a:srgbClr val="ffffff"/>
                </a:solidFill>
              </a:uFill>
              <a:latin typeface="Book Antiqua"/>
            </a:endParaRPr>
          </a:p>
          <a:p>
            <a:pPr lvl="1" marL="971640" indent="-514080">
              <a:lnSpc>
                <a:spcPct val="100000"/>
              </a:lnSpc>
              <a:spcBef>
                <a:spcPts val="479"/>
              </a:spcBef>
              <a:buClr>
                <a:srgbClr val="ff0000"/>
              </a:buClr>
              <a:buSzPct val="80000"/>
              <a:buFont typeface="Lucida Sans"/>
              <a:buAutoNum type="arabicPeriod" startAt="24"/>
            </a:pPr>
            <a:r>
              <a:rPr b="1" lang="el-GR" sz="2400" spc="-1" strike="noStrike">
                <a:solidFill>
                  <a:srgbClr val="000000"/>
                </a:solidFill>
                <a:uFill>
                  <a:solidFill>
                    <a:srgbClr val="ffffff"/>
                  </a:solidFill>
                </a:uFill>
                <a:latin typeface="Arial"/>
              </a:rPr>
              <a:t>ΚΑΤΑ ΤΗ ΔΙΑΡΚΕΙΑ ΤΩΝ ΧΕΙΡΙΣΜΩΝ Η ΒΑΛΒΙΔΑ ΤΗΣ ΑΝΑΚΥΚΛΟΦΟΡΙΑΣ ΣΥΜΠΥΚΝΩΜΑΤΟΣ ΠΡΕΠΕΙ ΝΑ ΜΕΝΕΙ ΑΝΟΙΚΤΗ.</a:t>
            </a:r>
            <a:endParaRPr b="0" lang="el-GR" sz="2400" spc="-1" strike="noStrike">
              <a:solidFill>
                <a:srgbClr val="ffffff"/>
              </a:solidFill>
              <a:uFill>
                <a:solidFill>
                  <a:srgbClr val="ffffff"/>
                </a:solidFill>
              </a:uFill>
              <a:latin typeface="Book Antiqua"/>
            </a:endParaRPr>
          </a:p>
          <a:p>
            <a:pPr lvl="1" marL="971640" indent="-514080">
              <a:lnSpc>
                <a:spcPct val="100000"/>
              </a:lnSpc>
              <a:spcBef>
                <a:spcPts val="479"/>
              </a:spcBef>
              <a:buClr>
                <a:srgbClr val="ff0000"/>
              </a:buClr>
              <a:buSzPct val="80000"/>
              <a:buFont typeface="Lucida Sans"/>
              <a:buAutoNum type="arabicPeriod" startAt="24"/>
            </a:pPr>
            <a:r>
              <a:rPr b="1" lang="el-GR" sz="2400" spc="-1" strike="noStrike">
                <a:solidFill>
                  <a:srgbClr val="000000"/>
                </a:solidFill>
                <a:uFill>
                  <a:solidFill>
                    <a:srgbClr val="ffffff"/>
                  </a:solidFill>
                </a:uFill>
                <a:latin typeface="Arial"/>
              </a:rPr>
              <a:t>ΜΕΤΑ ΤΗΝ ΕΚΚΙΝΗΣΗ, ΕΛΕΓΧΟΣ ΟΤΙ Η ΠΑΡΟΧΗ ΛΑΔΙΟΥ ΣΤΟ ΜΕΙΩΤΗΡΑ ΕΙΝΑΙ ΚΑΝΟΝΙΚΗ.</a:t>
            </a:r>
            <a:endParaRPr b="0" lang="el-GR" sz="2400" spc="-1" strike="noStrike">
              <a:solidFill>
                <a:srgbClr val="ffffff"/>
              </a:solidFill>
              <a:uFill>
                <a:solidFill>
                  <a:srgbClr val="ffffff"/>
                </a:solidFill>
              </a:uFill>
              <a:latin typeface="Book Antiqua"/>
            </a:endParaRPr>
          </a:p>
          <a:p>
            <a:pPr>
              <a:lnSpc>
                <a:spcPts val="1016"/>
              </a:lnSpc>
            </a:pPr>
            <a:endParaRPr b="0" lang="el-GR" sz="2400" spc="-1" strike="noStrike">
              <a:solidFill>
                <a:srgbClr val="ffffff"/>
              </a:solidFill>
              <a:uFill>
                <a:solidFill>
                  <a:srgbClr val="ffffff"/>
                </a:solidFill>
              </a:uFill>
              <a:latin typeface="Book Antiqua"/>
            </a:endParaRPr>
          </a:p>
        </p:txBody>
      </p:sp>
    </p:spTree>
  </p:cSld>
</p:sld>
</file>

<file path=ppt/slides/slide29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2" name="TextShape 1"/>
          <p:cNvSpPr txBox="1"/>
          <p:nvPr/>
        </p:nvSpPr>
        <p:spPr>
          <a:xfrm>
            <a:off x="214200" y="142920"/>
            <a:ext cx="8715240" cy="785520"/>
          </a:xfrm>
          <a:prstGeom prst="rect">
            <a:avLst/>
          </a:prstGeom>
          <a:solidFill>
            <a:srgbClr val="ffff00"/>
          </a:solidFill>
          <a:ln>
            <a:noFill/>
          </a:ln>
        </p:spPr>
        <p:txBody>
          <a:bodyPr lIns="90000" rIns="90000" tIns="45000" bIns="45000" anchor="ctr"/>
          <a:p>
            <a:pPr algn="ctr">
              <a:lnSpc>
                <a:spcPct val="100000"/>
              </a:lnSpc>
            </a:pPr>
            <a:r>
              <a:rPr b="1" lang="el-GR" sz="2400" spc="-1" strike="noStrike" u="sng">
                <a:solidFill>
                  <a:srgbClr val="e9d596"/>
                </a:solidFill>
                <a:uFill>
                  <a:solidFill>
                    <a:srgbClr val="ffffff"/>
                  </a:solidFill>
                </a:uFill>
                <a:latin typeface="Arial"/>
              </a:rPr>
              <a:t>ΧΕΙΡΙΣΜΟΙ </a:t>
            </a:r>
            <a:br/>
            <a:r>
              <a:rPr b="1" lang="el-GR" sz="2400" spc="-1" strike="noStrike" u="sng">
                <a:solidFill>
                  <a:srgbClr val="e9d596"/>
                </a:solidFill>
                <a:uFill>
                  <a:solidFill>
                    <a:srgbClr val="ffffff"/>
                  </a:solidFill>
                </a:uFill>
                <a:latin typeface="Arial"/>
              </a:rPr>
              <a:t>ΠΡΟΕΤΟΙΜΑΣΙΑ — ΠΛΟΥΣ — ΑΠΟΜΟΝΩΣΗ</a:t>
            </a:r>
            <a:endParaRPr b="0" lang="el-GR" sz="2400" spc="-1" strike="noStrike">
              <a:solidFill>
                <a:srgbClr val="ffffff"/>
              </a:solidFill>
              <a:uFill>
                <a:solidFill>
                  <a:srgbClr val="ffffff"/>
                </a:solidFill>
              </a:uFill>
              <a:latin typeface="Book Antiqua"/>
            </a:endParaRPr>
          </a:p>
        </p:txBody>
      </p:sp>
      <p:sp>
        <p:nvSpPr>
          <p:cNvPr id="1063" name="TextShape 2"/>
          <p:cNvSpPr txBox="1"/>
          <p:nvPr/>
        </p:nvSpPr>
        <p:spPr>
          <a:xfrm>
            <a:off x="214200" y="1071720"/>
            <a:ext cx="8715240" cy="5500440"/>
          </a:xfrm>
          <a:prstGeom prst="rect">
            <a:avLst/>
          </a:prstGeom>
          <a:solidFill>
            <a:srgbClr val="000000"/>
          </a:solidFill>
          <a:ln>
            <a:noFill/>
          </a:ln>
        </p:spPr>
        <p:txBody>
          <a:bodyPr lIns="90000" rIns="90000" tIns="45000" bIns="45000">
            <a:normAutofit/>
          </a:bodyPr>
          <a:p>
            <a:pPr marL="548640" indent="-411120" algn="ctr">
              <a:lnSpc>
                <a:spcPct val="100000"/>
              </a:lnSpc>
              <a:spcBef>
                <a:spcPts val="439"/>
              </a:spcBef>
            </a:pPr>
            <a:r>
              <a:rPr b="1" lang="el-GR" sz="2200" spc="-1" strike="noStrike" u="sng">
                <a:solidFill>
                  <a:srgbClr val="7030a0"/>
                </a:solidFill>
                <a:uFill>
                  <a:solidFill>
                    <a:srgbClr val="ffffff"/>
                  </a:solidFill>
                </a:uFill>
                <a:latin typeface="Arial"/>
              </a:rPr>
              <a:t>ΕΝΑΡΞΗ ΤΑΞΙΔΙΟΥ ΣΤΗΝ ΑΝΟΙΚΤΗ ΘΑΛΑΣΣΑ</a:t>
            </a:r>
            <a:endParaRPr b="0" lang="el-GR" sz="2200" spc="-1" strike="noStrike">
              <a:solidFill>
                <a:srgbClr val="ffffff"/>
              </a:solidFill>
              <a:uFill>
                <a:solidFill>
                  <a:srgbClr val="ffffff"/>
                </a:solidFill>
              </a:uFill>
              <a:latin typeface="Book Antiqua"/>
            </a:endParaRPr>
          </a:p>
          <a:p>
            <a:pPr marL="548640" indent="-411120" algn="ctr">
              <a:lnSpc>
                <a:spcPct val="100000"/>
              </a:lnSpc>
              <a:spcBef>
                <a:spcPts val="400"/>
              </a:spcBef>
            </a:pPr>
            <a:endParaRPr b="0" lang="el-GR" sz="2200" spc="-1" strike="noStrike">
              <a:solidFill>
                <a:srgbClr val="ffffff"/>
              </a:solidFill>
              <a:uFill>
                <a:solidFill>
                  <a:srgbClr val="ffffff"/>
                </a:solidFill>
              </a:uFill>
              <a:latin typeface="Book Antiqua"/>
            </a:endParaRPr>
          </a:p>
          <a:p>
            <a:pPr lvl="2" marL="457200" indent="-456840">
              <a:lnSpc>
                <a:spcPts val="847"/>
              </a:lnSpc>
              <a:buClr>
                <a:srgbClr val="ff0000"/>
              </a:buClr>
              <a:buSzPct val="95000"/>
              <a:buFont typeface="Lucida Sans"/>
              <a:buAutoNum type="arabicPeriod"/>
            </a:pPr>
            <a:r>
              <a:rPr b="1" lang="el-GR" sz="2200" spc="-1" strike="noStrike">
                <a:solidFill>
                  <a:srgbClr val="ffffff"/>
                </a:solidFill>
                <a:uFill>
                  <a:solidFill>
                    <a:srgbClr val="ffffff"/>
                  </a:solidFill>
                </a:uFill>
                <a:latin typeface="Arial"/>
              </a:rPr>
              <a:t>ΚΛΕΙΝΟΝΤΑΙ ΤΑ ΥΓΡΑ ΤΩΝ ΣΤΡΟΒΙΛΩΝ (ΑΝ ΕΙΝΑΙ ΧΕΙΡΟΚΙΝΗΤΑ).</a:t>
            </a:r>
            <a:endParaRPr b="0" lang="el-GR" sz="2200" spc="-1" strike="noStrike">
              <a:solidFill>
                <a:srgbClr val="ffffff"/>
              </a:solidFill>
              <a:uFill>
                <a:solidFill>
                  <a:srgbClr val="ffffff"/>
                </a:solidFill>
              </a:uFill>
              <a:latin typeface="Book Antiqua"/>
            </a:endParaRPr>
          </a:p>
          <a:p>
            <a:pPr lvl="2" marL="457200" indent="-456840">
              <a:lnSpc>
                <a:spcPts val="847"/>
              </a:lnSpc>
              <a:buClr>
                <a:srgbClr val="ff0000"/>
              </a:buClr>
              <a:buSzPct val="95000"/>
              <a:buFont typeface="Lucida Sans"/>
              <a:buAutoNum type="arabicPeriod"/>
            </a:pPr>
            <a:r>
              <a:rPr b="1" lang="el-GR" sz="2200" spc="-1" strike="noStrike">
                <a:solidFill>
                  <a:srgbClr val="ffffff"/>
                </a:solidFill>
                <a:uFill>
                  <a:solidFill>
                    <a:srgbClr val="ffffff"/>
                  </a:solidFill>
                </a:uFill>
                <a:latin typeface="Arial"/>
              </a:rPr>
              <a:t>ΕΛΕΓΧΕΤΑΙ ΤΟ ΚΑΛΟ ΚΛΕΙΣΙΜΟ ΤΟΥ ΧΕΙΡΙΣΤΗΡΙΟΥ ΑΝΑΠΟΔΑ ΚΑΙ ΤΗΣ ΒΑΛΒΙΔΑΣ ΛΑΝΘΑΣΜΕΝΟΥ ΧΕΙΡΙΣΜΟΥ. ΤΟ ΘΛΙΒΟΜΕΤΡΟ, ΠΟΥ ΜΕΤΡΑ ΤΗΝ ΠΙΕΣΗ ΤΟΥ ΜΕΤΑΞΥ ΤΟΥΣ ΧΩΡΟΥ, ΠΡΕΠΕΙ ΝΑ ΔΕΙΧΝΕΙ ΚΕΝΟ. ΚΛΕΙΝΟΝΤΑΙ ΟΙ ΒΑΛΒΙΔΕΣ ΟΣΩΝ ΠΡΟΦΥΣΙΩΝ ΔΕΝ ΕΙΝΑΙ ΑΠΑΡΑΙΤΗΤΑ ΓΙΑ ΤΗΝ ΕΠΙΤΕΥΞΗ ΤΗΣ ΕΠΙΘΥΜΗΤΗΣ ΤΑΧΥΤΗΤΑΣ.</a:t>
            </a:r>
            <a:endParaRPr b="0" lang="el-GR" sz="2200" spc="-1" strike="noStrike">
              <a:solidFill>
                <a:srgbClr val="ffffff"/>
              </a:solidFill>
              <a:uFill>
                <a:solidFill>
                  <a:srgbClr val="ffffff"/>
                </a:solidFill>
              </a:uFill>
              <a:latin typeface="Book Antiqua"/>
            </a:endParaRPr>
          </a:p>
          <a:p>
            <a:pPr lvl="2" marL="457200" indent="-456840">
              <a:lnSpc>
                <a:spcPts val="847"/>
              </a:lnSpc>
              <a:buClr>
                <a:srgbClr val="ff0000"/>
              </a:buClr>
              <a:buSzPct val="95000"/>
              <a:buFont typeface="Lucida Sans"/>
              <a:buAutoNum type="arabicPeriod"/>
            </a:pPr>
            <a:r>
              <a:rPr b="1" lang="el-GR" sz="2200" spc="-1" strike="noStrike">
                <a:solidFill>
                  <a:srgbClr val="ffffff"/>
                </a:solidFill>
                <a:uFill>
                  <a:solidFill>
                    <a:srgbClr val="ffffff"/>
                  </a:solidFill>
                </a:uFill>
                <a:latin typeface="Arial"/>
              </a:rPr>
              <a:t>ΚΛΕΙΝΕΤΑΙ Η ΒΑΛΒΙΔΑ ΕΠΑΝΑΚΥΚΛΟΦΟΡΙΑΣ ΣΥΜΠΥΚΝΩΜΑΤΟΣ (ΑΝ ΔΕΝ ΕΙΝΑΙ ΑΥΤΟΜΑΤΗ).</a:t>
            </a:r>
            <a:endParaRPr b="0" lang="el-GR" sz="2200" spc="-1" strike="noStrike">
              <a:solidFill>
                <a:srgbClr val="ffffff"/>
              </a:solidFill>
              <a:uFill>
                <a:solidFill>
                  <a:srgbClr val="ffffff"/>
                </a:solidFill>
              </a:uFill>
              <a:latin typeface="Book Antiqua"/>
            </a:endParaRPr>
          </a:p>
          <a:p>
            <a:pPr lvl="2" marL="457200" indent="-456840">
              <a:lnSpc>
                <a:spcPts val="847"/>
              </a:lnSpc>
              <a:buClr>
                <a:srgbClr val="ff0000"/>
              </a:buClr>
              <a:buSzPct val="95000"/>
              <a:buFont typeface="Lucida Sans"/>
              <a:buAutoNum type="arabicPeriod"/>
            </a:pPr>
            <a:r>
              <a:rPr b="1" lang="el-GR" sz="2200" spc="-1" strike="noStrike">
                <a:solidFill>
                  <a:srgbClr val="ffffff"/>
                </a:solidFill>
                <a:uFill>
                  <a:solidFill>
                    <a:srgbClr val="ffffff"/>
                  </a:solidFill>
                </a:uFill>
                <a:latin typeface="Arial"/>
              </a:rPr>
              <a:t>ΕΞΥΔΑΤΩΝΟΝΤΑΙ ΟΙ ΑΠΟΜΑΣΤΕΥΣΕΙΣ ΚΑΙ ΑΝΟΙΓΟΝΤΑΙ ΑΡΓΑ-ΑΡΓΑ.</a:t>
            </a:r>
            <a:endParaRPr b="0" lang="el-GR" sz="2200" spc="-1" strike="noStrike">
              <a:solidFill>
                <a:srgbClr val="ffffff"/>
              </a:solidFill>
              <a:uFill>
                <a:solidFill>
                  <a:srgbClr val="ffffff"/>
                </a:solidFill>
              </a:uFill>
              <a:latin typeface="Book Antiqua"/>
            </a:endParaRPr>
          </a:p>
          <a:p>
            <a:pPr lvl="2" marL="457200" indent="-456840">
              <a:lnSpc>
                <a:spcPts val="847"/>
              </a:lnSpc>
              <a:buClr>
                <a:srgbClr val="ff0000"/>
              </a:buClr>
              <a:buSzPct val="95000"/>
              <a:buFont typeface="Lucida Sans"/>
              <a:buAutoNum type="arabicPeriod"/>
            </a:pPr>
            <a:r>
              <a:rPr b="1" lang="el-GR" sz="2200" spc="-1" strike="noStrike">
                <a:solidFill>
                  <a:srgbClr val="ffffff"/>
                </a:solidFill>
                <a:uFill>
                  <a:solidFill>
                    <a:srgbClr val="ffffff"/>
                  </a:solidFill>
                </a:uFill>
                <a:latin typeface="Arial"/>
              </a:rPr>
              <a:t>ΕΠΙΤΕΥΞΗ ΤΟΥ ΜΕΓΙΣΤΟΥ ΔΥΝΑΤΟΥ ΚΕΝΟΥ ΧΩΡΙΣ ΕΞΟΔΟ ΥΠΕΡΒΟΛΙΚΟΥ ΑΤΜΟΥ ΣΤΟ ΜΗΧΑΝΟΣΤΑΣΙΟ ΑΠΟ ΤΑ ΚΟΛΑΡΑ.</a:t>
            </a:r>
            <a:endParaRPr b="0" lang="el-GR" sz="2200" spc="-1" strike="noStrike">
              <a:solidFill>
                <a:srgbClr val="ffffff"/>
              </a:solidFill>
              <a:uFill>
                <a:solidFill>
                  <a:srgbClr val="ffffff"/>
                </a:solidFill>
              </a:uFill>
              <a:latin typeface="Book Antiqua"/>
            </a:endParaRPr>
          </a:p>
          <a:p>
            <a:pPr>
              <a:lnSpc>
                <a:spcPts val="1016"/>
              </a:lnSpc>
            </a:pPr>
            <a:endParaRPr b="0" lang="el-GR" sz="2200" spc="-1" strike="noStrike">
              <a:solidFill>
                <a:srgbClr val="ffffff"/>
              </a:solidFill>
              <a:uFill>
                <a:solidFill>
                  <a:srgbClr val="ffffff"/>
                </a:solidFill>
              </a:uFill>
              <a:latin typeface="Book Antiqua"/>
            </a:endParaRPr>
          </a:p>
        </p:txBody>
      </p:sp>
    </p:spTree>
  </p:cSld>
</p:sld>
</file>

<file path=ppt/slides/slide29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4" name="TextShape 1"/>
          <p:cNvSpPr txBox="1"/>
          <p:nvPr/>
        </p:nvSpPr>
        <p:spPr>
          <a:xfrm>
            <a:off x="214200" y="142920"/>
            <a:ext cx="8715240" cy="785520"/>
          </a:xfrm>
          <a:prstGeom prst="rect">
            <a:avLst/>
          </a:prstGeom>
          <a:solidFill>
            <a:srgbClr val="ffff00"/>
          </a:solidFill>
          <a:ln>
            <a:noFill/>
          </a:ln>
        </p:spPr>
        <p:txBody>
          <a:bodyPr lIns="90000" rIns="90000" tIns="45000" bIns="45000" anchor="ctr"/>
          <a:p>
            <a:pPr algn="ctr">
              <a:lnSpc>
                <a:spcPct val="100000"/>
              </a:lnSpc>
            </a:pPr>
            <a:r>
              <a:rPr b="1" lang="el-GR" sz="2400" spc="-1" strike="noStrike" u="sng">
                <a:solidFill>
                  <a:srgbClr val="e9d596"/>
                </a:solidFill>
                <a:uFill>
                  <a:solidFill>
                    <a:srgbClr val="ffffff"/>
                  </a:solidFill>
                </a:uFill>
                <a:latin typeface="Arial"/>
              </a:rPr>
              <a:t>ΧΕΙΡΙΣΜΟΙ </a:t>
            </a:r>
            <a:br/>
            <a:r>
              <a:rPr b="1" lang="el-GR" sz="2400" spc="-1" strike="noStrike" u="sng">
                <a:solidFill>
                  <a:srgbClr val="e9d596"/>
                </a:solidFill>
                <a:uFill>
                  <a:solidFill>
                    <a:srgbClr val="ffffff"/>
                  </a:solidFill>
                </a:uFill>
                <a:latin typeface="Arial"/>
              </a:rPr>
              <a:t>ΠΡΟΕΤΟΙΜΑΣΙΑ — ΠΛΟΥΣ — ΑΠΟΜΟΝΩΣΗ</a:t>
            </a:r>
            <a:endParaRPr b="0" lang="el-GR" sz="2400" spc="-1" strike="noStrike">
              <a:solidFill>
                <a:srgbClr val="ffffff"/>
              </a:solidFill>
              <a:uFill>
                <a:solidFill>
                  <a:srgbClr val="ffffff"/>
                </a:solidFill>
              </a:uFill>
              <a:latin typeface="Book Antiqua"/>
            </a:endParaRPr>
          </a:p>
        </p:txBody>
      </p:sp>
      <p:sp>
        <p:nvSpPr>
          <p:cNvPr id="1065" name="TextShape 2"/>
          <p:cNvSpPr txBox="1"/>
          <p:nvPr/>
        </p:nvSpPr>
        <p:spPr>
          <a:xfrm>
            <a:off x="214200" y="1071720"/>
            <a:ext cx="8715240" cy="5500440"/>
          </a:xfrm>
          <a:prstGeom prst="rect">
            <a:avLst/>
          </a:prstGeom>
          <a:solidFill>
            <a:srgbClr val="000000"/>
          </a:solidFill>
          <a:ln>
            <a:noFill/>
          </a:ln>
        </p:spPr>
        <p:txBody>
          <a:bodyPr lIns="90000" rIns="90000" tIns="45000" bIns="45000">
            <a:normAutofit/>
          </a:bodyPr>
          <a:p>
            <a:pPr marL="548640" indent="-411120" algn="ctr">
              <a:lnSpc>
                <a:spcPct val="100000"/>
              </a:lnSpc>
              <a:spcBef>
                <a:spcPts val="519"/>
              </a:spcBef>
            </a:pPr>
            <a:r>
              <a:rPr b="1" lang="el-GR" sz="2600" spc="-1" strike="noStrike" u="sng">
                <a:solidFill>
                  <a:srgbClr val="7030a0"/>
                </a:solidFill>
                <a:uFill>
                  <a:solidFill>
                    <a:srgbClr val="ffffff"/>
                  </a:solidFill>
                </a:uFill>
                <a:latin typeface="Arial"/>
              </a:rPr>
              <a:t>ΕΝΑΡΞΗ ΤΑΞΙΔΙΟΥ ΣΤΗΝ ΑΝΟΙΚΤΗ ΘΑΛΑΣΣΑ</a:t>
            </a:r>
            <a:endParaRPr b="0" lang="el-GR" sz="2600" spc="-1" strike="noStrike">
              <a:solidFill>
                <a:srgbClr val="ffffff"/>
              </a:solidFill>
              <a:uFill>
                <a:solidFill>
                  <a:srgbClr val="ffffff"/>
                </a:solidFill>
              </a:uFill>
              <a:latin typeface="Book Antiqua"/>
            </a:endParaRPr>
          </a:p>
          <a:p>
            <a:pPr marL="548640" indent="-411120" algn="ctr">
              <a:lnSpc>
                <a:spcPct val="100000"/>
              </a:lnSpc>
              <a:spcBef>
                <a:spcPts val="400"/>
              </a:spcBef>
            </a:pPr>
            <a:endParaRPr b="0" lang="el-GR" sz="2600" spc="-1" strike="noStrike">
              <a:solidFill>
                <a:srgbClr val="ffffff"/>
              </a:solidFill>
              <a:uFill>
                <a:solidFill>
                  <a:srgbClr val="ffffff"/>
                </a:solidFill>
              </a:uFill>
              <a:latin typeface="Book Antiqua"/>
            </a:endParaRPr>
          </a:p>
          <a:p>
            <a:pPr lvl="2" marL="457200" indent="-456840">
              <a:lnSpc>
                <a:spcPts val="847"/>
              </a:lnSpc>
              <a:buClr>
                <a:srgbClr val="ff0000"/>
              </a:buClr>
              <a:buSzPct val="95000"/>
              <a:buFont typeface="Lucida Sans"/>
              <a:buAutoNum type="arabicPeriod" startAt="6"/>
            </a:pPr>
            <a:r>
              <a:rPr b="1" lang="el-GR" sz="2200" spc="-1" strike="noStrike">
                <a:solidFill>
                  <a:srgbClr val="ffffff"/>
                </a:solidFill>
                <a:uFill>
                  <a:solidFill>
                    <a:srgbClr val="ffffff"/>
                  </a:solidFill>
                </a:uFill>
                <a:latin typeface="Arial"/>
              </a:rPr>
              <a:t>ΕΚΤΟΣ ΑΠΟ ΠΕΡΙΠΤΩΣΕΙΣ ΑΝΑΓΚΗΣ, ΤΑΧΥΤΗΤΕΣ ΜΕΓΑΛΥΤΕΡΕΣ ΑΠΟ 75% ΤΗΣ ΜΕΓΙΣΤΗΣ ΤΑΧΥΤΗΤΑΣ (</a:t>
            </a:r>
            <a:r>
              <a:rPr b="1" lang="el-GR" sz="2200" spc="-1" strike="noStrike">
                <a:solidFill>
                  <a:srgbClr val="ff0000"/>
                </a:solidFill>
                <a:uFill>
                  <a:solidFill>
                    <a:srgbClr val="ffffff"/>
                  </a:solidFill>
                </a:uFill>
                <a:latin typeface="Arial"/>
              </a:rPr>
              <a:t>FULL SPEED</a:t>
            </a:r>
            <a:r>
              <a:rPr b="1" lang="el-GR" sz="2200" spc="-1" strike="noStrike">
                <a:solidFill>
                  <a:srgbClr val="ffffff"/>
                </a:solidFill>
                <a:uFill>
                  <a:solidFill>
                    <a:srgbClr val="ffffff"/>
                  </a:solidFill>
                </a:uFill>
                <a:latin typeface="Arial"/>
              </a:rPr>
              <a:t>) ΠΡΕΠΕΙ ΝΑ ΕΠΙΤΥΓΧΑΝΟΝΤΑΙ ΒΑΘΜΙΑΙΑ ΚΑΙ ΜΕΣΑ ΣΕ ΜΙΣΗ ΩΡΑ ΤΟΥΛΑΧΙΣΤΟΝ.</a:t>
            </a:r>
            <a:endParaRPr b="0" lang="el-GR" sz="2200" spc="-1" strike="noStrike">
              <a:solidFill>
                <a:srgbClr val="ffffff"/>
              </a:solidFill>
              <a:uFill>
                <a:solidFill>
                  <a:srgbClr val="ffffff"/>
                </a:solidFill>
              </a:uFill>
              <a:latin typeface="Book Antiqua"/>
            </a:endParaRPr>
          </a:p>
          <a:p>
            <a:pPr lvl="2" marL="457200" indent="-456840">
              <a:lnSpc>
                <a:spcPts val="847"/>
              </a:lnSpc>
              <a:buClr>
                <a:srgbClr val="ff0000"/>
              </a:buClr>
              <a:buSzPct val="95000"/>
              <a:buFont typeface="Lucida Sans"/>
              <a:buAutoNum type="arabicPeriod" startAt="6"/>
            </a:pPr>
            <a:r>
              <a:rPr b="1" lang="el-GR" sz="2200" spc="-1" strike="noStrike">
                <a:solidFill>
                  <a:srgbClr val="ffffff"/>
                </a:solidFill>
                <a:uFill>
                  <a:solidFill>
                    <a:srgbClr val="ffffff"/>
                  </a:solidFill>
                </a:uFill>
                <a:latin typeface="Arial"/>
              </a:rPr>
              <a:t>ΣΤΑ ΑΥΤΟΜΑΤΟΠΟΙΗΜΕΝΑ ΠΛΟΙΑ, ΑΝ ΤΟ ΧΕΙΡΙΣΤΗΡΙΟ ΚΛΕΙΣΕΙ ΛΟΓΩ ΑΝΑΓΚΗΣ, Η ΟΔΗΓΟΣ ΒΑΛΒΙΔΑ ΤΟΥ ΣΕΡΒΟΚΙΝΗΤΗΡΑ ΠΡΕΠΕΙ ΝΑ ΜΕΤΑΚΙΝΗΘΕΙ ΣΤΗ ΘΕΣΗ «ΚΛΕΙΣΤΟ», ΠΡΙΝ ΑΠΟ ΤΗΝ ΕΠΑΝΑΤΑΞΗ ΤΟΥ ΣΥΣΤΗΜΑΤΟΣ ΑΝΑΓΚΗΣ. Μ' ΑΥΤΟ ΤΟΝ ΤΡΟΠΟ ΑΠΟΦΕΥΓΕΤΑΙ ΞΑΦΝΙΚΗ ΕΙΣΟΔΟΣ ΑΤΜΟΥ ΣΤΟΥΣ ΣΤΡΟΒΙΛΟΥΣ.</a:t>
            </a:r>
            <a:endParaRPr b="0" lang="el-GR" sz="2200" spc="-1" strike="noStrike">
              <a:solidFill>
                <a:srgbClr val="ffffff"/>
              </a:solidFill>
              <a:uFill>
                <a:solidFill>
                  <a:srgbClr val="ffffff"/>
                </a:solidFill>
              </a:uFill>
              <a:latin typeface="Book Antiqua"/>
            </a:endParaRPr>
          </a:p>
          <a:p>
            <a:pPr lvl="2" marL="457200" indent="-456840">
              <a:lnSpc>
                <a:spcPts val="847"/>
              </a:lnSpc>
              <a:buClr>
                <a:srgbClr val="ff0000"/>
              </a:buClr>
              <a:buSzPct val="95000"/>
              <a:buFont typeface="Lucida Sans"/>
              <a:buAutoNum type="arabicPeriod" startAt="6"/>
            </a:pPr>
            <a:r>
              <a:rPr b="1" lang="el-GR" sz="2200" spc="-1" strike="noStrike">
                <a:solidFill>
                  <a:srgbClr val="ffffff"/>
                </a:solidFill>
                <a:uFill>
                  <a:solidFill>
                    <a:srgbClr val="ffffff"/>
                  </a:solidFill>
                </a:uFill>
                <a:latin typeface="Arial"/>
              </a:rPr>
              <a:t>ΟΙ ΣΤΡΟΒΙΛΟΙ ΠΡΕΠΕΙ ΝΑ ΚΡΑΤΗΘΟΥΝ ΑΜΕΣΩΣ, ΑΝ ΤΟ ΣΥΣΤΗΜΑ ΚΡΑΤΗΣΕΩΣ ΑΝΑΓΚΗΣ ΕΝΕΡΓΟΠΟΙΗΘΕΙ.</a:t>
            </a:r>
            <a:endParaRPr b="0" lang="el-GR" sz="2200" spc="-1" strike="noStrike">
              <a:solidFill>
                <a:srgbClr val="ffffff"/>
              </a:solidFill>
              <a:uFill>
                <a:solidFill>
                  <a:srgbClr val="ffffff"/>
                </a:solidFill>
              </a:uFill>
              <a:latin typeface="Book Antiqua"/>
            </a:endParaRPr>
          </a:p>
          <a:p>
            <a:pPr lvl="2" marL="457200" indent="-456840">
              <a:lnSpc>
                <a:spcPts val="847"/>
              </a:lnSpc>
              <a:buClr>
                <a:srgbClr val="ff0000"/>
              </a:buClr>
              <a:buSzPct val="95000"/>
              <a:buFont typeface="Lucida Sans"/>
              <a:buAutoNum type="arabicPeriod" startAt="6"/>
            </a:pPr>
            <a:r>
              <a:rPr b="1" lang="el-GR" sz="2200" spc="-1" strike="noStrike">
                <a:solidFill>
                  <a:srgbClr val="ffffff"/>
                </a:solidFill>
                <a:uFill>
                  <a:solidFill>
                    <a:srgbClr val="ffffff"/>
                  </a:solidFill>
                </a:uFill>
                <a:latin typeface="Arial"/>
              </a:rPr>
              <a:t>ΟΙ ΣΤΡΟΒΙΛΟΙ ΠΡΕΠΕΙ ΝΑ ΚΡΑΤΗΘΟΥΝ ΑΜΕΣΩΣ ΑΝ Η ΠΑΡΟΧΗ ΛΑΔΙΟΥ ΣΤΑΜΑΤΗΣΕΙ.</a:t>
            </a:r>
            <a:endParaRPr b="0" lang="el-GR" sz="2200" spc="-1" strike="noStrike">
              <a:solidFill>
                <a:srgbClr val="ffffff"/>
              </a:solidFill>
              <a:uFill>
                <a:solidFill>
                  <a:srgbClr val="ffffff"/>
                </a:solidFill>
              </a:uFill>
              <a:latin typeface="Book Antiqua"/>
            </a:endParaRPr>
          </a:p>
          <a:p>
            <a:pPr lvl="2" marL="457200" indent="-456840">
              <a:lnSpc>
                <a:spcPts val="847"/>
              </a:lnSpc>
              <a:buClr>
                <a:srgbClr val="ff0000"/>
              </a:buClr>
              <a:buSzPct val="95000"/>
              <a:buFont typeface="Lucida Sans"/>
              <a:buAutoNum type="arabicPeriod" startAt="6"/>
            </a:pPr>
            <a:r>
              <a:rPr b="1" lang="el-GR" sz="2200" spc="-1" strike="noStrike">
                <a:solidFill>
                  <a:srgbClr val="ffffff"/>
                </a:solidFill>
                <a:uFill>
                  <a:solidFill>
                    <a:srgbClr val="ffffff"/>
                  </a:solidFill>
                </a:uFill>
                <a:latin typeface="Arial"/>
              </a:rPr>
              <a:t>ΑΝ ΟΙ ΣΤΡΟΒΙΛΟΙ ΣΤΡΕΦΟΥΝ ΣΕ ΠΛΗΡΗ ΤΑΧΥΤΗΤΑ ΚΑΙ ΔΙΑΤΑΧΘΕΙ ΑΝΑΠΟΔΑ, ΤΟ ΧΕΙΡΙΣΤΗΡΙΟ ΤΟΥ ΑΝΑΠΟΔΑ ΠΡΕΠΕΙ ΝΑ ΑΝΟΙΧΘΕΙ ΑΦΟΥ ΟΙ ΣΤΡΟΦΕΣ ΠΕΣΟΥΝ ΚΑΤΩ ΑΠΟ ΤΟ 60% ΤΟΥ ΜΕΓΙΣΤΟΥ ΦΟΡΤΙΟΥ.</a:t>
            </a:r>
            <a:endParaRPr b="0" lang="el-GR" sz="2200" spc="-1" strike="noStrike">
              <a:solidFill>
                <a:srgbClr val="ffffff"/>
              </a:solidFill>
              <a:uFill>
                <a:solidFill>
                  <a:srgbClr val="ffffff"/>
                </a:solidFill>
              </a:uFill>
              <a:latin typeface="Book Antiqua"/>
            </a:endParaRPr>
          </a:p>
          <a:p>
            <a:pPr>
              <a:lnSpc>
                <a:spcPts val="1016"/>
              </a:lnSpc>
            </a:pPr>
            <a:endParaRPr b="0" lang="el-GR" sz="2200" spc="-1" strike="noStrike">
              <a:solidFill>
                <a:srgbClr val="ffffff"/>
              </a:solidFill>
              <a:uFill>
                <a:solidFill>
                  <a:srgbClr val="ffffff"/>
                </a:solidFill>
              </a:uFill>
              <a:latin typeface="Book Antiqua"/>
            </a:endParaRPr>
          </a:p>
        </p:txBody>
      </p:sp>
    </p:spTree>
  </p:cSld>
</p:sld>
</file>

<file path=ppt/slides/slide29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6" name="TextShape 1"/>
          <p:cNvSpPr txBox="1"/>
          <p:nvPr/>
        </p:nvSpPr>
        <p:spPr>
          <a:xfrm>
            <a:off x="214200" y="142920"/>
            <a:ext cx="8715240" cy="785520"/>
          </a:xfrm>
          <a:prstGeom prst="rect">
            <a:avLst/>
          </a:prstGeom>
          <a:solidFill>
            <a:srgbClr val="ffff00"/>
          </a:solidFill>
          <a:ln>
            <a:noFill/>
          </a:ln>
        </p:spPr>
        <p:txBody>
          <a:bodyPr lIns="90000" rIns="90000" tIns="45000" bIns="45000" anchor="ctr"/>
          <a:p>
            <a:pPr algn="ctr">
              <a:lnSpc>
                <a:spcPct val="100000"/>
              </a:lnSpc>
            </a:pPr>
            <a:r>
              <a:rPr b="1" lang="el-GR" sz="2400" spc="-1" strike="noStrike" u="sng">
                <a:solidFill>
                  <a:srgbClr val="e9d596"/>
                </a:solidFill>
                <a:uFill>
                  <a:solidFill>
                    <a:srgbClr val="ffffff"/>
                  </a:solidFill>
                </a:uFill>
                <a:latin typeface="Arial"/>
              </a:rPr>
              <a:t>ΧΕΙΡΙΣΜΟΙ </a:t>
            </a:r>
            <a:br/>
            <a:r>
              <a:rPr b="1" lang="el-GR" sz="2400" spc="-1" strike="noStrike" u="sng">
                <a:solidFill>
                  <a:srgbClr val="e9d596"/>
                </a:solidFill>
                <a:uFill>
                  <a:solidFill>
                    <a:srgbClr val="ffffff"/>
                  </a:solidFill>
                </a:uFill>
                <a:latin typeface="Arial"/>
              </a:rPr>
              <a:t>ΠΡΟΕΤΟΙΜΑΣΙΑ — ΠΛΟΥΣ — ΑΠΟΜΟΝΩΣΗ</a:t>
            </a:r>
            <a:endParaRPr b="0" lang="el-GR" sz="2400" spc="-1" strike="noStrike">
              <a:solidFill>
                <a:srgbClr val="ffffff"/>
              </a:solidFill>
              <a:uFill>
                <a:solidFill>
                  <a:srgbClr val="ffffff"/>
                </a:solidFill>
              </a:uFill>
              <a:latin typeface="Book Antiqua"/>
            </a:endParaRPr>
          </a:p>
        </p:txBody>
      </p:sp>
      <p:sp>
        <p:nvSpPr>
          <p:cNvPr id="1067" name="TextShape 2"/>
          <p:cNvSpPr txBox="1"/>
          <p:nvPr/>
        </p:nvSpPr>
        <p:spPr>
          <a:xfrm>
            <a:off x="214200" y="1071720"/>
            <a:ext cx="8715240" cy="5500440"/>
          </a:xfrm>
          <a:prstGeom prst="rect">
            <a:avLst/>
          </a:prstGeom>
          <a:solidFill>
            <a:srgbClr val="b2a6df"/>
          </a:solidFill>
          <a:ln>
            <a:noFill/>
          </a:ln>
        </p:spPr>
        <p:txBody>
          <a:bodyPr lIns="90000" rIns="90000" tIns="45000" bIns="45000">
            <a:normAutofit/>
          </a:bodyPr>
          <a:p>
            <a:pPr marL="548640" indent="-411120" algn="ctr">
              <a:lnSpc>
                <a:spcPct val="100000"/>
              </a:lnSpc>
              <a:spcBef>
                <a:spcPts val="400"/>
              </a:spcBef>
            </a:pPr>
            <a:r>
              <a:rPr b="1" lang="el-GR" sz="2000" spc="-1" strike="noStrike" u="sng">
                <a:solidFill>
                  <a:srgbClr val="7030a0"/>
                </a:solidFill>
                <a:uFill>
                  <a:solidFill>
                    <a:srgbClr val="ffffff"/>
                  </a:solidFill>
                </a:uFill>
                <a:latin typeface="Arial"/>
              </a:rPr>
              <a:t>ΠΡΙΝ ΑΠΟ ΤΗΝ ΕΙΣΟΔΟ ΣΕ ΛΙΜΑΝΙ</a:t>
            </a:r>
            <a:endParaRPr b="0" lang="el-GR" sz="2000" spc="-1" strike="noStrike">
              <a:solidFill>
                <a:srgbClr val="ffffff"/>
              </a:solidFill>
              <a:uFill>
                <a:solidFill>
                  <a:srgbClr val="ffffff"/>
                </a:solidFill>
              </a:uFill>
              <a:latin typeface="Book Antiqua"/>
            </a:endParaRPr>
          </a:p>
          <a:p>
            <a:pPr algn="ctr">
              <a:lnSpc>
                <a:spcPct val="100000"/>
              </a:lnSpc>
              <a:spcBef>
                <a:spcPts val="479"/>
              </a:spcBef>
            </a:pPr>
            <a:endParaRPr b="0" lang="el-GR" sz="2000" spc="-1" strike="noStrike">
              <a:solidFill>
                <a:srgbClr val="ffffff"/>
              </a:solidFill>
              <a:uFill>
                <a:solidFill>
                  <a:srgbClr val="ffffff"/>
                </a:solidFill>
              </a:uFill>
              <a:latin typeface="Book Antiqua"/>
            </a:endParaRPr>
          </a:p>
          <a:p>
            <a:pPr lvl="3" marL="457200" indent="-456840">
              <a:lnSpc>
                <a:spcPct val="100000"/>
              </a:lnSpc>
              <a:spcBef>
                <a:spcPts val="479"/>
              </a:spcBef>
              <a:buClr>
                <a:srgbClr val="ff0000"/>
              </a:buClr>
              <a:buFont typeface="Lucida Sans"/>
              <a:buAutoNum type="arabicPeriod"/>
            </a:pPr>
            <a:r>
              <a:rPr b="1" lang="el-GR" sz="2400" spc="-1" strike="noStrike">
                <a:solidFill>
                  <a:srgbClr val="ffffff"/>
                </a:solidFill>
                <a:uFill>
                  <a:solidFill>
                    <a:srgbClr val="ffffff"/>
                  </a:solidFill>
                </a:uFill>
                <a:latin typeface="Arial"/>
              </a:rPr>
              <a:t>ΚΙΝΕΙΤΑΙ ΤΟ ΧΕΙΡΙΣΤΗΡΙΟ ΕΛΑΦΡΑ ΔΕΞΙΑ-ΑΡΙΣΤΕΡΑ ΓΙΑ ΝΑ ΕΠΙΒΕΒΑΙΩΘΕΙ ΟΤΙ ΔΕΝ ΚΟΛΛΗΣΕ Η ΒΑΛΒΙΔΑ.</a:t>
            </a:r>
            <a:endParaRPr b="0" lang="el-GR" sz="2400" spc="-1" strike="noStrike">
              <a:solidFill>
                <a:srgbClr val="ffffff"/>
              </a:solidFill>
              <a:uFill>
                <a:solidFill>
                  <a:srgbClr val="ffffff"/>
                </a:solidFill>
              </a:uFill>
              <a:latin typeface="Book Antiqua"/>
            </a:endParaRPr>
          </a:p>
          <a:p>
            <a:pPr lvl="3" marL="457200" indent="-456840">
              <a:lnSpc>
                <a:spcPct val="100000"/>
              </a:lnSpc>
              <a:spcBef>
                <a:spcPts val="479"/>
              </a:spcBef>
              <a:buClr>
                <a:srgbClr val="ff0000"/>
              </a:buClr>
              <a:buFont typeface="Lucida Sans"/>
              <a:buAutoNum type="arabicPeriod"/>
            </a:pPr>
            <a:r>
              <a:rPr b="1" lang="el-GR" sz="2400" spc="-1" strike="noStrike">
                <a:solidFill>
                  <a:srgbClr val="ffffff"/>
                </a:solidFill>
                <a:uFill>
                  <a:solidFill>
                    <a:srgbClr val="ffffff"/>
                  </a:solidFill>
                </a:uFill>
                <a:latin typeface="Arial"/>
              </a:rPr>
              <a:t>ΚΛΕΙΝΟΝΤΑΙ ΟΙ ΑΠΟΜΑΣΤΕΥΣΕΙΣ (ΑΝ ΔΕΝ ΕΙΝΑΙ ΑΥΤΟΜΑΤΕΣ).</a:t>
            </a:r>
            <a:endParaRPr b="0" lang="el-GR" sz="2400" spc="-1" strike="noStrike">
              <a:solidFill>
                <a:srgbClr val="ffffff"/>
              </a:solidFill>
              <a:uFill>
                <a:solidFill>
                  <a:srgbClr val="ffffff"/>
                </a:solidFill>
              </a:uFill>
              <a:latin typeface="Book Antiqua"/>
            </a:endParaRPr>
          </a:p>
          <a:p>
            <a:pPr lvl="3" marL="457200" indent="-456840">
              <a:lnSpc>
                <a:spcPct val="100000"/>
              </a:lnSpc>
              <a:spcBef>
                <a:spcPts val="479"/>
              </a:spcBef>
              <a:buClr>
                <a:srgbClr val="ff0000"/>
              </a:buClr>
              <a:buFont typeface="Lucida Sans"/>
              <a:buAutoNum type="arabicPeriod"/>
            </a:pPr>
            <a:r>
              <a:rPr b="1" lang="el-GR" sz="2400" spc="-1" strike="noStrike">
                <a:solidFill>
                  <a:srgbClr val="ffffff"/>
                </a:solidFill>
                <a:uFill>
                  <a:solidFill>
                    <a:srgbClr val="ffffff"/>
                  </a:solidFill>
                </a:uFill>
                <a:latin typeface="Arial"/>
              </a:rPr>
              <a:t>ΑΝΟΙΓΕΤΑΙ Η ΕΠΑΝΑΚΥΚΛΟΦΟΡΙΑ ΤΟΥ ΣΥΜΠΥΚΝΩΜΑΤΟΣ (ΑΝ ΔΕΝ ΕΙΝΑΙ ΑΥΤΟΜΑΤΗ).</a:t>
            </a:r>
            <a:endParaRPr b="0" lang="el-GR" sz="2400" spc="-1" strike="noStrike">
              <a:solidFill>
                <a:srgbClr val="ffffff"/>
              </a:solidFill>
              <a:uFill>
                <a:solidFill>
                  <a:srgbClr val="ffffff"/>
                </a:solidFill>
              </a:uFill>
              <a:latin typeface="Book Antiqua"/>
            </a:endParaRPr>
          </a:p>
          <a:p>
            <a:pPr lvl="3" marL="457200" indent="-456840">
              <a:lnSpc>
                <a:spcPct val="100000"/>
              </a:lnSpc>
              <a:spcBef>
                <a:spcPts val="479"/>
              </a:spcBef>
              <a:buClr>
                <a:srgbClr val="ff0000"/>
              </a:buClr>
              <a:buFont typeface="Lucida Sans"/>
              <a:buAutoNum type="arabicPeriod"/>
            </a:pPr>
            <a:r>
              <a:rPr b="1" lang="el-GR" sz="2400" spc="-1" strike="noStrike">
                <a:solidFill>
                  <a:srgbClr val="ffffff"/>
                </a:solidFill>
                <a:uFill>
                  <a:solidFill>
                    <a:srgbClr val="ffffff"/>
                  </a:solidFill>
                </a:uFill>
                <a:latin typeface="Arial"/>
              </a:rPr>
              <a:t>ΑΝΟΙΓΟΝΤΑΙ ΤΑ ΥΓΡΑ ΤΩΝ ΣΤΡΟΒΙΛΩΝ (ΑΝ ΔΕΝ ΕΙΝΑΙ ΑΥΤΟΜΑΤΑ).</a:t>
            </a:r>
            <a:endParaRPr b="0" lang="el-GR" sz="2400" spc="-1" strike="noStrike">
              <a:solidFill>
                <a:srgbClr val="ffffff"/>
              </a:solidFill>
              <a:uFill>
                <a:solidFill>
                  <a:srgbClr val="ffffff"/>
                </a:solidFill>
              </a:uFill>
              <a:latin typeface="Book Antiqua"/>
            </a:endParaRPr>
          </a:p>
          <a:p>
            <a:pPr lvl="3" marL="457200" indent="-456840">
              <a:lnSpc>
                <a:spcPct val="100000"/>
              </a:lnSpc>
              <a:spcBef>
                <a:spcPts val="479"/>
              </a:spcBef>
              <a:buClr>
                <a:srgbClr val="ff0000"/>
              </a:buClr>
              <a:buFont typeface="Lucida Sans"/>
              <a:buAutoNum type="arabicPeriod"/>
            </a:pPr>
            <a:r>
              <a:rPr b="1" lang="el-GR" sz="2400" spc="-1" strike="noStrike">
                <a:solidFill>
                  <a:srgbClr val="ffffff"/>
                </a:solidFill>
                <a:uFill>
                  <a:solidFill>
                    <a:srgbClr val="ffffff"/>
                  </a:solidFill>
                </a:uFill>
                <a:latin typeface="Arial"/>
              </a:rPr>
              <a:t>ΑΝΟΙΓΟΝΤΑΙ ΟΛΕΣ ΟΙ ΟΜΑΔΕΣ ΠΡΟΦΥΣΙΩΝ ΓΙΑ ΤΗΝ ΑΠΟΦΥΓΗ ΥΔΡΟΘΥΛΑΚΩΝ ΚΑΤΑ ΤΟΥΣ ΧΕΙΡΙΣΜΟΥΣ.</a:t>
            </a:r>
            <a:endParaRPr b="0" lang="el-GR" sz="2400" spc="-1" strike="noStrike">
              <a:solidFill>
                <a:srgbClr val="ffffff"/>
              </a:solidFill>
              <a:uFill>
                <a:solidFill>
                  <a:srgbClr val="ffffff"/>
                </a:solidFill>
              </a:uFill>
              <a:latin typeface="Book Antiqua"/>
            </a:endParaRPr>
          </a:p>
        </p:txBody>
      </p:sp>
    </p:spTree>
  </p:cSld>
</p:sld>
</file>

<file path=ppt/slides/slide29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8" name="TextShape 1"/>
          <p:cNvSpPr txBox="1"/>
          <p:nvPr/>
        </p:nvSpPr>
        <p:spPr>
          <a:xfrm>
            <a:off x="214200" y="142920"/>
            <a:ext cx="8715240" cy="785520"/>
          </a:xfrm>
          <a:prstGeom prst="rect">
            <a:avLst/>
          </a:prstGeom>
          <a:solidFill>
            <a:srgbClr val="ffff00"/>
          </a:solidFill>
          <a:ln>
            <a:noFill/>
          </a:ln>
        </p:spPr>
        <p:txBody>
          <a:bodyPr lIns="90000" rIns="90000" tIns="45000" bIns="45000" anchor="ctr"/>
          <a:p>
            <a:pPr algn="ctr">
              <a:lnSpc>
                <a:spcPct val="100000"/>
              </a:lnSpc>
            </a:pPr>
            <a:r>
              <a:rPr b="1" lang="el-GR" sz="2400" spc="-1" strike="noStrike" u="sng">
                <a:solidFill>
                  <a:srgbClr val="e9d596"/>
                </a:solidFill>
                <a:uFill>
                  <a:solidFill>
                    <a:srgbClr val="ffffff"/>
                  </a:solidFill>
                </a:uFill>
                <a:latin typeface="Arial"/>
              </a:rPr>
              <a:t>ΧΕΙΡΙΣΜΟΙ </a:t>
            </a:r>
            <a:br/>
            <a:r>
              <a:rPr b="1" lang="el-GR" sz="2400" spc="-1" strike="noStrike" u="sng">
                <a:solidFill>
                  <a:srgbClr val="e9d596"/>
                </a:solidFill>
                <a:uFill>
                  <a:solidFill>
                    <a:srgbClr val="ffffff"/>
                  </a:solidFill>
                </a:uFill>
                <a:latin typeface="Arial"/>
              </a:rPr>
              <a:t>ΠΡΟΕΤΟΙΜΑΣΙΑ — ΠΛΟΥΣ — ΑΠΟΜΟΝΩΣΗ</a:t>
            </a:r>
            <a:endParaRPr b="0" lang="el-GR" sz="2400" spc="-1" strike="noStrike">
              <a:solidFill>
                <a:srgbClr val="ffffff"/>
              </a:solidFill>
              <a:uFill>
                <a:solidFill>
                  <a:srgbClr val="ffffff"/>
                </a:solidFill>
              </a:uFill>
              <a:latin typeface="Book Antiqua"/>
            </a:endParaRPr>
          </a:p>
        </p:txBody>
      </p:sp>
      <p:sp>
        <p:nvSpPr>
          <p:cNvPr id="1069" name="TextShape 2"/>
          <p:cNvSpPr txBox="1"/>
          <p:nvPr/>
        </p:nvSpPr>
        <p:spPr>
          <a:xfrm>
            <a:off x="214200" y="1071720"/>
            <a:ext cx="8715240" cy="5500440"/>
          </a:xfrm>
          <a:prstGeom prst="rect">
            <a:avLst/>
          </a:prstGeom>
          <a:solidFill>
            <a:srgbClr val="a3b6e2"/>
          </a:solidFill>
          <a:ln>
            <a:noFill/>
          </a:ln>
        </p:spPr>
        <p:txBody>
          <a:bodyPr lIns="90000" rIns="90000" tIns="45000" bIns="45000">
            <a:normAutofit/>
          </a:bodyPr>
          <a:p>
            <a:pPr marL="548640" indent="-411120" algn="ctr">
              <a:lnSpc>
                <a:spcPct val="100000"/>
              </a:lnSpc>
              <a:spcBef>
                <a:spcPts val="720"/>
              </a:spcBef>
            </a:pPr>
            <a:r>
              <a:rPr b="0" lang="el-GR" sz="2000" spc="-1" strike="noStrike">
                <a:solidFill>
                  <a:srgbClr val="ffffff"/>
                </a:solidFill>
                <a:uFill>
                  <a:solidFill>
                    <a:srgbClr val="ffffff"/>
                  </a:solidFill>
                </a:uFill>
                <a:latin typeface="Book Antiqua"/>
              </a:rPr>
              <a:t> </a:t>
            </a:r>
            <a:r>
              <a:rPr b="1" lang="el-GR" sz="3600" spc="-1" strike="noStrike" u="sng">
                <a:solidFill>
                  <a:srgbClr val="7030a0"/>
                </a:solidFill>
                <a:uFill>
                  <a:solidFill>
                    <a:srgbClr val="ffffff"/>
                  </a:solidFill>
                </a:uFill>
                <a:latin typeface="Arial"/>
              </a:rPr>
              <a:t>ΑΠΟΜΟΝΩΣΗ ΣΤΡΟΒΙΛΩΝ</a:t>
            </a:r>
            <a:endParaRPr b="0" lang="el-GR" sz="3600" spc="-1" strike="noStrike">
              <a:solidFill>
                <a:srgbClr val="ffffff"/>
              </a:solidFill>
              <a:uFill>
                <a:solidFill>
                  <a:srgbClr val="ffffff"/>
                </a:solidFill>
              </a:uFill>
              <a:latin typeface="Book Antiqua"/>
            </a:endParaRPr>
          </a:p>
          <a:p>
            <a:pPr marL="548640" indent="-411120" algn="ctr">
              <a:lnSpc>
                <a:spcPct val="100000"/>
              </a:lnSpc>
              <a:spcBef>
                <a:spcPts val="479"/>
              </a:spcBef>
            </a:pPr>
            <a:endParaRPr b="0" lang="el-GR" sz="3600" spc="-1" strike="noStrike">
              <a:solidFill>
                <a:srgbClr val="ffffff"/>
              </a:solidFill>
              <a:uFill>
                <a:solidFill>
                  <a:srgbClr val="ffffff"/>
                </a:solidFill>
              </a:uFill>
              <a:latin typeface="Book Antiqua"/>
            </a:endParaRPr>
          </a:p>
          <a:p>
            <a:pPr lvl="4" marL="514440" indent="-514080">
              <a:lnSpc>
                <a:spcPct val="100000"/>
              </a:lnSpc>
              <a:spcBef>
                <a:spcPts val="621"/>
              </a:spcBef>
              <a:buClr>
                <a:srgbClr val="ff0000"/>
              </a:buClr>
              <a:buFont typeface="Lucida Sans"/>
              <a:buAutoNum type="arabicPeriod"/>
            </a:pPr>
            <a:r>
              <a:rPr b="1" lang="el-GR" sz="3100" spc="-1" strike="noStrike">
                <a:solidFill>
                  <a:srgbClr val="ffffff"/>
                </a:solidFill>
                <a:uFill>
                  <a:solidFill>
                    <a:srgbClr val="ffffff"/>
                  </a:solidFill>
                </a:uFill>
                <a:latin typeface="Arial"/>
              </a:rPr>
              <a:t>ΚΛΕΙΝΟΝΤΑΙ ΤΑ ΧΕΙΡΙΣΤΗΡΙΑ ΚΑΙ ΟΙ ΚΥΡΙΟΙ ΑΤΜΟΦΡΑΚΤΕΣ ΤΩΝ ΛΕΒΗΤΩΝ. ΑΝ ΥΠΑΡΧΟΥΝ ΑΥΤΟΜΑΤΙΣΜΟΙ ΕΝΕΡΓΟΠΟΙΟΥΝΤΑΙ ΜΕ ΤΟ ΧΕΡΙ.</a:t>
            </a:r>
            <a:endParaRPr b="0" lang="el-GR" sz="3100" spc="-1" strike="noStrike">
              <a:solidFill>
                <a:srgbClr val="ffffff"/>
              </a:solidFill>
              <a:uFill>
                <a:solidFill>
                  <a:srgbClr val="ffffff"/>
                </a:solidFill>
              </a:uFill>
              <a:latin typeface="Book Antiqua"/>
            </a:endParaRPr>
          </a:p>
          <a:p>
            <a:pPr lvl="4" marL="514440" indent="-514080">
              <a:lnSpc>
                <a:spcPct val="100000"/>
              </a:lnSpc>
              <a:spcBef>
                <a:spcPts val="621"/>
              </a:spcBef>
              <a:buClr>
                <a:srgbClr val="ff0000"/>
              </a:buClr>
              <a:buFont typeface="Lucida Sans"/>
              <a:buAutoNum type="arabicPeriod"/>
            </a:pPr>
            <a:r>
              <a:rPr b="1" lang="el-GR" sz="3100" spc="-1" strike="noStrike">
                <a:solidFill>
                  <a:srgbClr val="ffffff"/>
                </a:solidFill>
                <a:uFill>
                  <a:solidFill>
                    <a:srgbClr val="ffffff"/>
                  </a:solidFill>
                </a:uFill>
                <a:latin typeface="Arial"/>
              </a:rPr>
              <a:t>ΕΠΙΒΕΒΑΙΩΣΗ ΟΤΙ ΤΑ ΥΓΡΑ ΤΩΝ ΣΤΡΟΒΙΛΩΝ ΕΙΝΑΙ ΑΝΟΙΚΤΑ.</a:t>
            </a:r>
            <a:endParaRPr b="0" lang="el-GR" sz="3100" spc="-1" strike="noStrike">
              <a:solidFill>
                <a:srgbClr val="ffffff"/>
              </a:solidFill>
              <a:uFill>
                <a:solidFill>
                  <a:srgbClr val="ffffff"/>
                </a:solidFill>
              </a:uFill>
              <a:latin typeface="Book Antiqua"/>
            </a:endParaRPr>
          </a:p>
          <a:p>
            <a:pPr lvl="4" marL="514440" indent="-514080">
              <a:lnSpc>
                <a:spcPct val="100000"/>
              </a:lnSpc>
              <a:spcBef>
                <a:spcPts val="621"/>
              </a:spcBef>
              <a:buClr>
                <a:srgbClr val="ff0000"/>
              </a:buClr>
              <a:buFont typeface="Lucida Sans"/>
              <a:buAutoNum type="arabicPeriod"/>
            </a:pPr>
            <a:r>
              <a:rPr b="1" lang="el-GR" sz="3100" spc="-1" strike="noStrike">
                <a:solidFill>
                  <a:srgbClr val="ffffff"/>
                </a:solidFill>
                <a:uFill>
                  <a:solidFill>
                    <a:srgbClr val="ffffff"/>
                  </a:solidFill>
                </a:uFill>
                <a:latin typeface="Arial"/>
              </a:rPr>
              <a:t>ΤΙΘΕΤΑΙ Ο ΚΡΙΚΟΣ «ΕΝΤΟΣ».</a:t>
            </a:r>
            <a:endParaRPr b="0" lang="el-GR" sz="3100" spc="-1" strike="noStrike">
              <a:solidFill>
                <a:srgbClr val="ffffff"/>
              </a:solidFill>
              <a:uFill>
                <a:solidFill>
                  <a:srgbClr val="ffffff"/>
                </a:solidFill>
              </a:uFill>
              <a:latin typeface="Book Antiqua"/>
            </a:endParaRPr>
          </a:p>
          <a:p>
            <a:pPr lvl="4" marL="514440" indent="-514080">
              <a:lnSpc>
                <a:spcPct val="100000"/>
              </a:lnSpc>
              <a:spcBef>
                <a:spcPts val="621"/>
              </a:spcBef>
              <a:buClr>
                <a:srgbClr val="ff0000"/>
              </a:buClr>
              <a:buFont typeface="Lucida Sans"/>
              <a:buAutoNum type="arabicPeriod"/>
            </a:pPr>
            <a:r>
              <a:rPr b="1" lang="el-GR" sz="3100" spc="-1" strike="noStrike">
                <a:solidFill>
                  <a:srgbClr val="ffffff"/>
                </a:solidFill>
                <a:uFill>
                  <a:solidFill>
                    <a:srgbClr val="ffffff"/>
                  </a:solidFill>
                </a:uFill>
                <a:latin typeface="Arial"/>
              </a:rPr>
              <a:t>ΚΛΕΙΝΕΤΑΙ Ο ΑΤΜΟΣ ΠΡΟΣ ΤΑ ΚΟΛΑΡΑ.</a:t>
            </a:r>
            <a:endParaRPr b="0" lang="el-GR" sz="3100" spc="-1" strike="noStrike">
              <a:solidFill>
                <a:srgbClr val="ffffff"/>
              </a:solidFill>
              <a:uFill>
                <a:solidFill>
                  <a:srgbClr val="ffffff"/>
                </a:solidFill>
              </a:uFill>
              <a:latin typeface="Book Antiqua"/>
            </a:endParaRPr>
          </a:p>
          <a:p>
            <a:pPr lvl="4" marL="514440" indent="-514080">
              <a:lnSpc>
                <a:spcPct val="100000"/>
              </a:lnSpc>
              <a:spcBef>
                <a:spcPts val="621"/>
              </a:spcBef>
              <a:buClr>
                <a:srgbClr val="ff0000"/>
              </a:buClr>
              <a:buFont typeface="Lucida Sans"/>
              <a:buAutoNum type="arabicPeriod"/>
            </a:pPr>
            <a:r>
              <a:rPr b="1" lang="el-GR" sz="3100" spc="-1" strike="noStrike">
                <a:solidFill>
                  <a:srgbClr val="ffffff"/>
                </a:solidFill>
                <a:uFill>
                  <a:solidFill>
                    <a:srgbClr val="ffffff"/>
                  </a:solidFill>
                </a:uFill>
                <a:latin typeface="Arial"/>
              </a:rPr>
              <a:t>ΣΥΝΕΧΙΖΕΤΑΙ Η ΛΕΙΤΟΥΡΓΙΑ ΤΩΝ ΕΚΧΥΤΗΡΩΝ ΚΕΝΟΥ ΓΙΑ ΛΙΓΟ.</a:t>
            </a:r>
            <a:endParaRPr b="0" lang="el-GR" sz="3100" spc="-1" strike="noStrike">
              <a:solidFill>
                <a:srgbClr val="ffffff"/>
              </a:solidFill>
              <a:uFill>
                <a:solidFill>
                  <a:srgbClr val="ffffff"/>
                </a:solidFill>
              </a:uFill>
              <a:latin typeface="Book Antiqua"/>
            </a:endParaRPr>
          </a:p>
          <a:p>
            <a:pPr lvl="4" marL="514440" indent="-514080">
              <a:lnSpc>
                <a:spcPct val="100000"/>
              </a:lnSpc>
              <a:spcBef>
                <a:spcPts val="621"/>
              </a:spcBef>
              <a:buClr>
                <a:srgbClr val="ff0000"/>
              </a:buClr>
              <a:buFont typeface="Lucida Sans"/>
              <a:buAutoNum type="arabicPeriod"/>
            </a:pPr>
            <a:r>
              <a:rPr b="1" lang="el-GR" sz="3100" spc="-1" strike="noStrike">
                <a:solidFill>
                  <a:srgbClr val="ffffff"/>
                </a:solidFill>
                <a:uFill>
                  <a:solidFill>
                    <a:srgbClr val="ffffff"/>
                  </a:solidFill>
                </a:uFill>
                <a:latin typeface="Arial"/>
              </a:rPr>
              <a:t>ΣΥΝΕΧΙΖΕΤΑΙ Η ΣΤΡΕΨΗ ΜΕ ΤΟΝ ΚΡΙΚΟ, ΜΕΧΡΙ ΝΑ ΚΡΥΩΣΟΥΝ ΟΙ ΣΤΡΟΒΙΛΟΙ (ΣΥΝΗΘΩΣ 2 ΩΡΕΣ ΓΙΑ ΕΥΚΡΑΤΑ ΚΛΙΜΑΤΑ). Η ΘΕΡΜΟΚΡΑΣΙΑ ΤΟΥ ΛΑΔΙΟΥ ΣΤΗΝ ΕΙΣΑΓΩΓΗ ΣΤΟΥΣ ΤΡΙΒΕΙΣ ΔΕΝ ΠΡΕΠΕΙ ΝΑ ΕΙΝΑΙ ΜΙΚΡΟΤΕΡΗ ΑΠΟ 35°C. Η ΜΙΚΡΟΤΕΡΗ ΘΕΡΜΟΚΡΑΣΙΑ ΠΟΥ ΕΙΝΑΙ ΕΠΙΤΡΕΠΤΗ ΚΑΙ ΜΟΝΟ ΣΕ ΠΕΡΙΠΤΩΣΗ ΑΝΑΓΚΗΣ ΕΙΝΑΙ 21°C.</a:t>
            </a:r>
            <a:endParaRPr b="0" lang="el-GR" sz="3100" spc="-1" strike="noStrike">
              <a:solidFill>
                <a:srgbClr val="ffffff"/>
              </a:solidFill>
              <a:uFill>
                <a:solidFill>
                  <a:srgbClr val="ffffff"/>
                </a:solidFill>
              </a:uFill>
              <a:latin typeface="Book Antiqua"/>
            </a:endParaRPr>
          </a:p>
          <a:p>
            <a:pPr lvl="4" marL="514440" indent="-514080">
              <a:lnSpc>
                <a:spcPct val="100000"/>
              </a:lnSpc>
              <a:spcBef>
                <a:spcPts val="621"/>
              </a:spcBef>
              <a:buClr>
                <a:srgbClr val="ff0000"/>
              </a:buClr>
              <a:buFont typeface="Lucida Sans"/>
              <a:buAutoNum type="arabicPeriod"/>
            </a:pPr>
            <a:r>
              <a:rPr b="1" lang="el-GR" sz="3100" spc="-1" strike="noStrike">
                <a:solidFill>
                  <a:srgbClr val="ffffff"/>
                </a:solidFill>
                <a:uFill>
                  <a:solidFill>
                    <a:srgbClr val="ffffff"/>
                  </a:solidFill>
                </a:uFill>
                <a:latin typeface="Arial"/>
              </a:rPr>
              <a:t>ΟΤΑΝ ΨΥΧΘΟΥΝ ΟΙ ΣΤΡΟΒΙΛΟΙ, ΤΟΤΕ ΚΡΑΤΟΥΝΤΑΙ Η ΑΝΤΛΙΑ ΚΥΚΛΟΦΟΡΙΑΣ, ΤΑ ΤΖΙΦΑΡΙΑ ΚΑΙ Η ΑΝΤΛΙΑ ΣΥΜΠΥΚΝΩΜΑΤΟΣ ΚΑΙ ΚΛΕΙΝΕΤΑΙ Η ΒΑΛΒΙΔΑ ΕΠΑΝΑΚΥΚΛΟΦΟΡΙΑΣ ΤΟΥ ΣΥΜΠΥΚΝΩΜΑΤΟΣ, ΓΙΑΤΙ ΑΛΛΟΙΩΣ ΤΟ ΨΥΓΕΙΟ ΘΑ ΓΕΜΙΣΕΙ ΣΥΜΠΥΚΝΩΜΑ.</a:t>
            </a:r>
            <a:endParaRPr b="0" lang="el-GR" sz="3100" spc="-1" strike="noStrike">
              <a:solidFill>
                <a:srgbClr val="ffffff"/>
              </a:solidFill>
              <a:uFill>
                <a:solidFill>
                  <a:srgbClr val="ffffff"/>
                </a:solidFill>
              </a:uFill>
              <a:latin typeface="Book Antiqua"/>
            </a:endParaRPr>
          </a:p>
          <a:p>
            <a:pPr lvl="4" marL="514440" indent="-514080">
              <a:lnSpc>
                <a:spcPct val="100000"/>
              </a:lnSpc>
              <a:spcBef>
                <a:spcPts val="621"/>
              </a:spcBef>
              <a:buClr>
                <a:srgbClr val="ff0000"/>
              </a:buClr>
              <a:buFont typeface="Lucida Sans"/>
              <a:buAutoNum type="arabicPeriod"/>
            </a:pPr>
            <a:r>
              <a:rPr b="1" lang="el-GR" sz="3100" spc="-1" strike="noStrike">
                <a:solidFill>
                  <a:srgbClr val="ffffff"/>
                </a:solidFill>
                <a:uFill>
                  <a:solidFill>
                    <a:srgbClr val="ffffff"/>
                  </a:solidFill>
                </a:uFill>
                <a:latin typeface="Arial"/>
              </a:rPr>
              <a:t>ΤΙΘΕΤΑΙ Ο ΚΡΙΚΟΣ «ΕΚΤΟΣ».</a:t>
            </a:r>
            <a:endParaRPr b="0" lang="el-GR" sz="3100" spc="-1" strike="noStrike">
              <a:solidFill>
                <a:srgbClr val="ffffff"/>
              </a:solidFill>
              <a:uFill>
                <a:solidFill>
                  <a:srgbClr val="ffffff"/>
                </a:solidFill>
              </a:uFill>
              <a:latin typeface="Book Antiqua"/>
            </a:endParaRPr>
          </a:p>
          <a:p>
            <a:pPr lvl="4" marL="514440" indent="-514080">
              <a:lnSpc>
                <a:spcPct val="100000"/>
              </a:lnSpc>
              <a:spcBef>
                <a:spcPts val="621"/>
              </a:spcBef>
              <a:buClr>
                <a:srgbClr val="ff0000"/>
              </a:buClr>
              <a:buFont typeface="Lucida Sans"/>
              <a:buAutoNum type="arabicPeriod"/>
            </a:pPr>
            <a:r>
              <a:rPr b="1" lang="el-GR" sz="3100" spc="-1" strike="noStrike">
                <a:solidFill>
                  <a:srgbClr val="ffffff"/>
                </a:solidFill>
                <a:uFill>
                  <a:solidFill>
                    <a:srgbClr val="ffffff"/>
                  </a:solidFill>
                </a:uFill>
                <a:latin typeface="Arial"/>
              </a:rPr>
              <a:t>ΚΡΑΤΗΣΗ ΑΝΤΛΙΑΣ ΛΙΠΑΝΣΕΩΣ. ΚΛΕΙΣΙΜΟ ΤΩΝ ΕΠΙΣΤΟΜΙΩΝ ΝΕΡΟΥ ΤΟΥ ΨΥΓΕΙΟΥ ΛΑΔΙΟΥ.</a:t>
            </a:r>
            <a:endParaRPr b="0" lang="el-GR" sz="3100" spc="-1" strike="noStrike">
              <a:solidFill>
                <a:srgbClr val="ffffff"/>
              </a:solidFill>
              <a:uFill>
                <a:solidFill>
                  <a:srgbClr val="ffffff"/>
                </a:solidFill>
              </a:uFill>
              <a:latin typeface="Book Antiqua"/>
            </a:endParaRPr>
          </a:p>
          <a:p>
            <a:pPr lvl="4" marL="514440" indent="-514080">
              <a:lnSpc>
                <a:spcPct val="100000"/>
              </a:lnSpc>
              <a:spcBef>
                <a:spcPts val="621"/>
              </a:spcBef>
              <a:buClr>
                <a:srgbClr val="ff0000"/>
              </a:buClr>
              <a:buFont typeface="Lucida Sans"/>
              <a:buAutoNum type="arabicPeriod"/>
            </a:pPr>
            <a:r>
              <a:rPr b="1" lang="el-GR" sz="3100" spc="-1" strike="noStrike">
                <a:solidFill>
                  <a:srgbClr val="ffffff"/>
                </a:solidFill>
                <a:uFill>
                  <a:solidFill>
                    <a:srgbClr val="ffffff"/>
                  </a:solidFill>
                </a:uFill>
                <a:latin typeface="Arial"/>
              </a:rPr>
              <a:t> </a:t>
            </a:r>
            <a:r>
              <a:rPr b="1" lang="el-GR" sz="3100" spc="-1" strike="noStrike">
                <a:solidFill>
                  <a:srgbClr val="ffffff"/>
                </a:solidFill>
                <a:uFill>
                  <a:solidFill>
                    <a:srgbClr val="ffffff"/>
                  </a:solidFill>
                </a:uFill>
                <a:latin typeface="Arial"/>
              </a:rPr>
              <a:t>ΛΕΙΤΟΥΡΓΙΑ ΔΙΚΤΥΟΥ ΛΙΠΑΝΣΕΩΣ ΚΑΘΗΜΕΡΙΝΑ ΚΑΙ ΣΤΡΕΨΗ ΤΩΝ ΣΤΡΟΒΙΛΩΝ ΚΑΤΑ 1</a:t>
            </a:r>
            <a:r>
              <a:rPr b="1" lang="el-GR" sz="3100" spc="-1" strike="noStrike" baseline="30000">
                <a:solidFill>
                  <a:srgbClr val="ffffff"/>
                </a:solidFill>
                <a:uFill>
                  <a:solidFill>
                    <a:srgbClr val="ffffff"/>
                  </a:solidFill>
                </a:uFill>
                <a:latin typeface="Arial"/>
              </a:rPr>
              <a:t>1</a:t>
            </a:r>
            <a:r>
              <a:rPr b="1" lang="el-GR" sz="3100" spc="-1" strike="noStrike">
                <a:solidFill>
                  <a:srgbClr val="ffffff"/>
                </a:solidFill>
                <a:uFill>
                  <a:solidFill>
                    <a:srgbClr val="ffffff"/>
                  </a:solidFill>
                </a:uFill>
                <a:latin typeface="Arial"/>
              </a:rPr>
              <a:t>/</a:t>
            </a:r>
            <a:r>
              <a:rPr b="1" lang="el-GR" sz="3100" spc="-1" strike="noStrike" baseline="-25000">
                <a:solidFill>
                  <a:srgbClr val="ffffff"/>
                </a:solidFill>
                <a:uFill>
                  <a:solidFill>
                    <a:srgbClr val="ffffff"/>
                  </a:solidFill>
                </a:uFill>
                <a:latin typeface="Arial"/>
              </a:rPr>
              <a:t>4</a:t>
            </a:r>
            <a:r>
              <a:rPr b="1" lang="el-GR" sz="3100" spc="-1" strike="noStrike">
                <a:solidFill>
                  <a:srgbClr val="ffffff"/>
                </a:solidFill>
                <a:uFill>
                  <a:solidFill>
                    <a:srgbClr val="ffffff"/>
                  </a:solidFill>
                </a:uFill>
                <a:latin typeface="Arial"/>
              </a:rPr>
              <a:t> ΤΗΣ ΣΤΡΟΦΗΣ.</a:t>
            </a:r>
            <a:endParaRPr b="0" lang="el-GR" sz="3100" spc="-1" strike="noStrike">
              <a:solidFill>
                <a:srgbClr val="ffffff"/>
              </a:solidFill>
              <a:uFill>
                <a:solidFill>
                  <a:srgbClr val="ffffff"/>
                </a:solidFill>
              </a:uFill>
              <a:latin typeface="Book Antiqua"/>
            </a:endParaRPr>
          </a:p>
        </p:txBody>
      </p:sp>
    </p:spTree>
  </p:cSld>
</p:sld>
</file>

<file path=ppt/slides/slide29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0" name="TextShape 1"/>
          <p:cNvSpPr txBox="1"/>
          <p:nvPr/>
        </p:nvSpPr>
        <p:spPr>
          <a:xfrm>
            <a:off x="214200" y="142920"/>
            <a:ext cx="8715240" cy="785520"/>
          </a:xfrm>
          <a:prstGeom prst="rect">
            <a:avLst/>
          </a:prstGeom>
          <a:solidFill>
            <a:srgbClr val="ffff00"/>
          </a:solidFill>
          <a:ln>
            <a:noFill/>
          </a:ln>
        </p:spPr>
        <p:txBody>
          <a:bodyPr lIns="90000" rIns="90000" tIns="45000" bIns="45000" anchor="ctr"/>
          <a:p>
            <a:pPr algn="ctr">
              <a:lnSpc>
                <a:spcPct val="100000"/>
              </a:lnSpc>
            </a:pPr>
            <a:r>
              <a:rPr b="1" lang="el-GR" sz="2400" spc="-1" strike="noStrike" u="sng">
                <a:solidFill>
                  <a:srgbClr val="e9d596"/>
                </a:solidFill>
                <a:uFill>
                  <a:solidFill>
                    <a:srgbClr val="ffffff"/>
                  </a:solidFill>
                </a:uFill>
                <a:latin typeface="Arial"/>
              </a:rPr>
              <a:t>ΧΕΙΡΙΣΜΟΙ </a:t>
            </a:r>
            <a:br/>
            <a:r>
              <a:rPr b="1" lang="el-GR" sz="2400" spc="-1" strike="noStrike" u="sng">
                <a:solidFill>
                  <a:srgbClr val="e9d596"/>
                </a:solidFill>
                <a:uFill>
                  <a:solidFill>
                    <a:srgbClr val="ffffff"/>
                  </a:solidFill>
                </a:uFill>
                <a:latin typeface="Arial"/>
              </a:rPr>
              <a:t>ΕΙΔΙΚΟΙ ΧΕΙΡΙΣΜΟΙ ΣΤΡΟΒΙΛΟΓΕΝΝΗΤΡΙΑΣ</a:t>
            </a:r>
            <a:endParaRPr b="0" lang="el-GR" sz="2400" spc="-1" strike="noStrike">
              <a:solidFill>
                <a:srgbClr val="ffffff"/>
              </a:solidFill>
              <a:uFill>
                <a:solidFill>
                  <a:srgbClr val="ffffff"/>
                </a:solidFill>
              </a:uFill>
              <a:latin typeface="Book Antiqua"/>
            </a:endParaRPr>
          </a:p>
        </p:txBody>
      </p:sp>
      <p:sp>
        <p:nvSpPr>
          <p:cNvPr id="1071" name="TextShape 2"/>
          <p:cNvSpPr txBox="1"/>
          <p:nvPr/>
        </p:nvSpPr>
        <p:spPr>
          <a:xfrm>
            <a:off x="214200" y="1071720"/>
            <a:ext cx="8715240" cy="5500440"/>
          </a:xfrm>
          <a:prstGeom prst="rect">
            <a:avLst/>
          </a:prstGeom>
          <a:noFill/>
          <a:ln>
            <a:noFill/>
          </a:ln>
        </p:spPr>
        <p:txBody>
          <a:bodyPr lIns="90000" rIns="90000" tIns="45000" bIns="45000"/>
          <a:p>
            <a:pPr>
              <a:lnSpc>
                <a:spcPct val="120000"/>
              </a:lnSpc>
              <a:spcBef>
                <a:spcPts val="320"/>
              </a:spcBef>
            </a:pPr>
            <a:r>
              <a:rPr b="1" lang="el-GR" sz="1600" spc="-1" strike="noStrike">
                <a:solidFill>
                  <a:srgbClr val="ffffff"/>
                </a:solidFill>
                <a:uFill>
                  <a:solidFill>
                    <a:srgbClr val="ffffff"/>
                  </a:solidFill>
                </a:uFill>
                <a:latin typeface="Arial"/>
              </a:rPr>
              <a:t>ΓΙΑ ΤΙΣ ΣΤΡΟΒΙΛΟΓΕΝΝΗΤΡΙΕΣ, ΟΠΩΣ ΚΑΙ ΓΙΑ ΤΟΥΣ ΣΤΡΟΒΙΛΟΥΣ ΤΩΝ ΜΕΓΑΛΩΝ ΑΝΤΛΙΩΝ, ΕΦΟΣΟΝ ΔΕΝ ΥΠΑΡΧΟΥΝ ΟΔΗΓΙΕΣ ΤΟΥ ΚΑΤΑΣΚΕΥΑΣΤΗ ΑΚΟΛΟΥΘΟΥΝΤΑΙ ΤΑ ΠΑΡΑΚΑΤΩ:</a:t>
            </a:r>
            <a:endParaRPr b="0" lang="el-GR" sz="1600" spc="-1" strike="noStrike">
              <a:solidFill>
                <a:srgbClr val="ffffff"/>
              </a:solidFill>
              <a:uFill>
                <a:solidFill>
                  <a:srgbClr val="ffffff"/>
                </a:solidFill>
              </a:uFill>
              <a:latin typeface="Book Antiqua"/>
            </a:endParaRPr>
          </a:p>
          <a:p>
            <a:pPr lvl="5" marL="457200" indent="-456840">
              <a:lnSpc>
                <a:spcPct val="120000"/>
              </a:lnSpc>
              <a:spcBef>
                <a:spcPts val="320"/>
              </a:spcBef>
              <a:buClr>
                <a:srgbClr val="ff0000"/>
              </a:buClr>
              <a:buFont typeface="Lucida Sans"/>
              <a:buAutoNum type="arabicPeriod"/>
            </a:pPr>
            <a:r>
              <a:rPr b="1" lang="el-GR" sz="1600" spc="-1" strike="noStrike">
                <a:solidFill>
                  <a:srgbClr val="ffffff"/>
                </a:solidFill>
                <a:uFill>
                  <a:solidFill>
                    <a:srgbClr val="ffffff"/>
                  </a:solidFill>
                </a:uFill>
                <a:latin typeface="Arial"/>
              </a:rPr>
              <a:t>ΔΟΚΙΜΗ ΜΗΧΑΝΙΣΜΟΥ ΥΠΕΡΤΑΧΥΝΣΕΩΣ ΚΑΙ ΤΗΣ ΤΗΛΕΚΙΝΗΣΕΩΣ ΤΟΥ.</a:t>
            </a:r>
            <a:endParaRPr b="0" lang="el-GR" sz="1600" spc="-1" strike="noStrike">
              <a:solidFill>
                <a:srgbClr val="ffffff"/>
              </a:solidFill>
              <a:uFill>
                <a:solidFill>
                  <a:srgbClr val="ffffff"/>
                </a:solidFill>
              </a:uFill>
              <a:latin typeface="Book Antiqua"/>
            </a:endParaRPr>
          </a:p>
          <a:p>
            <a:pPr lvl="5" marL="457200" indent="-456840">
              <a:lnSpc>
                <a:spcPct val="120000"/>
              </a:lnSpc>
              <a:spcBef>
                <a:spcPts val="320"/>
              </a:spcBef>
              <a:buClr>
                <a:srgbClr val="ff0000"/>
              </a:buClr>
              <a:buFont typeface="Lucida Sans"/>
              <a:buAutoNum type="arabicPeriod"/>
            </a:pPr>
            <a:r>
              <a:rPr b="1" lang="el-GR" sz="1600" spc="-1" strike="noStrike">
                <a:solidFill>
                  <a:srgbClr val="ffffff"/>
                </a:solidFill>
                <a:uFill>
                  <a:solidFill>
                    <a:srgbClr val="ffffff"/>
                  </a:solidFill>
                </a:uFill>
                <a:latin typeface="Arial"/>
              </a:rPr>
              <a:t>ΕΛΕΓΧΟΣ ΡΥΘΜΙΣΤΩΝ ΣΤΡΟΦΩΝ ΤΟΥ ΣΤΡΟΒΙΛΟΥ, ΤΟΥ ΡΥΘΜΙΣΤΗ ΦΟΡΤΙΟΥ (LOAD LIMIT) ΚΑΙ ΤΟΥ ΣΥΣΤΗΜΑΤΟΣ ΜΟΧΛΩΝ ΤΟΥΣ.</a:t>
            </a:r>
            <a:endParaRPr b="0" lang="el-GR" sz="1600" spc="-1" strike="noStrike">
              <a:solidFill>
                <a:srgbClr val="ffffff"/>
              </a:solidFill>
              <a:uFill>
                <a:solidFill>
                  <a:srgbClr val="ffffff"/>
                </a:solidFill>
              </a:uFill>
              <a:latin typeface="Book Antiqua"/>
            </a:endParaRPr>
          </a:p>
          <a:p>
            <a:pPr lvl="5" marL="457200" indent="-456840">
              <a:lnSpc>
                <a:spcPct val="120000"/>
              </a:lnSpc>
              <a:spcBef>
                <a:spcPts val="320"/>
              </a:spcBef>
              <a:buClr>
                <a:srgbClr val="ff0000"/>
              </a:buClr>
              <a:buFont typeface="Lucida Sans"/>
              <a:buAutoNum type="arabicPeriod"/>
            </a:pPr>
            <a:r>
              <a:rPr b="1" lang="el-GR" sz="1600" spc="-1" strike="noStrike">
                <a:solidFill>
                  <a:srgbClr val="ffffff"/>
                </a:solidFill>
                <a:uFill>
                  <a:solidFill>
                    <a:srgbClr val="ffffff"/>
                  </a:solidFill>
                </a:uFill>
                <a:latin typeface="Arial"/>
              </a:rPr>
              <a:t>ΕΛΕΓΧΟΣ ΠΙΕΣΕΩΣ ΛΑΔΙΟΥ ΣΤΟΥΣ ΜΗΧΑΝΙΣΜΟΥΣ ΡΥΘΜΙΣΤΩΝ.</a:t>
            </a:r>
            <a:endParaRPr b="0" lang="el-GR" sz="1600" spc="-1" strike="noStrike">
              <a:solidFill>
                <a:srgbClr val="ffffff"/>
              </a:solidFill>
              <a:uFill>
                <a:solidFill>
                  <a:srgbClr val="ffffff"/>
                </a:solidFill>
              </a:uFill>
              <a:latin typeface="Book Antiqua"/>
            </a:endParaRPr>
          </a:p>
          <a:p>
            <a:pPr marL="514440" indent="-514080">
              <a:lnSpc>
                <a:spcPct val="120000"/>
              </a:lnSpc>
              <a:spcBef>
                <a:spcPts val="320"/>
              </a:spcBef>
              <a:buClr>
                <a:srgbClr val="ff0000"/>
              </a:buClr>
              <a:buSzPct val="65000"/>
              <a:buFont typeface="Lucida Sans"/>
              <a:buAutoNum type="arabicPeriod" startAt="4"/>
            </a:pPr>
            <a:r>
              <a:rPr b="1" lang="el-GR" sz="1600" spc="-1" strike="noStrike">
                <a:solidFill>
                  <a:srgbClr val="ffffff"/>
                </a:solidFill>
                <a:uFill>
                  <a:solidFill>
                    <a:srgbClr val="ffffff"/>
                  </a:solidFill>
                </a:uFill>
                <a:latin typeface="Arial"/>
              </a:rPr>
              <a:t>ΜΕ ΤΟ ΡΥΘΜΙΣΤΗ ΦΟΡΤΙΟΥ ΣΤΗΝ ΕΛΑΧΙΣΤΗ ΘΕΣΗ ΤΟΥ, ΑΝΟΙΓΕΤΑΙ ΤΟ ΧΕΙΡΙΣΤΗΡΙΟ ΓΡΗΓΟΡΑ, ΩΣΤΕ ΤΟ ΣΤΡΟΦΕΙΟ ΤΟΥ ΣΤΡΟΒΙΛΟΥ ΝΑ ΑΡΧΙΣΕΙ ΝΑ ΣΤΡΕΦΕΙ. ΑΜΕΣΟ ΚΛΕΙΣΙΜΟ ΤΟΥ ΧΕΙΡΙΣΤΗΡΙΟΥ ΑΠΟ ΤΟ ΜΗΧΑΝΙΣΜΟ ΥΠΕΡΤΑΧΥΝΣΕΩΣ. ΑΝ Η ΛΕΙΤΟΥΡΓΙΑ ΕΙΝΑΙ ΟΜΑΛΗ, ΕΠΑΝΟΠΛΙΣΜΟΣ ΜΗΧΑΝΙΣΜΟΥ ΥΠΕΡΤΑΧΥΝΣΕΩΣ ΚΑΙ ΕΛΑΦΡΟ ΑΝΟΙΓΜΑ ΧΕΙΡΙΣΤΗΡΙΟΥ, ΩΣΤΕ ΝΑ ΣΤΡΕΨΕΙ ΤΟ ΣΤΡΟΦΕΙΟ ΜΕ ΤΑΧΥΤΗΤΑ 100 ΣΤΡΟΦΩΝ ΑΝΑ ΛΕΠΤΟ ΕΠΙ 15 ΛΕΠΤΑ. ΑΥΞΗΣΗ ΤΗΣ ΤΑΧΥΤΗΤΑΣ ΩΣ ΤΙΣ ΣΤΡΟΦΕΣ ΑΦΟΡΤΗΣ ΛΕΙΤΟΥΡΓΙΑΣ (IDLING SPEED), ΓΙΑ ΤΗΝ ΚΑΝΟΝΙΚΗ ΑΦΟΡΤΗ ΤΑΧΥΤΗΤΑ. ΟΤΑΝ Ο ΡΥΘΜΙΣΤΗΣ ΤΑΧΥΤΗΤΑΣ ΕΠΕΜΒΕΙ, ΠΛΗΡΕΣ ΑΝΟΙΓΜΑ ΤΟΥ ΧΕΙΡΙΣΤΗΡΙΟΥ. ΕΚΤΟΣ ΑΠΟ ΠΕΡΙΠΤΩΣΗ ΑΝΑΓΚΗΣ, Η ΛΕΙΤΟΥΡΓΙΑ ΑΥΤΗ ΤΟΥ ΣΤΡΟΒΙΛΟΥ ΝΑ ΣΥΝΕΧΙΣΘΕΙ ΕΠΙ 30' ΤΟΥΛΑΧΙΣΤΟΝ, ΠΡΙΝ ΑΠΟ ΤΗ ΦΟΡΤΩΣΗ ΤΗΣ ΓΕΝΝΗΤΡΙΑΣ.</a:t>
            </a:r>
            <a:endParaRPr b="0" lang="el-GR" sz="1600" spc="-1" strike="noStrike">
              <a:solidFill>
                <a:srgbClr val="ffffff"/>
              </a:solidFill>
              <a:uFill>
                <a:solidFill>
                  <a:srgbClr val="ffffff"/>
                </a:solidFill>
              </a:uFill>
              <a:latin typeface="Book Antiqua"/>
            </a:endParaRPr>
          </a:p>
          <a:p>
            <a:endParaRPr b="0" lang="el-GR" sz="1600" spc="-1" strike="noStrike">
              <a:solidFill>
                <a:srgbClr val="ffffff"/>
              </a:solidFill>
              <a:uFill>
                <a:solidFill>
                  <a:srgbClr val="ffffff"/>
                </a:solidFill>
              </a:uFill>
              <a:latin typeface="Book Antiqua"/>
            </a:endParaRPr>
          </a:p>
        </p:txBody>
      </p:sp>
    </p:spTree>
  </p:cSld>
</p:sld>
</file>

<file path=ppt/slides/slide29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2" name="TextShape 1"/>
          <p:cNvSpPr txBox="1"/>
          <p:nvPr/>
        </p:nvSpPr>
        <p:spPr>
          <a:xfrm>
            <a:off x="214200" y="142920"/>
            <a:ext cx="8715240" cy="785520"/>
          </a:xfrm>
          <a:prstGeom prst="rect">
            <a:avLst/>
          </a:prstGeom>
          <a:solidFill>
            <a:srgbClr val="ffff00"/>
          </a:solidFill>
          <a:ln>
            <a:noFill/>
          </a:ln>
        </p:spPr>
        <p:txBody>
          <a:bodyPr lIns="90000" rIns="90000" tIns="45000" bIns="45000" anchor="ctr"/>
          <a:p>
            <a:pPr algn="ctr">
              <a:lnSpc>
                <a:spcPct val="100000"/>
              </a:lnSpc>
            </a:pPr>
            <a:r>
              <a:rPr b="1" lang="el-GR" sz="2400" spc="-1" strike="noStrike" u="sng">
                <a:solidFill>
                  <a:srgbClr val="e9d596"/>
                </a:solidFill>
                <a:uFill>
                  <a:solidFill>
                    <a:srgbClr val="ffffff"/>
                  </a:solidFill>
                </a:uFill>
                <a:latin typeface="Arial"/>
              </a:rPr>
              <a:t>ΧΕΙΡΙΣΜΟΙ </a:t>
            </a:r>
            <a:br/>
            <a:r>
              <a:rPr b="1" lang="el-GR" sz="2400" spc="-1" strike="noStrike" u="sng">
                <a:solidFill>
                  <a:srgbClr val="e9d596"/>
                </a:solidFill>
                <a:uFill>
                  <a:solidFill>
                    <a:srgbClr val="ffffff"/>
                  </a:solidFill>
                </a:uFill>
                <a:latin typeface="Arial"/>
              </a:rPr>
              <a:t>ΕΙΔΙΚΟΙ ΧΕΙΡΙΣΜΟΙ ΣΤΡΟΒΙΛΟΓΕΝΝΗΤΡΙΑΣ</a:t>
            </a:r>
            <a:endParaRPr b="0" lang="el-GR" sz="2400" spc="-1" strike="noStrike">
              <a:solidFill>
                <a:srgbClr val="ffffff"/>
              </a:solidFill>
              <a:uFill>
                <a:solidFill>
                  <a:srgbClr val="ffffff"/>
                </a:solidFill>
              </a:uFill>
              <a:latin typeface="Book Antiqua"/>
            </a:endParaRPr>
          </a:p>
        </p:txBody>
      </p:sp>
      <p:sp>
        <p:nvSpPr>
          <p:cNvPr id="1073" name="TextShape 2"/>
          <p:cNvSpPr txBox="1"/>
          <p:nvPr/>
        </p:nvSpPr>
        <p:spPr>
          <a:xfrm>
            <a:off x="214200" y="1071720"/>
            <a:ext cx="8715240" cy="5500440"/>
          </a:xfrm>
          <a:prstGeom prst="rect">
            <a:avLst/>
          </a:prstGeom>
          <a:noFill/>
          <a:ln>
            <a:noFill/>
          </a:ln>
        </p:spPr>
        <p:txBody>
          <a:bodyPr lIns="90000" rIns="90000" tIns="45000" bIns="45000">
            <a:normAutofit/>
          </a:bodyPr>
          <a:p>
            <a:pPr>
              <a:lnSpc>
                <a:spcPct val="100000"/>
              </a:lnSpc>
              <a:spcBef>
                <a:spcPts val="561"/>
              </a:spcBef>
            </a:pPr>
            <a:endParaRPr b="0" lang="el-GR" sz="2800" spc="-1" strike="noStrike">
              <a:solidFill>
                <a:srgbClr val="ffffff"/>
              </a:solidFill>
              <a:uFill>
                <a:solidFill>
                  <a:srgbClr val="ffffff"/>
                </a:solidFill>
              </a:uFill>
              <a:latin typeface="Book Antiqua"/>
            </a:endParaRPr>
          </a:p>
          <a:p>
            <a:pPr marL="514440" indent="-514080">
              <a:lnSpc>
                <a:spcPct val="100000"/>
              </a:lnSpc>
              <a:spcBef>
                <a:spcPts val="561"/>
              </a:spcBef>
              <a:buClr>
                <a:srgbClr val="ff0000"/>
              </a:buClr>
              <a:buSzPct val="65000"/>
              <a:buFont typeface="Lucida Sans"/>
              <a:buAutoNum type="arabicPeriod" startAt="5"/>
            </a:pPr>
            <a:r>
              <a:rPr b="1" lang="el-GR" sz="2800" spc="-1" strike="noStrike">
                <a:solidFill>
                  <a:srgbClr val="ffffff"/>
                </a:solidFill>
                <a:uFill>
                  <a:solidFill>
                    <a:srgbClr val="ffffff"/>
                  </a:solidFill>
                </a:uFill>
                <a:latin typeface="Arial"/>
              </a:rPr>
              <a:t>ΔΟΚΙΜΗ ΤΩΝ ΑΣΦΑΛΙΣΤΙΚΩΝ ΔΙΑΤΑΞΕΩΝ, ΑΝ ΜΠΟΡΕΙ ΝΑ ΕΚΤΕΛΕΣΘΕΙ ΧΩΡΙΣ ΥΠΕΡΒΑΣΗ ΤΗΣ ΚΑΝΟΝΙΚΗΣ ΤΑΧΥΤΗΤΑΣ ΠΟΥ ΑΝΑΓΡΑΦΕΤΑΙ ΣΤΗΝ ΠΙΝΑΚΙΔΑ. Η ΔΟΚΙΜΗ ΥΠΕΡΤΑΧΥΝΣΕΩΣ, 10% ΠΑΝΩ ΑΠΟ ΤΗΝ ΑΝΑΓΡΑΦΟΜΕΝΗ ΤΑΧΥΤΗΤΑ ΔΕΝ ΠΡΕΠΕΙ ΝΑ ΓΙΝΕΤΑΙ ΕΦΟΣΟΝ ΔΙΑΡΚΕΙ Η ΠΕΡΙΟΔΟΣ ΠΡΟΘΕΡΜΑΝΣΕΩΣ.</a:t>
            </a:r>
            <a:endParaRPr b="0" lang="el-GR" sz="2800" spc="-1" strike="noStrike">
              <a:solidFill>
                <a:srgbClr val="ffffff"/>
              </a:solidFill>
              <a:uFill>
                <a:solidFill>
                  <a:srgbClr val="ffffff"/>
                </a:solidFill>
              </a:uFill>
              <a:latin typeface="Book Antiqua"/>
            </a:endParaRPr>
          </a:p>
          <a:p>
            <a:pPr marL="514440" indent="-514080">
              <a:lnSpc>
                <a:spcPct val="100000"/>
              </a:lnSpc>
              <a:spcBef>
                <a:spcPts val="561"/>
              </a:spcBef>
              <a:buClr>
                <a:srgbClr val="ff0000"/>
              </a:buClr>
              <a:buSzPct val="65000"/>
              <a:buFont typeface="Lucida Sans"/>
              <a:buAutoNum type="arabicPeriod" startAt="5"/>
            </a:pPr>
            <a:r>
              <a:rPr b="1" lang="el-GR" sz="2800" spc="-1" strike="noStrike">
                <a:solidFill>
                  <a:srgbClr val="ffffff"/>
                </a:solidFill>
                <a:uFill>
                  <a:solidFill>
                    <a:srgbClr val="ffffff"/>
                  </a:solidFill>
                </a:uFill>
                <a:latin typeface="Arial"/>
              </a:rPr>
              <a:t>ΕΛΕΓΧΟΣ ΣΤΡΟΦΟΜΕΤΡΩΝ ΚΑΙ ΕΝΔΕΙΚΤΩΝ ΤΑΧΥΤΗΤΑΣ.</a:t>
            </a:r>
            <a:endParaRPr b="0" lang="el-GR" sz="2800" spc="-1" strike="noStrike">
              <a:solidFill>
                <a:srgbClr val="ffffff"/>
              </a:solidFill>
              <a:uFill>
                <a:solidFill>
                  <a:srgbClr val="ffffff"/>
                </a:solidFill>
              </a:uFill>
              <a:latin typeface="Book Antiqua"/>
            </a:endParaRPr>
          </a:p>
          <a:p>
            <a:pPr marL="514440" indent="-514080">
              <a:lnSpc>
                <a:spcPct val="100000"/>
              </a:lnSpc>
              <a:spcBef>
                <a:spcPts val="561"/>
              </a:spcBef>
              <a:buClr>
                <a:srgbClr val="ff0000"/>
              </a:buClr>
              <a:buSzPct val="65000"/>
              <a:buFont typeface="Lucida Sans"/>
              <a:buAutoNum type="arabicPeriod" startAt="5"/>
            </a:pPr>
            <a:r>
              <a:rPr b="1" lang="el-GR" sz="2800" spc="-1" strike="noStrike">
                <a:solidFill>
                  <a:srgbClr val="ffffff"/>
                </a:solidFill>
                <a:uFill>
                  <a:solidFill>
                    <a:srgbClr val="ffffff"/>
                  </a:solidFill>
                </a:uFill>
                <a:latin typeface="Arial"/>
              </a:rPr>
              <a:t>ΔΟΚΙΜΗ ΤΩΝ ΡΥΘΜΙΣΤΩΝ ΣΤΡΟΦΩΝ, ΜΕ ΚΙΝΗΣΗ ΤΟΥ ΡΥΘΜΙΣΤΙΚΟΥ ΜΟΧΛΟΥ ΚΑΙ ΠΑΡΑΚΟΛΟΥΘΗΣΗ ΤΩΝ ΕΝΔΕΙΞΕΩΝ ΤΩΝ ΣΤΡΟΦΟΜΕΤΡΩΝ, ΓΙΑ ΝΑ ΕΞΑΚΡΙΒΩΘΕΙ ΑΝ Ο ΣΤΡΟΒΙΛΟΣ ΑΝΑΠΤΥΣΣΕΙ ΚΑΙ ΜΕΙΩΝΕΙ ΤΗΝ ΤΑΧΥΤΗΤΑ ΑΝΤΑΠΟΚΡΙΝΟΜΕΝΟΣ ΠΡΟΣ ΤΗΝ ΚΙΝΗΣΗ ΤΟΥ ΜΟΧΛΟΥ. ΚΙΝΗΣΗ ΤΟΥ ΡΥΘΜΙΣΤΙΚΟΥ ΜΟΧΛΟΥ ΑΠΟ ΤΗΝ ΑΝΩΤΑΤΗ ΘΕΣΗ ΤΟΥ ΣΤΗΝ ΚΑΤΩΤΑΤΗ ΚΑΙ ΕΠΑΝΑΦΟΡΑ.</a:t>
            </a:r>
            <a:endParaRPr b="0" lang="el-GR" sz="2800" spc="-1" strike="noStrike">
              <a:solidFill>
                <a:srgbClr val="ffffff"/>
              </a:solidFill>
              <a:uFill>
                <a:solidFill>
                  <a:srgbClr val="ffffff"/>
                </a:solidFill>
              </a:uFill>
              <a:latin typeface="Book Antiqua"/>
            </a:endParaRPr>
          </a:p>
          <a:p>
            <a:endParaRPr b="0" lang="el-GR" sz="2800" spc="-1" strike="noStrike">
              <a:solidFill>
                <a:srgbClr val="ffffff"/>
              </a:solidFill>
              <a:uFill>
                <a:solidFill>
                  <a:srgbClr val="ffffff"/>
                </a:solidFill>
              </a:uFill>
              <a:latin typeface="Book Antiqua"/>
            </a:endParaRPr>
          </a:p>
        </p:txBody>
      </p:sp>
    </p:spTree>
  </p:cSld>
</p:sld>
</file>

<file path=ppt/slides/slide29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4" name="TextShape 1"/>
          <p:cNvSpPr txBox="1"/>
          <p:nvPr/>
        </p:nvSpPr>
        <p:spPr>
          <a:xfrm>
            <a:off x="214200" y="142920"/>
            <a:ext cx="8715240" cy="785520"/>
          </a:xfrm>
          <a:prstGeom prst="rect">
            <a:avLst/>
          </a:prstGeom>
          <a:solidFill>
            <a:srgbClr val="ffff00"/>
          </a:solidFill>
          <a:ln>
            <a:noFill/>
          </a:ln>
        </p:spPr>
        <p:txBody>
          <a:bodyPr lIns="90000" rIns="90000" tIns="45000" bIns="45000" anchor="ctr"/>
          <a:p>
            <a:pPr algn="ctr">
              <a:lnSpc>
                <a:spcPct val="100000"/>
              </a:lnSpc>
            </a:pPr>
            <a:r>
              <a:rPr b="1" lang="el-GR" sz="2000" spc="-1" strike="noStrike" u="sng">
                <a:solidFill>
                  <a:srgbClr val="e9d596"/>
                </a:solidFill>
                <a:uFill>
                  <a:solidFill>
                    <a:srgbClr val="ffffff"/>
                  </a:solidFill>
                </a:uFill>
                <a:latin typeface="Arial"/>
              </a:rPr>
              <a:t>ΕΠΙΘΕΩΡΗΣΕΙΣ ΚΑΙ ΕΛΕΓΧΟΙ</a:t>
            </a:r>
            <a:br/>
            <a:r>
              <a:rPr b="1" lang="el-GR" sz="2000" spc="-1" strike="noStrike" u="sng">
                <a:solidFill>
                  <a:srgbClr val="e9d596"/>
                </a:solidFill>
                <a:uFill>
                  <a:solidFill>
                    <a:srgbClr val="ffffff"/>
                  </a:solidFill>
                </a:uFill>
                <a:latin typeface="Arial"/>
              </a:rPr>
              <a:t>ΕΡΓΑΣΙΕΣ ΚΑΙ ΜΕΤΡΗΣΕΙΣ ΚΑΤΑ ΤΗ ΔΙΑΡΚΕΙΑ ΤΗΣ ΦΥΛΑΚΗΣ</a:t>
            </a:r>
            <a:endParaRPr b="0" lang="el-GR" sz="2000" spc="-1" strike="noStrike">
              <a:solidFill>
                <a:srgbClr val="ffffff"/>
              </a:solidFill>
              <a:uFill>
                <a:solidFill>
                  <a:srgbClr val="ffffff"/>
                </a:solidFill>
              </a:uFill>
              <a:latin typeface="Book Antiqua"/>
            </a:endParaRPr>
          </a:p>
        </p:txBody>
      </p:sp>
      <p:sp>
        <p:nvSpPr>
          <p:cNvPr id="1075" name="TextShape 2"/>
          <p:cNvSpPr txBox="1"/>
          <p:nvPr/>
        </p:nvSpPr>
        <p:spPr>
          <a:xfrm>
            <a:off x="214200" y="1071720"/>
            <a:ext cx="8715240" cy="5500440"/>
          </a:xfrm>
          <a:prstGeom prst="rect">
            <a:avLst/>
          </a:prstGeom>
          <a:noFill/>
          <a:ln>
            <a:noFill/>
          </a:ln>
        </p:spPr>
        <p:txBody>
          <a:bodyPr lIns="90000" rIns="90000" tIns="45000" bIns="45000">
            <a:normAutofit/>
          </a:bodyPr>
          <a:p>
            <a:pPr>
              <a:lnSpc>
                <a:spcPct val="100000"/>
              </a:lnSpc>
              <a:spcBef>
                <a:spcPts val="400"/>
              </a:spcBef>
            </a:pPr>
            <a:r>
              <a:rPr b="1" lang="el-GR" sz="2000" spc="-1" strike="noStrike">
                <a:solidFill>
                  <a:srgbClr val="ffffff"/>
                </a:solidFill>
                <a:uFill>
                  <a:solidFill>
                    <a:srgbClr val="ffffff"/>
                  </a:solidFill>
                </a:uFill>
                <a:latin typeface="Arial"/>
              </a:rPr>
              <a:t>ΚΑΤΑ ΤΗ ΔΙΑΡΚΕΙΑ ΤΗΣ ΚΑΘΕ ΦΥΛΑΚΗΣ (4ΩΡΙΑΣ) ΕΚΤΕΛΟΥΝΤΑΙ ΤΑ ΑΚΟΛΟΥΘΑ:</a:t>
            </a:r>
            <a:endParaRPr b="0" lang="el-GR" sz="2000" spc="-1" strike="noStrike">
              <a:solidFill>
                <a:srgbClr val="ffffff"/>
              </a:solidFill>
              <a:uFill>
                <a:solidFill>
                  <a:srgbClr val="ffffff"/>
                </a:solidFill>
              </a:uFill>
              <a:latin typeface="Book Antiqua"/>
            </a:endParaRPr>
          </a:p>
          <a:p>
            <a:pPr marL="548640" indent="-411120">
              <a:lnSpc>
                <a:spcPct val="100000"/>
              </a:lnSpc>
              <a:spcBef>
                <a:spcPts val="400"/>
              </a:spcBef>
            </a:pPr>
            <a:endParaRPr b="0" lang="el-GR" sz="2000" spc="-1" strike="noStrike">
              <a:solidFill>
                <a:srgbClr val="ffffff"/>
              </a:solidFill>
              <a:uFill>
                <a:solidFill>
                  <a:srgbClr val="ffffff"/>
                </a:solidFill>
              </a:uFill>
              <a:latin typeface="Book Antiqua"/>
            </a:endParaRPr>
          </a:p>
          <a:p>
            <a:pPr marL="457200" indent="-456840">
              <a:lnSpc>
                <a:spcPct val="100000"/>
              </a:lnSpc>
              <a:spcBef>
                <a:spcPts val="400"/>
              </a:spcBef>
              <a:buClr>
                <a:srgbClr val="ff0000"/>
              </a:buClr>
              <a:buSzPct val="65000"/>
              <a:buFont typeface="Lucida Sans"/>
              <a:buAutoNum type="arabicPeriod"/>
            </a:pPr>
            <a:r>
              <a:rPr b="1" lang="el-GR" sz="2000" spc="-1" strike="noStrike">
                <a:solidFill>
                  <a:srgbClr val="ffffff"/>
                </a:solidFill>
                <a:uFill>
                  <a:solidFill>
                    <a:srgbClr val="ffffff"/>
                  </a:solidFill>
                </a:uFill>
                <a:latin typeface="Arial"/>
              </a:rPr>
              <a:t>ΕΔΡΑΝΑ.</a:t>
            </a:r>
            <a:endParaRPr b="0" lang="el-GR" sz="2000" spc="-1" strike="noStrike">
              <a:solidFill>
                <a:srgbClr val="ffffff"/>
              </a:solidFill>
              <a:uFill>
                <a:solidFill>
                  <a:srgbClr val="ffffff"/>
                </a:solidFill>
              </a:uFill>
              <a:latin typeface="Book Antiqua"/>
            </a:endParaRPr>
          </a:p>
          <a:p>
            <a:pPr marL="457200" indent="-456840">
              <a:lnSpc>
                <a:spcPct val="100000"/>
              </a:lnSpc>
              <a:spcBef>
                <a:spcPts val="400"/>
              </a:spcBef>
              <a:buClr>
                <a:srgbClr val="ff0000"/>
              </a:buClr>
              <a:buSzPct val="65000"/>
              <a:buFont typeface="Lucida Sans"/>
              <a:buAutoNum type="arabicPeriod"/>
            </a:pPr>
            <a:r>
              <a:rPr b="1" lang="el-GR" sz="2000" spc="-1" strike="noStrike">
                <a:solidFill>
                  <a:srgbClr val="ffffff"/>
                </a:solidFill>
                <a:uFill>
                  <a:solidFill>
                    <a:srgbClr val="ffffff"/>
                  </a:solidFill>
                </a:uFill>
                <a:latin typeface="Arial"/>
              </a:rPr>
              <a:t>ΕΛΑΙΟΔΕΙΚΤΕΣ.</a:t>
            </a:r>
            <a:endParaRPr b="0" lang="el-GR" sz="2000" spc="-1" strike="noStrike">
              <a:solidFill>
                <a:srgbClr val="ffffff"/>
              </a:solidFill>
              <a:uFill>
                <a:solidFill>
                  <a:srgbClr val="ffffff"/>
                </a:solidFill>
              </a:uFill>
              <a:latin typeface="Book Antiqua"/>
            </a:endParaRPr>
          </a:p>
          <a:p>
            <a:pPr marL="457200" indent="-456840">
              <a:lnSpc>
                <a:spcPct val="100000"/>
              </a:lnSpc>
              <a:spcBef>
                <a:spcPts val="400"/>
              </a:spcBef>
              <a:buClr>
                <a:srgbClr val="ff0000"/>
              </a:buClr>
              <a:buSzPct val="65000"/>
              <a:buFont typeface="Lucida Sans"/>
              <a:buAutoNum type="arabicPeriod"/>
            </a:pPr>
            <a:r>
              <a:rPr b="1" lang="el-GR" sz="2000" spc="-1" strike="noStrike">
                <a:solidFill>
                  <a:srgbClr val="ffffff"/>
                </a:solidFill>
                <a:uFill>
                  <a:solidFill>
                    <a:srgbClr val="ffffff"/>
                  </a:solidFill>
                </a:uFill>
                <a:latin typeface="Arial"/>
              </a:rPr>
              <a:t>ΔΑΚΤΥΛΙΟΙ ΜΕΤΡΗΣΕΩΝ.</a:t>
            </a:r>
            <a:endParaRPr b="0" lang="el-GR" sz="2000" spc="-1" strike="noStrike">
              <a:solidFill>
                <a:srgbClr val="ffffff"/>
              </a:solidFill>
              <a:uFill>
                <a:solidFill>
                  <a:srgbClr val="ffffff"/>
                </a:solidFill>
              </a:uFill>
              <a:latin typeface="Book Antiqua"/>
            </a:endParaRPr>
          </a:p>
          <a:p>
            <a:pPr marL="457200" indent="-456840">
              <a:lnSpc>
                <a:spcPct val="100000"/>
              </a:lnSpc>
              <a:spcBef>
                <a:spcPts val="400"/>
              </a:spcBef>
              <a:buClr>
                <a:srgbClr val="ff0000"/>
              </a:buClr>
              <a:buSzPct val="65000"/>
              <a:buFont typeface="Lucida Sans"/>
              <a:buAutoNum type="arabicPeriod"/>
            </a:pPr>
            <a:r>
              <a:rPr b="1" lang="el-GR" sz="2000" spc="-1" strike="noStrike">
                <a:solidFill>
                  <a:srgbClr val="ffffff"/>
                </a:solidFill>
                <a:uFill>
                  <a:solidFill>
                    <a:srgbClr val="ffffff"/>
                  </a:solidFill>
                </a:uFill>
                <a:latin typeface="Arial"/>
              </a:rPr>
              <a:t>ΘΛΙΒΟΜΕΤΡΑ.</a:t>
            </a:r>
            <a:endParaRPr b="0" lang="el-GR" sz="2000" spc="-1" strike="noStrike">
              <a:solidFill>
                <a:srgbClr val="ffffff"/>
              </a:solidFill>
              <a:uFill>
                <a:solidFill>
                  <a:srgbClr val="ffffff"/>
                </a:solidFill>
              </a:uFill>
              <a:latin typeface="Book Antiqua"/>
            </a:endParaRPr>
          </a:p>
          <a:p>
            <a:pPr marL="457200" indent="-456840">
              <a:lnSpc>
                <a:spcPct val="100000"/>
              </a:lnSpc>
              <a:spcBef>
                <a:spcPts val="400"/>
              </a:spcBef>
              <a:buClr>
                <a:srgbClr val="ff0000"/>
              </a:buClr>
              <a:buSzPct val="65000"/>
              <a:buFont typeface="Lucida Sans"/>
              <a:buAutoNum type="arabicPeriod"/>
            </a:pPr>
            <a:r>
              <a:rPr b="1" lang="el-GR" sz="2000" spc="-1" strike="noStrike">
                <a:solidFill>
                  <a:srgbClr val="ffffff"/>
                </a:solidFill>
                <a:uFill>
                  <a:solidFill>
                    <a:srgbClr val="ffffff"/>
                  </a:solidFill>
                </a:uFill>
                <a:latin typeface="Arial"/>
              </a:rPr>
              <a:t>ΕΝΣΦΑΙΡΟΙ ΩΣΤΙΚΟΙ ΤΡΙΒΕΙΣ ΚΑΙ ΣΦΑΙΡΟΤΡΙΒΕΙΣ (ΑΚΤΙΝΙΚΗΣ ΦΟΡΤΙΣΕΩΣ). </a:t>
            </a:r>
            <a:endParaRPr b="0" lang="el-GR" sz="2000" spc="-1" strike="noStrike">
              <a:solidFill>
                <a:srgbClr val="ffffff"/>
              </a:solidFill>
              <a:uFill>
                <a:solidFill>
                  <a:srgbClr val="ffffff"/>
                </a:solidFill>
              </a:uFill>
              <a:latin typeface="Book Antiqua"/>
            </a:endParaRPr>
          </a:p>
          <a:p>
            <a:pPr marL="457200" indent="-456840">
              <a:lnSpc>
                <a:spcPct val="100000"/>
              </a:lnSpc>
              <a:spcBef>
                <a:spcPts val="400"/>
              </a:spcBef>
              <a:buClr>
                <a:srgbClr val="ff0000"/>
              </a:buClr>
              <a:buSzPct val="65000"/>
              <a:buFont typeface="Lucida Sans"/>
              <a:buAutoNum type="arabicPeriod"/>
            </a:pPr>
            <a:r>
              <a:rPr b="1" lang="el-GR" sz="2000" spc="-1" strike="noStrike">
                <a:solidFill>
                  <a:srgbClr val="ffffff"/>
                </a:solidFill>
                <a:uFill>
                  <a:solidFill>
                    <a:srgbClr val="ffffff"/>
                  </a:solidFill>
                </a:uFill>
                <a:latin typeface="Arial"/>
              </a:rPr>
              <a:t>ΜΕΡΗ ΤΟΥ ΣΤΡΟΒΙΛΟΥ ΥΠΟ ΚΕΝΟ.</a:t>
            </a:r>
            <a:endParaRPr b="0" lang="el-GR" sz="2000" spc="-1" strike="noStrike">
              <a:solidFill>
                <a:srgbClr val="ffffff"/>
              </a:solidFill>
              <a:uFill>
                <a:solidFill>
                  <a:srgbClr val="ffffff"/>
                </a:solidFill>
              </a:uFill>
              <a:latin typeface="Book Antiqua"/>
            </a:endParaRPr>
          </a:p>
          <a:p>
            <a:pPr marL="457200" indent="-456840">
              <a:lnSpc>
                <a:spcPct val="100000"/>
              </a:lnSpc>
              <a:spcBef>
                <a:spcPts val="400"/>
              </a:spcBef>
              <a:buClr>
                <a:srgbClr val="ff0000"/>
              </a:buClr>
              <a:buSzPct val="65000"/>
              <a:buFont typeface="Lucida Sans"/>
              <a:buAutoNum type="arabicPeriod"/>
            </a:pPr>
            <a:r>
              <a:rPr b="1" lang="el-GR" sz="2000" spc="-1" strike="noStrike">
                <a:solidFill>
                  <a:srgbClr val="ffffff"/>
                </a:solidFill>
                <a:uFill>
                  <a:solidFill>
                    <a:srgbClr val="ffffff"/>
                  </a:solidFill>
                </a:uFill>
                <a:latin typeface="Arial"/>
              </a:rPr>
              <a:t>ΧΕΙΡΟΣΤΡΟΦΑΛΟΙ, ΣΕΡΒΟΚΙΝΗΤΗΡΕΣ, ΒΑΛΒΙΔΕΣ-ΟΔΗΓΟΙ ΧΕΙΡΙΣΤΗΡΙΩΝ.</a:t>
            </a:r>
            <a:endParaRPr b="0" lang="el-GR" sz="2000" spc="-1" strike="noStrike">
              <a:solidFill>
                <a:srgbClr val="ffffff"/>
              </a:solidFill>
              <a:uFill>
                <a:solidFill>
                  <a:srgbClr val="ffffff"/>
                </a:solidFill>
              </a:uFill>
              <a:latin typeface="Book Antiqua"/>
            </a:endParaRPr>
          </a:p>
          <a:p>
            <a:pPr marL="457200" indent="-456840">
              <a:lnSpc>
                <a:spcPct val="100000"/>
              </a:lnSpc>
              <a:spcBef>
                <a:spcPts val="400"/>
              </a:spcBef>
              <a:buClr>
                <a:srgbClr val="ff0000"/>
              </a:buClr>
              <a:buSzPct val="65000"/>
              <a:buFont typeface="Lucida Sans"/>
              <a:buAutoNum type="arabicPeriod"/>
            </a:pPr>
            <a:r>
              <a:rPr b="1" lang="el-GR" sz="2000" spc="-1" strike="noStrike">
                <a:solidFill>
                  <a:srgbClr val="ffffff"/>
                </a:solidFill>
                <a:uFill>
                  <a:solidFill>
                    <a:srgbClr val="ffffff"/>
                  </a:solidFill>
                </a:uFill>
                <a:latin typeface="Arial"/>
              </a:rPr>
              <a:t>ΕΚΧΥΤΗΡΕΣ ΚΕΝΟΥ.</a:t>
            </a:r>
            <a:endParaRPr b="0" lang="el-GR" sz="2000" spc="-1" strike="noStrike">
              <a:solidFill>
                <a:srgbClr val="ffffff"/>
              </a:solidFill>
              <a:uFill>
                <a:solidFill>
                  <a:srgbClr val="ffffff"/>
                </a:solidFill>
              </a:uFill>
              <a:latin typeface="Book Antiqua"/>
            </a:endParaRPr>
          </a:p>
          <a:p>
            <a:pPr marL="457200" indent="-456840">
              <a:lnSpc>
                <a:spcPct val="100000"/>
              </a:lnSpc>
              <a:spcBef>
                <a:spcPts val="400"/>
              </a:spcBef>
              <a:buClr>
                <a:srgbClr val="ff0000"/>
              </a:buClr>
              <a:buSzPct val="65000"/>
              <a:buFont typeface="Lucida Sans"/>
              <a:buAutoNum type="arabicPeriod"/>
            </a:pPr>
            <a:r>
              <a:rPr b="1" lang="el-GR" sz="2000" spc="-1" strike="noStrike">
                <a:solidFill>
                  <a:srgbClr val="ffffff"/>
                </a:solidFill>
                <a:uFill>
                  <a:solidFill>
                    <a:srgbClr val="ffffff"/>
                  </a:solidFill>
                </a:uFill>
                <a:latin typeface="Arial"/>
              </a:rPr>
              <a:t>ΕΛΑΙΟΔΕΞΑΜΕΝΗ.</a:t>
            </a:r>
            <a:endParaRPr b="0" lang="el-GR" sz="2000" spc="-1" strike="noStrike">
              <a:solidFill>
                <a:srgbClr val="ffffff"/>
              </a:solidFill>
              <a:uFill>
                <a:solidFill>
                  <a:srgbClr val="ffffff"/>
                </a:solidFill>
              </a:uFill>
              <a:latin typeface="Book Antiqua"/>
            </a:endParaRPr>
          </a:p>
          <a:p>
            <a:pPr>
              <a:lnSpc>
                <a:spcPct val="100000"/>
              </a:lnSpc>
              <a:spcBef>
                <a:spcPts val="400"/>
              </a:spcBef>
            </a:pPr>
            <a:endParaRPr b="0" lang="el-GR" sz="2000" spc="-1" strike="noStrike">
              <a:solidFill>
                <a:srgbClr val="ffffff"/>
              </a:solidFill>
              <a:uFill>
                <a:solidFill>
                  <a:srgbClr val="ffffff"/>
                </a:solidFill>
              </a:uFill>
              <a:latin typeface="Book Antiqua"/>
            </a:endParaRPr>
          </a:p>
          <a:p>
            <a:pPr>
              <a:lnSpc>
                <a:spcPct val="100000"/>
              </a:lnSpc>
              <a:spcBef>
                <a:spcPts val="400"/>
              </a:spcBef>
            </a:pPr>
            <a:endParaRPr b="0" lang="el-GR" sz="2000" spc="-1" strike="noStrike">
              <a:solidFill>
                <a:srgbClr val="ffffff"/>
              </a:solidFill>
              <a:uFill>
                <a:solidFill>
                  <a:srgbClr val="ffffff"/>
                </a:solidFill>
              </a:uFill>
              <a:latin typeface="Book Antiqua"/>
            </a:endParaRPr>
          </a:p>
        </p:txBody>
      </p:sp>
    </p:spTree>
  </p:cSld>
</p:sld>
</file>

<file path=ppt/slides/slide30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6" name="TextShape 1"/>
          <p:cNvSpPr txBox="1"/>
          <p:nvPr/>
        </p:nvSpPr>
        <p:spPr>
          <a:xfrm>
            <a:off x="214200" y="142920"/>
            <a:ext cx="8715240" cy="785520"/>
          </a:xfrm>
          <a:prstGeom prst="rect">
            <a:avLst/>
          </a:prstGeom>
          <a:solidFill>
            <a:srgbClr val="ffff00"/>
          </a:solidFill>
          <a:ln>
            <a:noFill/>
          </a:ln>
        </p:spPr>
        <p:txBody>
          <a:bodyPr lIns="90000" rIns="90000" tIns="45000" bIns="45000" anchor="ctr"/>
          <a:p>
            <a:pPr algn="ctr">
              <a:lnSpc>
                <a:spcPct val="100000"/>
              </a:lnSpc>
            </a:pPr>
            <a:r>
              <a:rPr b="1" lang="el-GR" sz="2000" spc="-1" strike="noStrike" u="sng">
                <a:solidFill>
                  <a:srgbClr val="e9d596"/>
                </a:solidFill>
                <a:uFill>
                  <a:solidFill>
                    <a:srgbClr val="ffffff"/>
                  </a:solidFill>
                </a:uFill>
                <a:latin typeface="Arial"/>
              </a:rPr>
              <a:t>ΕΠΙΘΕΩΡΗΣΕΙΣ ΚΑΙ ΕΛΕΓΧΟΙ</a:t>
            </a:r>
            <a:br/>
            <a:r>
              <a:rPr b="1" lang="el-GR" sz="2000" spc="-1" strike="noStrike" u="sng">
                <a:solidFill>
                  <a:srgbClr val="e9d596"/>
                </a:solidFill>
                <a:uFill>
                  <a:solidFill>
                    <a:srgbClr val="ffffff"/>
                  </a:solidFill>
                </a:uFill>
                <a:latin typeface="Arial"/>
              </a:rPr>
              <a:t>ΕΡΓΑΣΙΕΣ ΚΑΙ ΜΕΤΡΗΣΕΙΣ ΚΑΤΑ ΤΗ ΔΙΑΡΚΕΙΑ ΤΗΣ ΦΥΛΑΚΗΣ</a:t>
            </a:r>
            <a:endParaRPr b="0" lang="el-GR" sz="2000" spc="-1" strike="noStrike">
              <a:solidFill>
                <a:srgbClr val="ffffff"/>
              </a:solidFill>
              <a:uFill>
                <a:solidFill>
                  <a:srgbClr val="ffffff"/>
                </a:solidFill>
              </a:uFill>
              <a:latin typeface="Book Antiqua"/>
            </a:endParaRPr>
          </a:p>
        </p:txBody>
      </p:sp>
      <p:sp>
        <p:nvSpPr>
          <p:cNvPr id="1077" name="TextShape 2"/>
          <p:cNvSpPr txBox="1"/>
          <p:nvPr/>
        </p:nvSpPr>
        <p:spPr>
          <a:xfrm>
            <a:off x="214200" y="1000080"/>
            <a:ext cx="3714480" cy="5643360"/>
          </a:xfrm>
          <a:prstGeom prst="rect">
            <a:avLst/>
          </a:prstGeom>
          <a:noFill/>
          <a:ln>
            <a:noFill/>
          </a:ln>
        </p:spPr>
        <p:txBody>
          <a:bodyPr lIns="90000" rIns="90000" tIns="45000" bIns="45000"/>
          <a:p>
            <a:pPr marL="457200" indent="-456840">
              <a:lnSpc>
                <a:spcPct val="100000"/>
              </a:lnSpc>
              <a:spcBef>
                <a:spcPts val="281"/>
              </a:spcBef>
              <a:buClr>
                <a:srgbClr val="ff0000"/>
              </a:buClr>
              <a:buSzPct val="65000"/>
              <a:buFont typeface="Lucida Sans"/>
              <a:buAutoNum type="arabicPeriod"/>
            </a:pPr>
            <a:r>
              <a:rPr b="1" lang="el-GR" sz="1400" spc="-1" strike="noStrike">
                <a:solidFill>
                  <a:srgbClr val="ffffff"/>
                </a:solidFill>
                <a:uFill>
                  <a:solidFill>
                    <a:srgbClr val="ffffff"/>
                  </a:solidFill>
                </a:uFill>
                <a:latin typeface="Arial"/>
              </a:rPr>
              <a:t>ΕΔΡΑΝΑ.</a:t>
            </a:r>
            <a:endParaRPr b="0" lang="el-GR" sz="1400" spc="-1" strike="noStrike">
              <a:solidFill>
                <a:srgbClr val="ffffff"/>
              </a:solidFill>
              <a:uFill>
                <a:solidFill>
                  <a:srgbClr val="ffffff"/>
                </a:solidFill>
              </a:uFill>
              <a:latin typeface="Book Antiqua"/>
            </a:endParaRPr>
          </a:p>
          <a:p>
            <a:pPr>
              <a:lnSpc>
                <a:spcPct val="100000"/>
              </a:lnSpc>
              <a:spcBef>
                <a:spcPts val="281"/>
              </a:spcBef>
            </a:pPr>
            <a:endParaRPr b="0" lang="el-GR" sz="1400" spc="-1" strike="noStrike">
              <a:solidFill>
                <a:srgbClr val="ffffff"/>
              </a:solidFill>
              <a:uFill>
                <a:solidFill>
                  <a:srgbClr val="ffffff"/>
                </a:solidFill>
              </a:uFill>
              <a:latin typeface="Book Antiqua"/>
            </a:endParaRPr>
          </a:p>
          <a:p>
            <a:pPr>
              <a:lnSpc>
                <a:spcPct val="100000"/>
              </a:lnSpc>
              <a:spcBef>
                <a:spcPts val="281"/>
              </a:spcBef>
            </a:pPr>
            <a:endParaRPr b="0" lang="el-GR" sz="1400" spc="-1" strike="noStrike">
              <a:solidFill>
                <a:srgbClr val="ffffff"/>
              </a:solidFill>
              <a:uFill>
                <a:solidFill>
                  <a:srgbClr val="ffffff"/>
                </a:solidFill>
              </a:uFill>
              <a:latin typeface="Book Antiqua"/>
            </a:endParaRPr>
          </a:p>
          <a:p>
            <a:pPr>
              <a:lnSpc>
                <a:spcPct val="100000"/>
              </a:lnSpc>
              <a:spcBef>
                <a:spcPts val="281"/>
              </a:spcBef>
            </a:pPr>
            <a:endParaRPr b="0" lang="el-GR" sz="1400" spc="-1" strike="noStrike">
              <a:solidFill>
                <a:srgbClr val="ffffff"/>
              </a:solidFill>
              <a:uFill>
                <a:solidFill>
                  <a:srgbClr val="ffffff"/>
                </a:solidFill>
              </a:uFill>
              <a:latin typeface="Book Antiqua"/>
            </a:endParaRPr>
          </a:p>
          <a:p>
            <a:pPr>
              <a:lnSpc>
                <a:spcPct val="100000"/>
              </a:lnSpc>
              <a:spcBef>
                <a:spcPts val="281"/>
              </a:spcBef>
            </a:pPr>
            <a:endParaRPr b="0" lang="el-GR" sz="1400" spc="-1" strike="noStrike">
              <a:solidFill>
                <a:srgbClr val="ffffff"/>
              </a:solidFill>
              <a:uFill>
                <a:solidFill>
                  <a:srgbClr val="ffffff"/>
                </a:solidFill>
              </a:uFill>
              <a:latin typeface="Book Antiqua"/>
            </a:endParaRPr>
          </a:p>
          <a:p>
            <a:pPr>
              <a:lnSpc>
                <a:spcPct val="100000"/>
              </a:lnSpc>
              <a:spcBef>
                <a:spcPts val="281"/>
              </a:spcBef>
            </a:pPr>
            <a:endParaRPr b="0" lang="el-GR" sz="1400" spc="-1" strike="noStrike">
              <a:solidFill>
                <a:srgbClr val="ffffff"/>
              </a:solidFill>
              <a:uFill>
                <a:solidFill>
                  <a:srgbClr val="ffffff"/>
                </a:solidFill>
              </a:uFill>
              <a:latin typeface="Book Antiqua"/>
            </a:endParaRPr>
          </a:p>
          <a:p>
            <a:pPr marL="457200" indent="-456840">
              <a:lnSpc>
                <a:spcPct val="100000"/>
              </a:lnSpc>
              <a:spcBef>
                <a:spcPts val="281"/>
              </a:spcBef>
              <a:buClr>
                <a:srgbClr val="ff0000"/>
              </a:buClr>
              <a:buSzPct val="65000"/>
              <a:buFont typeface="Lucida Sans"/>
              <a:buAutoNum type="arabicPeriod"/>
            </a:pPr>
            <a:r>
              <a:rPr b="1" lang="el-GR" sz="1400" spc="-1" strike="noStrike">
                <a:solidFill>
                  <a:srgbClr val="ffffff"/>
                </a:solidFill>
                <a:uFill>
                  <a:solidFill>
                    <a:srgbClr val="ffffff"/>
                  </a:solidFill>
                </a:uFill>
                <a:latin typeface="Arial"/>
              </a:rPr>
              <a:t>ΕΛΑΙΟΔΕΙΚΤΕΣ.</a:t>
            </a:r>
            <a:endParaRPr b="0" lang="el-GR" sz="1400" spc="-1" strike="noStrike">
              <a:solidFill>
                <a:srgbClr val="ffffff"/>
              </a:solidFill>
              <a:uFill>
                <a:solidFill>
                  <a:srgbClr val="ffffff"/>
                </a:solidFill>
              </a:uFill>
              <a:latin typeface="Book Antiqua"/>
            </a:endParaRPr>
          </a:p>
          <a:p>
            <a:pPr marL="457200" indent="-456840">
              <a:lnSpc>
                <a:spcPct val="100000"/>
              </a:lnSpc>
              <a:spcBef>
                <a:spcPts val="281"/>
              </a:spcBef>
              <a:buClr>
                <a:srgbClr val="ff0000"/>
              </a:buClr>
              <a:buSzPct val="65000"/>
              <a:buFont typeface="Lucida Sans"/>
              <a:buAutoNum type="arabicPeriod"/>
            </a:pPr>
            <a:r>
              <a:rPr b="1" lang="el-GR" sz="1400" spc="-1" strike="noStrike">
                <a:solidFill>
                  <a:srgbClr val="ffffff"/>
                </a:solidFill>
                <a:uFill>
                  <a:solidFill>
                    <a:srgbClr val="ffffff"/>
                  </a:solidFill>
                </a:uFill>
                <a:latin typeface="Arial"/>
              </a:rPr>
              <a:t>ΔΑΚΤΥΛΙΟΙ ΜΕΤΡΗΣΕΩΝ.</a:t>
            </a:r>
            <a:endParaRPr b="0" lang="el-GR" sz="1400" spc="-1" strike="noStrike">
              <a:solidFill>
                <a:srgbClr val="ffffff"/>
              </a:solidFill>
              <a:uFill>
                <a:solidFill>
                  <a:srgbClr val="ffffff"/>
                </a:solidFill>
              </a:uFill>
              <a:latin typeface="Book Antiqua"/>
            </a:endParaRPr>
          </a:p>
          <a:p>
            <a:pPr>
              <a:lnSpc>
                <a:spcPct val="100000"/>
              </a:lnSpc>
              <a:spcBef>
                <a:spcPts val="281"/>
              </a:spcBef>
            </a:pPr>
            <a:endParaRPr b="0" lang="el-GR" sz="1400" spc="-1" strike="noStrike">
              <a:solidFill>
                <a:srgbClr val="ffffff"/>
              </a:solidFill>
              <a:uFill>
                <a:solidFill>
                  <a:srgbClr val="ffffff"/>
                </a:solidFill>
              </a:uFill>
              <a:latin typeface="Book Antiqua"/>
            </a:endParaRPr>
          </a:p>
          <a:p>
            <a:pPr marL="457200" indent="-456840">
              <a:lnSpc>
                <a:spcPct val="100000"/>
              </a:lnSpc>
              <a:spcBef>
                <a:spcPts val="281"/>
              </a:spcBef>
              <a:buClr>
                <a:srgbClr val="ff0000"/>
              </a:buClr>
              <a:buSzPct val="65000"/>
              <a:buFont typeface="Lucida Sans"/>
              <a:buAutoNum type="arabicPeriod"/>
            </a:pPr>
            <a:r>
              <a:rPr b="1" lang="el-GR" sz="1400" spc="-1" strike="noStrike">
                <a:solidFill>
                  <a:srgbClr val="ffffff"/>
                </a:solidFill>
                <a:uFill>
                  <a:solidFill>
                    <a:srgbClr val="ffffff"/>
                  </a:solidFill>
                </a:uFill>
                <a:latin typeface="Arial"/>
              </a:rPr>
              <a:t>ΘΛΙΒΟΜΕΤΡΑ.</a:t>
            </a:r>
            <a:endParaRPr b="0" lang="el-GR" sz="1400" spc="-1" strike="noStrike">
              <a:solidFill>
                <a:srgbClr val="ffffff"/>
              </a:solidFill>
              <a:uFill>
                <a:solidFill>
                  <a:srgbClr val="ffffff"/>
                </a:solidFill>
              </a:uFill>
              <a:latin typeface="Book Antiqua"/>
            </a:endParaRPr>
          </a:p>
          <a:p>
            <a:pPr marL="457200" indent="-456840">
              <a:lnSpc>
                <a:spcPct val="100000"/>
              </a:lnSpc>
              <a:spcBef>
                <a:spcPts val="281"/>
              </a:spcBef>
              <a:buClr>
                <a:srgbClr val="ff0000"/>
              </a:buClr>
              <a:buSzPct val="65000"/>
              <a:buFont typeface="Lucida Sans"/>
              <a:buAutoNum type="arabicPeriod"/>
            </a:pPr>
            <a:r>
              <a:rPr b="1" lang="el-GR" sz="1400" spc="-1" strike="noStrike">
                <a:solidFill>
                  <a:srgbClr val="ffffff"/>
                </a:solidFill>
                <a:uFill>
                  <a:solidFill>
                    <a:srgbClr val="ffffff"/>
                  </a:solidFill>
                </a:uFill>
                <a:latin typeface="Arial"/>
              </a:rPr>
              <a:t>ΕΝΣΦΑΙΡΟΙ ΩΣΤΙΚΟΙ ΤΡΙΒΕΙΣ ΚΑΙ ΣΦΑΙΡΟΤΡΙΒΕΙΣ (ΑΚΤΙΝΙΚΗΣ ΦΟΡΤΙΣΕΩΣ). </a:t>
            </a:r>
            <a:endParaRPr b="0" lang="el-GR" sz="1400" spc="-1" strike="noStrike">
              <a:solidFill>
                <a:srgbClr val="ffffff"/>
              </a:solidFill>
              <a:uFill>
                <a:solidFill>
                  <a:srgbClr val="ffffff"/>
                </a:solidFill>
              </a:uFill>
              <a:latin typeface="Book Antiqua"/>
            </a:endParaRPr>
          </a:p>
          <a:p>
            <a:pPr marL="457200" indent="-456840">
              <a:lnSpc>
                <a:spcPct val="100000"/>
              </a:lnSpc>
              <a:spcBef>
                <a:spcPts val="281"/>
              </a:spcBef>
              <a:buClr>
                <a:srgbClr val="ff0000"/>
              </a:buClr>
              <a:buSzPct val="65000"/>
              <a:buFont typeface="Lucida Sans"/>
              <a:buAutoNum type="arabicPeriod"/>
            </a:pPr>
            <a:r>
              <a:rPr b="1" lang="el-GR" sz="1400" spc="-1" strike="noStrike">
                <a:solidFill>
                  <a:srgbClr val="ffffff"/>
                </a:solidFill>
                <a:uFill>
                  <a:solidFill>
                    <a:srgbClr val="ffffff"/>
                  </a:solidFill>
                </a:uFill>
                <a:latin typeface="Arial"/>
              </a:rPr>
              <a:t>ΜΕΡΗ ΤΟΥ ΣΤΡΟΒΙΛΟΥ ΥΠΟ ΚΕΝΟ.</a:t>
            </a:r>
            <a:endParaRPr b="0" lang="el-GR" sz="1400" spc="-1" strike="noStrike">
              <a:solidFill>
                <a:srgbClr val="ffffff"/>
              </a:solidFill>
              <a:uFill>
                <a:solidFill>
                  <a:srgbClr val="ffffff"/>
                </a:solidFill>
              </a:uFill>
              <a:latin typeface="Book Antiqua"/>
            </a:endParaRPr>
          </a:p>
          <a:p>
            <a:pPr marL="457200" indent="-456840">
              <a:lnSpc>
                <a:spcPct val="100000"/>
              </a:lnSpc>
              <a:spcBef>
                <a:spcPts val="281"/>
              </a:spcBef>
              <a:buClr>
                <a:srgbClr val="ff0000"/>
              </a:buClr>
              <a:buSzPct val="65000"/>
              <a:buFont typeface="Lucida Sans"/>
              <a:buAutoNum type="arabicPeriod"/>
            </a:pPr>
            <a:r>
              <a:rPr b="1" lang="el-GR" sz="1400" spc="-1" strike="noStrike">
                <a:solidFill>
                  <a:srgbClr val="ffffff"/>
                </a:solidFill>
                <a:uFill>
                  <a:solidFill>
                    <a:srgbClr val="ffffff"/>
                  </a:solidFill>
                </a:uFill>
                <a:latin typeface="Arial"/>
              </a:rPr>
              <a:t>ΧΕΙΡΟΣΤΡΟΦΑΛΟΙ, ΣΕΡΒΟΚΙΝΗΤΗΡΕΣ, ΒΑΛΒΙΔΕΣ-ΟΔΗΓΟΙ ΧΕΙΡΙΣΤΗΡΙΩΝ.</a:t>
            </a:r>
            <a:endParaRPr b="0" lang="el-GR" sz="1400" spc="-1" strike="noStrike">
              <a:solidFill>
                <a:srgbClr val="ffffff"/>
              </a:solidFill>
              <a:uFill>
                <a:solidFill>
                  <a:srgbClr val="ffffff"/>
                </a:solidFill>
              </a:uFill>
              <a:latin typeface="Book Antiqua"/>
            </a:endParaRPr>
          </a:p>
          <a:p>
            <a:pPr marL="457200" indent="-456840">
              <a:lnSpc>
                <a:spcPct val="100000"/>
              </a:lnSpc>
              <a:spcBef>
                <a:spcPts val="281"/>
              </a:spcBef>
              <a:buClr>
                <a:srgbClr val="ff0000"/>
              </a:buClr>
              <a:buSzPct val="65000"/>
              <a:buFont typeface="Lucida Sans"/>
              <a:buAutoNum type="arabicPeriod"/>
            </a:pPr>
            <a:r>
              <a:rPr b="1" lang="el-GR" sz="1400" spc="-1" strike="noStrike">
                <a:solidFill>
                  <a:srgbClr val="ffffff"/>
                </a:solidFill>
                <a:uFill>
                  <a:solidFill>
                    <a:srgbClr val="ffffff"/>
                  </a:solidFill>
                </a:uFill>
                <a:latin typeface="Arial"/>
              </a:rPr>
              <a:t>ΕΚΧΥΤΗΡΕΣ ΚΕΝΟΥ.</a:t>
            </a:r>
            <a:endParaRPr b="0" lang="el-GR" sz="1400" spc="-1" strike="noStrike">
              <a:solidFill>
                <a:srgbClr val="ffffff"/>
              </a:solidFill>
              <a:uFill>
                <a:solidFill>
                  <a:srgbClr val="ffffff"/>
                </a:solidFill>
              </a:uFill>
              <a:latin typeface="Book Antiqua"/>
            </a:endParaRPr>
          </a:p>
          <a:p>
            <a:pPr>
              <a:lnSpc>
                <a:spcPct val="100000"/>
              </a:lnSpc>
              <a:spcBef>
                <a:spcPts val="281"/>
              </a:spcBef>
            </a:pPr>
            <a:endParaRPr b="0" lang="el-GR" sz="1400" spc="-1" strike="noStrike">
              <a:solidFill>
                <a:srgbClr val="ffffff"/>
              </a:solidFill>
              <a:uFill>
                <a:solidFill>
                  <a:srgbClr val="ffffff"/>
                </a:solidFill>
              </a:uFill>
              <a:latin typeface="Book Antiqua"/>
            </a:endParaRPr>
          </a:p>
          <a:p>
            <a:pPr>
              <a:lnSpc>
                <a:spcPct val="100000"/>
              </a:lnSpc>
              <a:spcBef>
                <a:spcPts val="281"/>
              </a:spcBef>
            </a:pPr>
            <a:endParaRPr b="0" lang="el-GR" sz="1400" spc="-1" strike="noStrike">
              <a:solidFill>
                <a:srgbClr val="ffffff"/>
              </a:solidFill>
              <a:uFill>
                <a:solidFill>
                  <a:srgbClr val="ffffff"/>
                </a:solidFill>
              </a:uFill>
              <a:latin typeface="Book Antiqua"/>
            </a:endParaRPr>
          </a:p>
          <a:p>
            <a:pPr>
              <a:lnSpc>
                <a:spcPct val="100000"/>
              </a:lnSpc>
              <a:spcBef>
                <a:spcPts val="281"/>
              </a:spcBef>
            </a:pPr>
            <a:endParaRPr b="0" lang="el-GR" sz="1400" spc="-1" strike="noStrike">
              <a:solidFill>
                <a:srgbClr val="ffffff"/>
              </a:solidFill>
              <a:uFill>
                <a:solidFill>
                  <a:srgbClr val="ffffff"/>
                </a:solidFill>
              </a:uFill>
              <a:latin typeface="Book Antiqua"/>
            </a:endParaRPr>
          </a:p>
          <a:p>
            <a:pPr marL="457200" indent="-456840">
              <a:lnSpc>
                <a:spcPct val="100000"/>
              </a:lnSpc>
              <a:spcBef>
                <a:spcPts val="281"/>
              </a:spcBef>
              <a:buClr>
                <a:srgbClr val="ff0000"/>
              </a:buClr>
              <a:buSzPct val="65000"/>
              <a:buFont typeface="Lucida Sans"/>
              <a:buAutoNum type="arabicPeriod"/>
            </a:pPr>
            <a:r>
              <a:rPr b="1" lang="el-GR" sz="1400" spc="-1" strike="noStrike">
                <a:solidFill>
                  <a:srgbClr val="ffffff"/>
                </a:solidFill>
                <a:uFill>
                  <a:solidFill>
                    <a:srgbClr val="ffffff"/>
                  </a:solidFill>
                </a:uFill>
                <a:latin typeface="Arial"/>
              </a:rPr>
              <a:t>ΕΛΑΙΟΔΕΞΑΜΕΝΗ.</a:t>
            </a:r>
            <a:endParaRPr b="0" lang="el-GR" sz="1400" spc="-1" strike="noStrike">
              <a:solidFill>
                <a:srgbClr val="ffffff"/>
              </a:solidFill>
              <a:uFill>
                <a:solidFill>
                  <a:srgbClr val="ffffff"/>
                </a:solidFill>
              </a:uFill>
              <a:latin typeface="Book Antiqua"/>
            </a:endParaRPr>
          </a:p>
          <a:p>
            <a:pPr>
              <a:lnSpc>
                <a:spcPct val="100000"/>
              </a:lnSpc>
              <a:spcBef>
                <a:spcPts val="519"/>
              </a:spcBef>
            </a:pPr>
            <a:endParaRPr b="0" lang="el-GR" sz="1400" spc="-1" strike="noStrike">
              <a:solidFill>
                <a:srgbClr val="ffffff"/>
              </a:solidFill>
              <a:uFill>
                <a:solidFill>
                  <a:srgbClr val="ffffff"/>
                </a:solidFill>
              </a:uFill>
              <a:latin typeface="Book Antiqua"/>
            </a:endParaRPr>
          </a:p>
        </p:txBody>
      </p:sp>
      <p:sp>
        <p:nvSpPr>
          <p:cNvPr id="1078" name="TextShape 3"/>
          <p:cNvSpPr txBox="1"/>
          <p:nvPr/>
        </p:nvSpPr>
        <p:spPr>
          <a:xfrm>
            <a:off x="4000320" y="1000080"/>
            <a:ext cx="4928760" cy="5571720"/>
          </a:xfrm>
          <a:prstGeom prst="rect">
            <a:avLst/>
          </a:prstGeom>
          <a:noFill/>
          <a:ln>
            <a:noFill/>
          </a:ln>
        </p:spPr>
        <p:txBody>
          <a:bodyPr lIns="90000" rIns="90000" tIns="45000" bIns="45000"/>
          <a:p>
            <a:pPr marL="514440" indent="-514080">
              <a:lnSpc>
                <a:spcPct val="100000"/>
              </a:lnSpc>
              <a:spcBef>
                <a:spcPts val="281"/>
              </a:spcBef>
              <a:buClr>
                <a:srgbClr val="ff0000"/>
              </a:buClr>
              <a:buSzPct val="65000"/>
              <a:buFont typeface="Lucida Sans"/>
              <a:buAutoNum type="arabicPeriod"/>
            </a:pPr>
            <a:r>
              <a:rPr b="1" lang="el-GR" sz="1400" spc="-1" strike="noStrike">
                <a:solidFill>
                  <a:srgbClr val="ffffff"/>
                </a:solidFill>
                <a:uFill>
                  <a:solidFill>
                    <a:srgbClr val="ffffff"/>
                  </a:solidFill>
                </a:uFill>
                <a:latin typeface="Arial"/>
              </a:rPr>
              <a:t>ΕΛΕΓΧΟΣ ΕΝΔΕΙΞΕΩΣ ΥΠΕΡΘΕΡΜΑΝΣΕΩΣ. ΡΥΘΜΙΣΗ ΨΥΞΕΩΣ ΛΑΔΙΟΥ, ΩΣΤΕ Η ΘΕΡΜΟΚΡΑΣΙΑ ΕΙΣΟΔΟΥ ΤΟΥ ΣΤΑ ΕΔΡΑΝΑ ΝΑ ΕΙΝΑΙ 40°- 45°C. ΕΛΕΓΧΟΣ ΟΤΙ ΟΙ ΘΕΡΜΟΚΡΑΣΙΕΣ ΠΑΡΑΜΕΝΟΥΝ ΣΤΑΘΕΡΕΣ. ΑΝ ΕΝΑ ΕΔΡΑΝΟ ΠΑΡΟΥΣΙΑΣΕΙ ΘΕΡΜΟΚΡΑΣΙΑ ΠΑΝΩ ΑΠΟ 70°C ΕΛΕΓΧΟΝΤΑΙ ΤΑ ΑΙΤΙΑ. </a:t>
            </a:r>
            <a:endParaRPr b="0" lang="el-GR" sz="1400" spc="-1" strike="noStrike">
              <a:solidFill>
                <a:srgbClr val="ffffff"/>
              </a:solidFill>
              <a:uFill>
                <a:solidFill>
                  <a:srgbClr val="ffffff"/>
                </a:solidFill>
              </a:uFill>
              <a:latin typeface="Book Antiqua"/>
            </a:endParaRPr>
          </a:p>
          <a:p>
            <a:pPr marL="514440" indent="-514080">
              <a:lnSpc>
                <a:spcPct val="100000"/>
              </a:lnSpc>
              <a:spcBef>
                <a:spcPts val="281"/>
              </a:spcBef>
              <a:buClr>
                <a:srgbClr val="ff0000"/>
              </a:buClr>
              <a:buSzPct val="65000"/>
              <a:buFont typeface="Lucida Sans"/>
              <a:buAutoNum type="arabicPeriod"/>
            </a:pPr>
            <a:r>
              <a:rPr b="1" lang="el-GR" sz="1400" spc="-1" strike="noStrike">
                <a:solidFill>
                  <a:srgbClr val="ffffff"/>
                </a:solidFill>
                <a:uFill>
                  <a:solidFill>
                    <a:srgbClr val="ffffff"/>
                  </a:solidFill>
                </a:uFill>
                <a:latin typeface="Arial"/>
              </a:rPr>
              <a:t>ΕΛΕΓΧΟΣ ΡΟΗΣ ΛΑΔΙΟΥ.</a:t>
            </a:r>
            <a:endParaRPr b="0" lang="el-GR" sz="1400" spc="-1" strike="noStrike">
              <a:solidFill>
                <a:srgbClr val="ffffff"/>
              </a:solidFill>
              <a:uFill>
                <a:solidFill>
                  <a:srgbClr val="ffffff"/>
                </a:solidFill>
              </a:uFill>
              <a:latin typeface="Book Antiqua"/>
            </a:endParaRPr>
          </a:p>
          <a:p>
            <a:pPr marL="514440" indent="-514080">
              <a:lnSpc>
                <a:spcPct val="100000"/>
              </a:lnSpc>
              <a:spcBef>
                <a:spcPts val="281"/>
              </a:spcBef>
              <a:buClr>
                <a:srgbClr val="ff0000"/>
              </a:buClr>
              <a:buSzPct val="65000"/>
              <a:buFont typeface="Lucida Sans"/>
              <a:buAutoNum type="arabicPeriod"/>
            </a:pPr>
            <a:r>
              <a:rPr b="1" lang="el-GR" sz="1400" spc="-1" strike="noStrike">
                <a:solidFill>
                  <a:srgbClr val="ffffff"/>
                </a:solidFill>
                <a:uFill>
                  <a:solidFill>
                    <a:srgbClr val="ffffff"/>
                  </a:solidFill>
                </a:uFill>
                <a:latin typeface="Arial"/>
              </a:rPr>
              <a:t>ΕΛΕΓΧΟΣ ΑΞΟΝΙΚΗΣ ΕΛΕΥΘΕΡΙΑΣ ΣΤΡΟΒΙΛΩΝ ΚΑΙ ΚΕΝΤΡΙΚΟΥ ΤΡΟΧΟΥ ΜΕΙΩΤΗΡΑ. </a:t>
            </a:r>
            <a:endParaRPr b="0" lang="el-GR" sz="1400" spc="-1" strike="noStrike">
              <a:solidFill>
                <a:srgbClr val="ffffff"/>
              </a:solidFill>
              <a:uFill>
                <a:solidFill>
                  <a:srgbClr val="ffffff"/>
                </a:solidFill>
              </a:uFill>
              <a:latin typeface="Book Antiqua"/>
            </a:endParaRPr>
          </a:p>
          <a:p>
            <a:pPr marL="514440" indent="-514080">
              <a:lnSpc>
                <a:spcPct val="100000"/>
              </a:lnSpc>
              <a:spcBef>
                <a:spcPts val="281"/>
              </a:spcBef>
              <a:buClr>
                <a:srgbClr val="ff0000"/>
              </a:buClr>
              <a:buSzPct val="65000"/>
              <a:buFont typeface="Lucida Sans"/>
              <a:buAutoNum type="arabicPeriod"/>
            </a:pPr>
            <a:r>
              <a:rPr b="1" lang="el-GR" sz="1400" spc="-1" strike="noStrike">
                <a:solidFill>
                  <a:srgbClr val="ffffff"/>
                </a:solidFill>
                <a:uFill>
                  <a:solidFill>
                    <a:srgbClr val="ffffff"/>
                  </a:solidFill>
                </a:uFill>
                <a:latin typeface="Arial"/>
              </a:rPr>
              <a:t>ΕΛΕΓΧΟΣ ΠΙΕΣΕΩΝ.</a:t>
            </a:r>
            <a:endParaRPr b="0" lang="el-GR" sz="1400" spc="-1" strike="noStrike">
              <a:solidFill>
                <a:srgbClr val="ffffff"/>
              </a:solidFill>
              <a:uFill>
                <a:solidFill>
                  <a:srgbClr val="ffffff"/>
                </a:solidFill>
              </a:uFill>
              <a:latin typeface="Book Antiqua"/>
            </a:endParaRPr>
          </a:p>
          <a:p>
            <a:pPr marL="514440" indent="-514080">
              <a:lnSpc>
                <a:spcPct val="100000"/>
              </a:lnSpc>
              <a:spcBef>
                <a:spcPts val="281"/>
              </a:spcBef>
              <a:buClr>
                <a:srgbClr val="ff0000"/>
              </a:buClr>
              <a:buSzPct val="65000"/>
              <a:buFont typeface="Lucida Sans"/>
              <a:buAutoNum type="arabicPeriod"/>
            </a:pPr>
            <a:r>
              <a:rPr b="1" lang="el-GR" sz="1400" spc="-1" strike="noStrike">
                <a:solidFill>
                  <a:srgbClr val="ffffff"/>
                </a:solidFill>
                <a:uFill>
                  <a:solidFill>
                    <a:srgbClr val="ffffff"/>
                  </a:solidFill>
                </a:uFill>
                <a:latin typeface="Arial"/>
              </a:rPr>
              <a:t>ΕΛΕΓΧΟΣ ΜΕ ΤΗΝ ΑΚΟΗ, ΓΙΑ ΝΑ ΔΙΑΠΙΣΤΩΘΕΙ ΤΥΧΟΝ ΑΝΩΜΑΛΙΑ Η ΒΛΑΒΗ Σ'ΑΥΤΟΥΣ.</a:t>
            </a:r>
            <a:endParaRPr b="0" lang="el-GR" sz="1400" spc="-1" strike="noStrike">
              <a:solidFill>
                <a:srgbClr val="ffffff"/>
              </a:solidFill>
              <a:uFill>
                <a:solidFill>
                  <a:srgbClr val="ffffff"/>
                </a:solidFill>
              </a:uFill>
              <a:latin typeface="Book Antiqua"/>
            </a:endParaRPr>
          </a:p>
          <a:p>
            <a:pPr>
              <a:lnSpc>
                <a:spcPct val="100000"/>
              </a:lnSpc>
              <a:spcBef>
                <a:spcPts val="281"/>
              </a:spcBef>
            </a:pPr>
            <a:endParaRPr b="0" lang="el-GR" sz="1400" spc="-1" strike="noStrike">
              <a:solidFill>
                <a:srgbClr val="ffffff"/>
              </a:solidFill>
              <a:uFill>
                <a:solidFill>
                  <a:srgbClr val="ffffff"/>
                </a:solidFill>
              </a:uFill>
              <a:latin typeface="Book Antiqua"/>
            </a:endParaRPr>
          </a:p>
          <a:p>
            <a:pPr marL="514440" indent="-514080">
              <a:lnSpc>
                <a:spcPct val="100000"/>
              </a:lnSpc>
              <a:spcBef>
                <a:spcPts val="281"/>
              </a:spcBef>
              <a:buClr>
                <a:srgbClr val="ff0000"/>
              </a:buClr>
              <a:buSzPct val="65000"/>
              <a:buFont typeface="Lucida Sans"/>
              <a:buAutoNum type="arabicPeriod"/>
            </a:pPr>
            <a:r>
              <a:rPr b="1" lang="el-GR" sz="1400" spc="-1" strike="noStrike">
                <a:solidFill>
                  <a:srgbClr val="ffffff"/>
                </a:solidFill>
                <a:uFill>
                  <a:solidFill>
                    <a:srgbClr val="ffffff"/>
                  </a:solidFill>
                </a:uFill>
                <a:latin typeface="Arial"/>
              </a:rPr>
              <a:t>ΕΛΕΓΧΟΣ ΓΙΑ ΔΙΑΡΡΟΕΣ ΑΕΡΑ.</a:t>
            </a:r>
            <a:endParaRPr b="0" lang="el-GR" sz="1400" spc="-1" strike="noStrike">
              <a:solidFill>
                <a:srgbClr val="ffffff"/>
              </a:solidFill>
              <a:uFill>
                <a:solidFill>
                  <a:srgbClr val="ffffff"/>
                </a:solidFill>
              </a:uFill>
              <a:latin typeface="Book Antiqua"/>
            </a:endParaRPr>
          </a:p>
          <a:p>
            <a:pPr marL="514440" indent="-514080">
              <a:lnSpc>
                <a:spcPct val="100000"/>
              </a:lnSpc>
              <a:spcBef>
                <a:spcPts val="281"/>
              </a:spcBef>
              <a:buClr>
                <a:srgbClr val="ff0000"/>
              </a:buClr>
              <a:buSzPct val="65000"/>
              <a:buFont typeface="Lucida Sans"/>
              <a:buAutoNum type="arabicPeriod"/>
            </a:pPr>
            <a:r>
              <a:rPr b="1" lang="el-GR" sz="1400" spc="-1" strike="noStrike">
                <a:solidFill>
                  <a:srgbClr val="ffffff"/>
                </a:solidFill>
                <a:uFill>
                  <a:solidFill>
                    <a:srgbClr val="ffffff"/>
                  </a:solidFill>
                </a:uFill>
                <a:latin typeface="Arial"/>
              </a:rPr>
              <a:t>ΚΙΝΗΣΗ ΕΛΑΦΡΩΣ ΔΕΞΙΑ-ΑΡΙΣΤΕΡΑ Η ΠΑΝΩ-ΚΑΤΩ Γ ΙΑ ΝΑ ΕΠΙΒΕΒΑΙΩΘΕΙ ΟΤΙ ΔΕΝ ΕΧΟΥΝ ΚΟΛΛΗΣΕΙ. </a:t>
            </a:r>
            <a:endParaRPr b="0" lang="el-GR" sz="1400" spc="-1" strike="noStrike">
              <a:solidFill>
                <a:srgbClr val="ffffff"/>
              </a:solidFill>
              <a:uFill>
                <a:solidFill>
                  <a:srgbClr val="ffffff"/>
                </a:solidFill>
              </a:uFill>
              <a:latin typeface="Book Antiqua"/>
            </a:endParaRPr>
          </a:p>
          <a:p>
            <a:pPr marL="514440" indent="-514080">
              <a:lnSpc>
                <a:spcPct val="100000"/>
              </a:lnSpc>
              <a:spcBef>
                <a:spcPts val="281"/>
              </a:spcBef>
              <a:buClr>
                <a:srgbClr val="ff0000"/>
              </a:buClr>
              <a:buSzPct val="65000"/>
              <a:buFont typeface="Lucida Sans"/>
              <a:buAutoNum type="arabicPeriod"/>
            </a:pPr>
            <a:r>
              <a:rPr b="1" lang="el-GR" sz="1400" spc="-1" strike="noStrike">
                <a:solidFill>
                  <a:srgbClr val="ffffff"/>
                </a:solidFill>
                <a:uFill>
                  <a:solidFill>
                    <a:srgbClr val="ffffff"/>
                  </a:solidFill>
                </a:uFill>
                <a:latin typeface="Arial"/>
              </a:rPr>
              <a:t>ΡΥΘΜΙΣΗ ΠΙΕΣΕΩΣ ΑΤΜΟΥ ΚΑΙ ΘΕΡΜΟΚΡΑΣΙΩΝ ΕΙΣΟΔΟΥ-ΕΞΟΔΟΥ ΣΥΜΠΥΚΝΩΜΑΤΟΣ, ΩΣΤΕ ΝΑ ΕΠΙΤΥΓΧΑΝΕΤΑΙ ΟΙΚΟΝΟΜΙΑ ΑΤΜΟΥ ΧΩΡΙΣ ΜΕΙΩΣΗ ΤΟΥ ΚΕΝΟΥ.</a:t>
            </a:r>
            <a:endParaRPr b="0" lang="el-GR" sz="1400" spc="-1" strike="noStrike">
              <a:solidFill>
                <a:srgbClr val="ffffff"/>
              </a:solidFill>
              <a:uFill>
                <a:solidFill>
                  <a:srgbClr val="ffffff"/>
                </a:solidFill>
              </a:uFill>
              <a:latin typeface="Book Antiqua"/>
            </a:endParaRPr>
          </a:p>
          <a:p>
            <a:pPr marL="514440" indent="-514080">
              <a:lnSpc>
                <a:spcPct val="100000"/>
              </a:lnSpc>
              <a:spcBef>
                <a:spcPts val="281"/>
              </a:spcBef>
              <a:buClr>
                <a:srgbClr val="ff0000"/>
              </a:buClr>
              <a:buSzPct val="65000"/>
              <a:buFont typeface="Lucida Sans"/>
              <a:buAutoNum type="arabicPeriod"/>
            </a:pPr>
            <a:r>
              <a:rPr b="1" lang="el-GR" sz="1400" spc="-1" strike="noStrike">
                <a:solidFill>
                  <a:srgbClr val="ffffff"/>
                </a:solidFill>
                <a:uFill>
                  <a:solidFill>
                    <a:srgbClr val="ffffff"/>
                  </a:solidFill>
                </a:uFill>
                <a:latin typeface="Arial"/>
              </a:rPr>
              <a:t>ΕΞΑΚΡΙΒΩΣΗ ΣΤΑΘΜΗΣ.</a:t>
            </a:r>
            <a:endParaRPr b="0" lang="el-GR" sz="1400" spc="-1" strike="noStrike">
              <a:solidFill>
                <a:srgbClr val="ffffff"/>
              </a:solidFill>
              <a:uFill>
                <a:solidFill>
                  <a:srgbClr val="ffffff"/>
                </a:solidFill>
              </a:uFill>
              <a:latin typeface="Book Antiqua"/>
            </a:endParaRPr>
          </a:p>
          <a:p>
            <a:pPr marL="548640" indent="-411120">
              <a:lnSpc>
                <a:spcPct val="100000"/>
              </a:lnSpc>
              <a:spcBef>
                <a:spcPts val="519"/>
              </a:spcBef>
            </a:pPr>
            <a:endParaRPr b="0" lang="el-GR" sz="1400" spc="-1" strike="noStrike">
              <a:solidFill>
                <a:srgbClr val="ffffff"/>
              </a:solidFill>
              <a:uFill>
                <a:solidFill>
                  <a:srgbClr val="ffffff"/>
                </a:solidFill>
              </a:uFill>
              <a:latin typeface="Book Antiqua"/>
            </a:endParaRPr>
          </a:p>
          <a:p>
            <a:pPr marL="548640" indent="-411120">
              <a:lnSpc>
                <a:spcPct val="100000"/>
              </a:lnSpc>
              <a:spcBef>
                <a:spcPts val="519"/>
              </a:spcBef>
            </a:pPr>
            <a:endParaRPr b="0" lang="el-GR" sz="1400" spc="-1" strike="noStrike">
              <a:solidFill>
                <a:srgbClr val="ffffff"/>
              </a:solidFill>
              <a:uFill>
                <a:solidFill>
                  <a:srgbClr val="ffffff"/>
                </a:solidFill>
              </a:uFill>
              <a:latin typeface="Book Antiqua"/>
            </a:endParaRPr>
          </a:p>
          <a:p>
            <a:pPr marL="548640" indent="-411120">
              <a:lnSpc>
                <a:spcPct val="100000"/>
              </a:lnSpc>
              <a:spcBef>
                <a:spcPts val="519"/>
              </a:spcBef>
            </a:pPr>
            <a:endParaRPr b="0" lang="el-GR" sz="1400" spc="-1" strike="noStrike">
              <a:solidFill>
                <a:srgbClr val="ffffff"/>
              </a:solidFill>
              <a:uFill>
                <a:solidFill>
                  <a:srgbClr val="ffffff"/>
                </a:solidFill>
              </a:uFill>
              <a:latin typeface="Book Antiqua"/>
            </a:endParaRPr>
          </a:p>
        </p:txBody>
      </p:sp>
    </p:spTree>
  </p:cSld>
</p:sld>
</file>

<file path=ppt/slides/slide30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9" name="TextShape 1"/>
          <p:cNvSpPr txBox="1"/>
          <p:nvPr/>
        </p:nvSpPr>
        <p:spPr>
          <a:xfrm>
            <a:off x="214200" y="142920"/>
            <a:ext cx="8715240" cy="785520"/>
          </a:xfrm>
          <a:prstGeom prst="rect">
            <a:avLst/>
          </a:prstGeom>
          <a:solidFill>
            <a:srgbClr val="ffff00"/>
          </a:solidFill>
          <a:ln>
            <a:noFill/>
          </a:ln>
        </p:spPr>
        <p:txBody>
          <a:bodyPr lIns="90000" rIns="90000" tIns="45000" bIns="45000" anchor="ctr"/>
          <a:p>
            <a:pPr algn="ctr">
              <a:lnSpc>
                <a:spcPct val="100000"/>
              </a:lnSpc>
            </a:pPr>
            <a:r>
              <a:rPr b="1" lang="el-GR" sz="2000" spc="-1" strike="noStrike" u="sng">
                <a:solidFill>
                  <a:srgbClr val="e9d596"/>
                </a:solidFill>
                <a:uFill>
                  <a:solidFill>
                    <a:srgbClr val="ffffff"/>
                  </a:solidFill>
                </a:uFill>
                <a:latin typeface="Arial"/>
              </a:rPr>
              <a:t>ΕΠΙΘΕΩΡΗΣΕΙΣ ΚΑΙ ΕΛΕΓΧΟΙ</a:t>
            </a:r>
            <a:br/>
            <a:r>
              <a:rPr b="1" lang="el-GR" sz="2000" spc="-1" strike="noStrike" u="sng">
                <a:solidFill>
                  <a:srgbClr val="e9d596"/>
                </a:solidFill>
                <a:uFill>
                  <a:solidFill>
                    <a:srgbClr val="ffffff"/>
                  </a:solidFill>
                </a:uFill>
                <a:latin typeface="Arial"/>
              </a:rPr>
              <a:t>ΣΤΡΕΨΗ ΚΑΙ ΕΡΓΑΣΙΕΣ ΜΑΚΡΟΧΡΟΝΙΑ ΑΚΙΝΗΣΙΑ</a:t>
            </a:r>
            <a:endParaRPr b="0" lang="el-GR" sz="2000" spc="-1" strike="noStrike">
              <a:solidFill>
                <a:srgbClr val="ffffff"/>
              </a:solidFill>
              <a:uFill>
                <a:solidFill>
                  <a:srgbClr val="ffffff"/>
                </a:solidFill>
              </a:uFill>
              <a:latin typeface="Book Antiqua"/>
            </a:endParaRPr>
          </a:p>
        </p:txBody>
      </p:sp>
      <p:sp>
        <p:nvSpPr>
          <p:cNvPr id="1080" name="TextShape 2"/>
          <p:cNvSpPr txBox="1"/>
          <p:nvPr/>
        </p:nvSpPr>
        <p:spPr>
          <a:xfrm>
            <a:off x="214200" y="1000080"/>
            <a:ext cx="1999800" cy="5643360"/>
          </a:xfrm>
          <a:prstGeom prst="rect">
            <a:avLst/>
          </a:prstGeom>
          <a:noFill/>
          <a:ln>
            <a:noFill/>
          </a:ln>
        </p:spPr>
        <p:txBody>
          <a:bodyPr lIns="90000" rIns="90000" tIns="45000" bIns="45000"/>
          <a:p>
            <a:pPr>
              <a:lnSpc>
                <a:spcPct val="100000"/>
              </a:lnSpc>
              <a:spcBef>
                <a:spcPts val="360"/>
              </a:spcBef>
            </a:pPr>
            <a:endParaRPr b="0" lang="el-GR" sz="2800" spc="-1" strike="noStrike">
              <a:solidFill>
                <a:srgbClr val="ffffff"/>
              </a:solidFill>
              <a:uFill>
                <a:solidFill>
                  <a:srgbClr val="ffffff"/>
                </a:solidFill>
              </a:uFill>
              <a:latin typeface="Book Antiqua"/>
            </a:endParaRPr>
          </a:p>
          <a:p>
            <a:pPr>
              <a:lnSpc>
                <a:spcPct val="100000"/>
              </a:lnSpc>
              <a:spcBef>
                <a:spcPts val="360"/>
              </a:spcBef>
            </a:pPr>
            <a:endParaRPr b="0" lang="el-GR" sz="2800" spc="-1" strike="noStrike">
              <a:solidFill>
                <a:srgbClr val="ffffff"/>
              </a:solidFill>
              <a:uFill>
                <a:solidFill>
                  <a:srgbClr val="ffffff"/>
                </a:solidFill>
              </a:uFill>
              <a:latin typeface="Book Antiqua"/>
            </a:endParaRPr>
          </a:p>
          <a:p>
            <a:pPr marL="548640" indent="-411120">
              <a:lnSpc>
                <a:spcPct val="100000"/>
              </a:lnSpc>
              <a:spcBef>
                <a:spcPts val="360"/>
              </a:spcBef>
              <a:buClr>
                <a:srgbClr val="ff0000"/>
              </a:buClr>
              <a:buSzPct val="65000"/>
              <a:buFont typeface="Lucida Sans"/>
              <a:buAutoNum type="arabicPeriod"/>
            </a:pPr>
            <a:r>
              <a:rPr b="1" lang="el-GR" sz="1800" spc="-1" strike="noStrike">
                <a:solidFill>
                  <a:srgbClr val="ffffff"/>
                </a:solidFill>
                <a:uFill>
                  <a:solidFill>
                    <a:srgbClr val="ffffff"/>
                  </a:solidFill>
                </a:uFill>
                <a:latin typeface="Arial"/>
              </a:rPr>
              <a:t>ΚΑΘΕ ΜΕΡΑ</a:t>
            </a:r>
            <a:endParaRPr b="0" lang="el-GR" sz="1800" spc="-1" strike="noStrike">
              <a:solidFill>
                <a:srgbClr val="ffffff"/>
              </a:solidFill>
              <a:uFill>
                <a:solidFill>
                  <a:srgbClr val="ffffff"/>
                </a:solidFill>
              </a:uFill>
              <a:latin typeface="Book Antiqua"/>
            </a:endParaRPr>
          </a:p>
          <a:p>
            <a:pPr>
              <a:lnSpc>
                <a:spcPct val="100000"/>
              </a:lnSpc>
              <a:spcBef>
                <a:spcPts val="360"/>
              </a:spcBef>
            </a:pPr>
            <a:endParaRPr b="0" lang="el-GR" sz="1800" spc="-1" strike="noStrike">
              <a:solidFill>
                <a:srgbClr val="ffffff"/>
              </a:solidFill>
              <a:uFill>
                <a:solidFill>
                  <a:srgbClr val="ffffff"/>
                </a:solidFill>
              </a:uFill>
              <a:latin typeface="Book Antiqua"/>
            </a:endParaRPr>
          </a:p>
          <a:p>
            <a:pPr>
              <a:lnSpc>
                <a:spcPct val="100000"/>
              </a:lnSpc>
              <a:spcBef>
                <a:spcPts val="360"/>
              </a:spcBef>
            </a:pPr>
            <a:endParaRPr b="0" lang="el-GR" sz="1800" spc="-1" strike="noStrike">
              <a:solidFill>
                <a:srgbClr val="ffffff"/>
              </a:solidFill>
              <a:uFill>
                <a:solidFill>
                  <a:srgbClr val="ffffff"/>
                </a:solidFill>
              </a:uFill>
              <a:latin typeface="Book Antiqua"/>
            </a:endParaRPr>
          </a:p>
          <a:p>
            <a:pPr>
              <a:lnSpc>
                <a:spcPct val="100000"/>
              </a:lnSpc>
              <a:spcBef>
                <a:spcPts val="360"/>
              </a:spcBef>
            </a:pPr>
            <a:endParaRPr b="0" lang="el-GR" sz="1800" spc="-1" strike="noStrike">
              <a:solidFill>
                <a:srgbClr val="ffffff"/>
              </a:solidFill>
              <a:uFill>
                <a:solidFill>
                  <a:srgbClr val="ffffff"/>
                </a:solidFill>
              </a:uFill>
              <a:latin typeface="Book Antiqua"/>
            </a:endParaRPr>
          </a:p>
          <a:p>
            <a:pPr>
              <a:lnSpc>
                <a:spcPct val="100000"/>
              </a:lnSpc>
              <a:spcBef>
                <a:spcPts val="360"/>
              </a:spcBef>
            </a:pPr>
            <a:endParaRPr b="0" lang="el-GR" sz="1800" spc="-1" strike="noStrike">
              <a:solidFill>
                <a:srgbClr val="ffffff"/>
              </a:solidFill>
              <a:uFill>
                <a:solidFill>
                  <a:srgbClr val="ffffff"/>
                </a:solidFill>
              </a:uFill>
              <a:latin typeface="Book Antiqua"/>
            </a:endParaRPr>
          </a:p>
          <a:p>
            <a:pPr>
              <a:lnSpc>
                <a:spcPct val="100000"/>
              </a:lnSpc>
              <a:spcBef>
                <a:spcPts val="360"/>
              </a:spcBef>
            </a:pPr>
            <a:endParaRPr b="0" lang="el-GR" sz="1800" spc="-1" strike="noStrike">
              <a:solidFill>
                <a:srgbClr val="ffffff"/>
              </a:solidFill>
              <a:uFill>
                <a:solidFill>
                  <a:srgbClr val="ffffff"/>
                </a:solidFill>
              </a:uFill>
              <a:latin typeface="Book Antiqua"/>
            </a:endParaRPr>
          </a:p>
          <a:p>
            <a:pPr>
              <a:lnSpc>
                <a:spcPct val="100000"/>
              </a:lnSpc>
              <a:spcBef>
                <a:spcPts val="360"/>
              </a:spcBef>
            </a:pPr>
            <a:endParaRPr b="0" lang="el-GR" sz="1800" spc="-1" strike="noStrike">
              <a:solidFill>
                <a:srgbClr val="ffffff"/>
              </a:solidFill>
              <a:uFill>
                <a:solidFill>
                  <a:srgbClr val="ffffff"/>
                </a:solidFill>
              </a:uFill>
              <a:latin typeface="Book Antiqua"/>
            </a:endParaRPr>
          </a:p>
          <a:p>
            <a:pPr>
              <a:lnSpc>
                <a:spcPct val="100000"/>
              </a:lnSpc>
              <a:spcBef>
                <a:spcPts val="360"/>
              </a:spcBef>
            </a:pPr>
            <a:endParaRPr b="0" lang="el-GR" sz="1800" spc="-1" strike="noStrike">
              <a:solidFill>
                <a:srgbClr val="ffffff"/>
              </a:solidFill>
              <a:uFill>
                <a:solidFill>
                  <a:srgbClr val="ffffff"/>
                </a:solidFill>
              </a:uFill>
              <a:latin typeface="Book Antiqua"/>
            </a:endParaRPr>
          </a:p>
          <a:p>
            <a:pPr>
              <a:lnSpc>
                <a:spcPct val="100000"/>
              </a:lnSpc>
              <a:spcBef>
                <a:spcPts val="360"/>
              </a:spcBef>
            </a:pPr>
            <a:endParaRPr b="0" lang="el-GR" sz="1800" spc="-1" strike="noStrike">
              <a:solidFill>
                <a:srgbClr val="ffffff"/>
              </a:solidFill>
              <a:uFill>
                <a:solidFill>
                  <a:srgbClr val="ffffff"/>
                </a:solidFill>
              </a:uFill>
              <a:latin typeface="Book Antiqua"/>
            </a:endParaRPr>
          </a:p>
          <a:p>
            <a:pPr marL="548640" indent="-411120">
              <a:lnSpc>
                <a:spcPct val="100000"/>
              </a:lnSpc>
              <a:spcBef>
                <a:spcPts val="360"/>
              </a:spcBef>
              <a:buClr>
                <a:srgbClr val="ff0000"/>
              </a:buClr>
              <a:buSzPct val="65000"/>
              <a:buFont typeface="Lucida Sans"/>
              <a:buAutoNum type="arabicPeriod" startAt="2"/>
            </a:pPr>
            <a:r>
              <a:rPr b="1" lang="el-GR" sz="1800" spc="-1" strike="noStrike">
                <a:solidFill>
                  <a:srgbClr val="ffffff"/>
                </a:solidFill>
                <a:uFill>
                  <a:solidFill>
                    <a:srgbClr val="ffffff"/>
                  </a:solidFill>
                </a:uFill>
                <a:latin typeface="Arial"/>
              </a:rPr>
              <a:t>ΚΑΘΕ ΒΔΟΜΑΔΑ</a:t>
            </a:r>
            <a:endParaRPr b="0" lang="el-GR" sz="1800" spc="-1" strike="noStrike">
              <a:solidFill>
                <a:srgbClr val="ffffff"/>
              </a:solidFill>
              <a:uFill>
                <a:solidFill>
                  <a:srgbClr val="ffffff"/>
                </a:solidFill>
              </a:uFill>
              <a:latin typeface="Book Antiqua"/>
            </a:endParaRPr>
          </a:p>
          <a:p>
            <a:pPr>
              <a:lnSpc>
                <a:spcPct val="100000"/>
              </a:lnSpc>
              <a:spcBef>
                <a:spcPts val="360"/>
              </a:spcBef>
            </a:pPr>
            <a:endParaRPr b="0" lang="el-GR" sz="1800" spc="-1" strike="noStrike">
              <a:solidFill>
                <a:srgbClr val="ffffff"/>
              </a:solidFill>
              <a:uFill>
                <a:solidFill>
                  <a:srgbClr val="ffffff"/>
                </a:solidFill>
              </a:uFill>
              <a:latin typeface="Book Antiqua"/>
            </a:endParaRPr>
          </a:p>
          <a:p>
            <a:pPr>
              <a:lnSpc>
                <a:spcPct val="100000"/>
              </a:lnSpc>
              <a:spcBef>
                <a:spcPts val="360"/>
              </a:spcBef>
            </a:pPr>
            <a:endParaRPr b="0" lang="el-GR" sz="1800" spc="-1" strike="noStrike">
              <a:solidFill>
                <a:srgbClr val="ffffff"/>
              </a:solidFill>
              <a:uFill>
                <a:solidFill>
                  <a:srgbClr val="ffffff"/>
                </a:solidFill>
              </a:uFill>
              <a:latin typeface="Book Antiqua"/>
            </a:endParaRPr>
          </a:p>
          <a:p>
            <a:pPr>
              <a:lnSpc>
                <a:spcPct val="100000"/>
              </a:lnSpc>
              <a:spcBef>
                <a:spcPts val="360"/>
              </a:spcBef>
            </a:pPr>
            <a:endParaRPr b="0" lang="el-GR" sz="1800" spc="-1" strike="noStrike">
              <a:solidFill>
                <a:srgbClr val="ffffff"/>
              </a:solidFill>
              <a:uFill>
                <a:solidFill>
                  <a:srgbClr val="ffffff"/>
                </a:solidFill>
              </a:uFill>
              <a:latin typeface="Book Antiqua"/>
            </a:endParaRPr>
          </a:p>
          <a:p>
            <a:pPr marL="548640" indent="-411120">
              <a:lnSpc>
                <a:spcPct val="100000"/>
              </a:lnSpc>
              <a:spcBef>
                <a:spcPts val="360"/>
              </a:spcBef>
              <a:buClr>
                <a:srgbClr val="ff0000"/>
              </a:buClr>
              <a:buSzPct val="65000"/>
              <a:buFont typeface="Lucida Sans"/>
              <a:buAutoNum type="arabicPeriod" startAt="2"/>
            </a:pPr>
            <a:r>
              <a:rPr b="1" lang="el-GR" sz="1800" spc="-1" strike="noStrike">
                <a:solidFill>
                  <a:srgbClr val="ffffff"/>
                </a:solidFill>
                <a:uFill>
                  <a:solidFill>
                    <a:srgbClr val="ffffff"/>
                  </a:solidFill>
                </a:uFill>
                <a:latin typeface="Arial"/>
              </a:rPr>
              <a:t>ΚΑΘΕ ΜΗΝΑ</a:t>
            </a:r>
            <a:endParaRPr b="0" lang="el-GR" sz="1800" spc="-1" strike="noStrike">
              <a:solidFill>
                <a:srgbClr val="ffffff"/>
              </a:solidFill>
              <a:uFill>
                <a:solidFill>
                  <a:srgbClr val="ffffff"/>
                </a:solidFill>
              </a:uFill>
              <a:latin typeface="Book Antiqua"/>
            </a:endParaRPr>
          </a:p>
          <a:p>
            <a:pPr>
              <a:lnSpc>
                <a:spcPct val="100000"/>
              </a:lnSpc>
              <a:spcBef>
                <a:spcPts val="519"/>
              </a:spcBef>
            </a:pPr>
            <a:endParaRPr b="0" lang="el-GR" sz="1800" spc="-1" strike="noStrike">
              <a:solidFill>
                <a:srgbClr val="ffffff"/>
              </a:solidFill>
              <a:uFill>
                <a:solidFill>
                  <a:srgbClr val="ffffff"/>
                </a:solidFill>
              </a:uFill>
              <a:latin typeface="Book Antiqua"/>
            </a:endParaRPr>
          </a:p>
        </p:txBody>
      </p:sp>
      <p:sp>
        <p:nvSpPr>
          <p:cNvPr id="1081" name="TextShape 3"/>
          <p:cNvSpPr txBox="1"/>
          <p:nvPr/>
        </p:nvSpPr>
        <p:spPr>
          <a:xfrm>
            <a:off x="2286000" y="1000080"/>
            <a:ext cx="3428640" cy="5571720"/>
          </a:xfrm>
          <a:prstGeom prst="rect">
            <a:avLst/>
          </a:prstGeom>
          <a:noFill/>
          <a:ln>
            <a:noFill/>
          </a:ln>
        </p:spPr>
        <p:txBody>
          <a:bodyPr lIns="90000" rIns="90000" tIns="45000" bIns="45000"/>
          <a:p>
            <a:pPr marL="548640" indent="-411120">
              <a:lnSpc>
                <a:spcPct val="100000"/>
              </a:lnSpc>
              <a:spcBef>
                <a:spcPts val="281"/>
              </a:spcBef>
            </a:pPr>
            <a:r>
              <a:rPr b="1" lang="el-GR" sz="1300" spc="-1" strike="noStrike">
                <a:solidFill>
                  <a:srgbClr val="ff0000"/>
                </a:solidFill>
                <a:uFill>
                  <a:solidFill>
                    <a:srgbClr val="ffffff"/>
                  </a:solidFill>
                </a:uFill>
                <a:latin typeface="Arial"/>
              </a:rPr>
              <a:t>1</a:t>
            </a:r>
            <a:r>
              <a:rPr b="1" lang="el-GR" sz="1400" spc="-1" strike="noStrike">
                <a:solidFill>
                  <a:srgbClr val="ff0000"/>
                </a:solidFill>
                <a:uFill>
                  <a:solidFill>
                    <a:srgbClr val="ffffff"/>
                  </a:solidFill>
                </a:uFill>
                <a:latin typeface="Arial"/>
              </a:rPr>
              <a:t>) </a:t>
            </a:r>
            <a:r>
              <a:rPr b="1" lang="el-GR" sz="1400" spc="-1" strike="noStrike">
                <a:solidFill>
                  <a:srgbClr val="ffffff"/>
                </a:solidFill>
                <a:uFill>
                  <a:solidFill>
                    <a:srgbClr val="ffffff"/>
                  </a:solidFill>
                </a:uFill>
                <a:latin typeface="Arial"/>
              </a:rPr>
              <a:t>ΣΤΡΕΨΗ ΣΤΡΟΒΙΛΟΥ ΚΑΤΑ 1</a:t>
            </a:r>
            <a:r>
              <a:rPr b="1" lang="el-GR" sz="1400" spc="-1" strike="noStrike" baseline="30000">
                <a:solidFill>
                  <a:srgbClr val="ffffff"/>
                </a:solidFill>
                <a:uFill>
                  <a:solidFill>
                    <a:srgbClr val="ffffff"/>
                  </a:solidFill>
                </a:uFill>
                <a:latin typeface="Arial"/>
              </a:rPr>
              <a:t>1</a:t>
            </a:r>
            <a:r>
              <a:rPr b="1" lang="el-GR" sz="1400" spc="-1" strike="noStrike">
                <a:solidFill>
                  <a:srgbClr val="ffffff"/>
                </a:solidFill>
                <a:uFill>
                  <a:solidFill>
                    <a:srgbClr val="ffffff"/>
                  </a:solidFill>
                </a:uFill>
                <a:latin typeface="Arial"/>
              </a:rPr>
              <a:t>/</a:t>
            </a:r>
            <a:r>
              <a:rPr b="1" lang="el-GR" sz="1400" spc="-1" strike="noStrike" baseline="-25000">
                <a:solidFill>
                  <a:srgbClr val="ffffff"/>
                </a:solidFill>
                <a:uFill>
                  <a:solidFill>
                    <a:srgbClr val="ffffff"/>
                  </a:solidFill>
                </a:uFill>
                <a:latin typeface="Arial"/>
              </a:rPr>
              <a:t>4</a:t>
            </a:r>
            <a:r>
              <a:rPr b="1" lang="el-GR" sz="1400" spc="-1" strike="noStrike">
                <a:solidFill>
                  <a:srgbClr val="ffffff"/>
                </a:solidFill>
                <a:uFill>
                  <a:solidFill>
                    <a:srgbClr val="ffffff"/>
                  </a:solidFill>
                </a:uFill>
                <a:latin typeface="Arial"/>
              </a:rPr>
              <a:t> ΣΤΡΟΦΗΣ ΤΟΥ ΚΡΙΚΟΥ.</a:t>
            </a:r>
            <a:endParaRPr b="0" lang="el-GR" sz="1400" spc="-1" strike="noStrike">
              <a:solidFill>
                <a:srgbClr val="ffffff"/>
              </a:solidFill>
              <a:uFill>
                <a:solidFill>
                  <a:srgbClr val="ffffff"/>
                </a:solidFill>
              </a:uFill>
              <a:latin typeface="Book Antiqua"/>
            </a:endParaRPr>
          </a:p>
          <a:p>
            <a:pPr marL="548640" indent="-411120">
              <a:lnSpc>
                <a:spcPct val="100000"/>
              </a:lnSpc>
              <a:spcBef>
                <a:spcPts val="281"/>
              </a:spcBef>
            </a:pPr>
            <a:r>
              <a:rPr b="1" lang="el-GR" sz="1400" spc="-1" strike="noStrike">
                <a:solidFill>
                  <a:srgbClr val="ff0000"/>
                </a:solidFill>
                <a:uFill>
                  <a:solidFill>
                    <a:srgbClr val="ffffff"/>
                  </a:solidFill>
                </a:uFill>
                <a:latin typeface="Arial"/>
              </a:rPr>
              <a:t>2) </a:t>
            </a:r>
            <a:r>
              <a:rPr b="1" lang="el-GR" sz="1400" spc="-1" strike="noStrike">
                <a:solidFill>
                  <a:srgbClr val="ffffff"/>
                </a:solidFill>
                <a:uFill>
                  <a:solidFill>
                    <a:srgbClr val="ffffff"/>
                  </a:solidFill>
                </a:uFill>
                <a:latin typeface="Arial"/>
              </a:rPr>
              <a:t>ΚΥΚΛΟΦΟΡΙΑ ΛΑΔΙΟΥ ΣΤΟ ΔΙΚΤΥΟ ΛΙΠΑΝΣΕΩΣ.</a:t>
            </a:r>
            <a:endParaRPr b="0" lang="el-GR" sz="1400" spc="-1" strike="noStrike">
              <a:solidFill>
                <a:srgbClr val="ffffff"/>
              </a:solidFill>
              <a:uFill>
                <a:solidFill>
                  <a:srgbClr val="ffffff"/>
                </a:solidFill>
              </a:uFill>
              <a:latin typeface="Book Antiqua"/>
            </a:endParaRPr>
          </a:p>
          <a:p>
            <a:pPr marL="548640" indent="-411120">
              <a:lnSpc>
                <a:spcPct val="100000"/>
              </a:lnSpc>
              <a:spcBef>
                <a:spcPts val="281"/>
              </a:spcBef>
            </a:pPr>
            <a:endParaRPr b="0" lang="el-GR" sz="1400" spc="-1" strike="noStrike">
              <a:solidFill>
                <a:srgbClr val="ffffff"/>
              </a:solidFill>
              <a:uFill>
                <a:solidFill>
                  <a:srgbClr val="ffffff"/>
                </a:solidFill>
              </a:uFill>
              <a:latin typeface="Book Antiqua"/>
            </a:endParaRPr>
          </a:p>
          <a:p>
            <a:pPr marL="548640" indent="-411120">
              <a:lnSpc>
                <a:spcPct val="100000"/>
              </a:lnSpc>
              <a:spcBef>
                <a:spcPts val="281"/>
              </a:spcBef>
            </a:pPr>
            <a:endParaRPr b="0" lang="el-GR" sz="1400" spc="-1" strike="noStrike">
              <a:solidFill>
                <a:srgbClr val="ffffff"/>
              </a:solidFill>
              <a:uFill>
                <a:solidFill>
                  <a:srgbClr val="ffffff"/>
                </a:solidFill>
              </a:uFill>
              <a:latin typeface="Book Antiqua"/>
            </a:endParaRPr>
          </a:p>
          <a:p>
            <a:pPr marL="548640" indent="-411120">
              <a:lnSpc>
                <a:spcPct val="100000"/>
              </a:lnSpc>
              <a:spcBef>
                <a:spcPts val="281"/>
              </a:spcBef>
            </a:pPr>
            <a:endParaRPr b="0" lang="el-GR" sz="1400" spc="-1" strike="noStrike">
              <a:solidFill>
                <a:srgbClr val="ffffff"/>
              </a:solidFill>
              <a:uFill>
                <a:solidFill>
                  <a:srgbClr val="ffffff"/>
                </a:solidFill>
              </a:uFill>
              <a:latin typeface="Book Antiqua"/>
            </a:endParaRPr>
          </a:p>
          <a:p>
            <a:pPr marL="548640" indent="-411120">
              <a:lnSpc>
                <a:spcPct val="100000"/>
              </a:lnSpc>
              <a:spcBef>
                <a:spcPts val="281"/>
              </a:spcBef>
            </a:pPr>
            <a:r>
              <a:rPr b="1" lang="el-GR" sz="1400" spc="-1" strike="noStrike">
                <a:solidFill>
                  <a:srgbClr val="ff0000"/>
                </a:solidFill>
                <a:uFill>
                  <a:solidFill>
                    <a:srgbClr val="ffffff"/>
                  </a:solidFill>
                </a:uFill>
                <a:latin typeface="Arial"/>
              </a:rPr>
              <a:t>3) </a:t>
            </a:r>
            <a:r>
              <a:rPr b="1" lang="el-GR" sz="1400" spc="-1" strike="noStrike">
                <a:solidFill>
                  <a:srgbClr val="ffffff"/>
                </a:solidFill>
                <a:uFill>
                  <a:solidFill>
                    <a:srgbClr val="ffffff"/>
                  </a:solidFill>
                </a:uFill>
                <a:latin typeface="Arial"/>
              </a:rPr>
              <a:t>ΛΕΙΤΟΥΡΓΙΑ ΕΓΧΥΤΗΡΑ ΚΕΝΟΥ ΓΙΑ 30' Η ΚΑΙ ΠΕΡΙΣΣΟΤΕΡΟ, ΑΝ ΑΠΑΙΤΕΙΤΑΙ ΑΠΟ ΥΠΑΡΧΟΥΣΕΣ ΕΙΔΙΚΕΣ ΣΥΝΘΗΚΕΣ ΟΠΩΣ ΔΙΑΡΡΟΗ ΑΤΜΟΦΡΑΚΤΗ ΚΛΠ.</a:t>
            </a:r>
            <a:endParaRPr b="0" lang="el-GR" sz="1400" spc="-1" strike="noStrike">
              <a:solidFill>
                <a:srgbClr val="ffffff"/>
              </a:solidFill>
              <a:uFill>
                <a:solidFill>
                  <a:srgbClr val="ffffff"/>
                </a:solidFill>
              </a:uFill>
              <a:latin typeface="Book Antiqua"/>
            </a:endParaRPr>
          </a:p>
          <a:p>
            <a:pPr marL="548640" indent="-411120">
              <a:lnSpc>
                <a:spcPct val="100000"/>
              </a:lnSpc>
              <a:spcBef>
                <a:spcPts val="281"/>
              </a:spcBef>
            </a:pPr>
            <a:endParaRPr b="0" lang="el-GR" sz="1400" spc="-1" strike="noStrike">
              <a:solidFill>
                <a:srgbClr val="ffffff"/>
              </a:solidFill>
              <a:uFill>
                <a:solidFill>
                  <a:srgbClr val="ffffff"/>
                </a:solidFill>
              </a:uFill>
              <a:latin typeface="Book Antiqua"/>
            </a:endParaRPr>
          </a:p>
          <a:p>
            <a:pPr marL="548640" indent="-411120">
              <a:lnSpc>
                <a:spcPct val="100000"/>
              </a:lnSpc>
              <a:spcBef>
                <a:spcPts val="281"/>
              </a:spcBef>
              <a:buClr>
                <a:srgbClr val="ff0000"/>
              </a:buClr>
              <a:buSzPct val="65000"/>
              <a:buFont typeface="Wingdings 2" charset="2"/>
              <a:buAutoNum type="arabicParenR"/>
            </a:pPr>
            <a:r>
              <a:rPr b="1" lang="el-GR" sz="1400" spc="-1" strike="noStrike">
                <a:solidFill>
                  <a:srgbClr val="ffffff"/>
                </a:solidFill>
                <a:uFill>
                  <a:solidFill>
                    <a:srgbClr val="ffffff"/>
                  </a:solidFill>
                </a:uFill>
                <a:latin typeface="Arial"/>
              </a:rPr>
              <a:t>ΛΕΙΤΟΥΡΓΙΑ ΑΠΟΧΩΡΙΣΤΗ ΛΑΔΙΟΥ.</a:t>
            </a:r>
            <a:endParaRPr b="0" lang="el-GR" sz="1400" spc="-1" strike="noStrike">
              <a:solidFill>
                <a:srgbClr val="ffffff"/>
              </a:solidFill>
              <a:uFill>
                <a:solidFill>
                  <a:srgbClr val="ffffff"/>
                </a:solidFill>
              </a:uFill>
              <a:latin typeface="Book Antiqua"/>
            </a:endParaRPr>
          </a:p>
          <a:p>
            <a:pPr>
              <a:lnSpc>
                <a:spcPct val="100000"/>
              </a:lnSpc>
              <a:spcBef>
                <a:spcPts val="281"/>
              </a:spcBef>
            </a:pPr>
            <a:endParaRPr b="0" lang="el-GR" sz="1400" spc="-1" strike="noStrike">
              <a:solidFill>
                <a:srgbClr val="ffffff"/>
              </a:solidFill>
              <a:uFill>
                <a:solidFill>
                  <a:srgbClr val="ffffff"/>
                </a:solidFill>
              </a:uFill>
              <a:latin typeface="Book Antiqua"/>
            </a:endParaRPr>
          </a:p>
          <a:p>
            <a:pPr marL="548640" indent="-411120">
              <a:lnSpc>
                <a:spcPct val="100000"/>
              </a:lnSpc>
              <a:spcBef>
                <a:spcPts val="281"/>
              </a:spcBef>
            </a:pPr>
            <a:r>
              <a:rPr b="1" lang="el-GR" sz="1400" spc="-1" strike="noStrike">
                <a:solidFill>
                  <a:srgbClr val="ff0000"/>
                </a:solidFill>
                <a:uFill>
                  <a:solidFill>
                    <a:srgbClr val="ffffff"/>
                  </a:solidFill>
                </a:uFill>
                <a:latin typeface="Arial"/>
              </a:rPr>
              <a:t>2) </a:t>
            </a:r>
            <a:r>
              <a:rPr b="1" lang="el-GR" sz="1400" spc="-1" strike="noStrike">
                <a:solidFill>
                  <a:srgbClr val="ffffff"/>
                </a:solidFill>
                <a:uFill>
                  <a:solidFill>
                    <a:srgbClr val="ffffff"/>
                  </a:solidFill>
                </a:uFill>
                <a:latin typeface="Arial"/>
              </a:rPr>
              <a:t>ΒΑΛΒΙΔΕΣ, ΚΡΟΥΝΟΙ, ΕΝΩΣΕΙΣ ΣΤΕΓΑΝΟΤΗΤΑΣ ΑΤΜΟΥ, ΔΙΚΤΥΟ ΕΞΑΤΜΙΣΕΩΝ ΚΑΙ ΥΓΡΩΝ.</a:t>
            </a:r>
            <a:endParaRPr b="0" lang="el-GR" sz="1400" spc="-1" strike="noStrike">
              <a:solidFill>
                <a:srgbClr val="ffffff"/>
              </a:solidFill>
              <a:uFill>
                <a:solidFill>
                  <a:srgbClr val="ffffff"/>
                </a:solidFill>
              </a:uFill>
              <a:latin typeface="Book Antiqua"/>
            </a:endParaRPr>
          </a:p>
          <a:p>
            <a:pPr marL="548640" indent="-411120">
              <a:lnSpc>
                <a:spcPct val="100000"/>
              </a:lnSpc>
              <a:spcBef>
                <a:spcPts val="281"/>
              </a:spcBef>
            </a:pPr>
            <a:r>
              <a:rPr b="1" lang="el-GR" sz="1400" spc="-1" strike="noStrike">
                <a:solidFill>
                  <a:srgbClr val="ff0000"/>
                </a:solidFill>
                <a:uFill>
                  <a:solidFill>
                    <a:srgbClr val="ffffff"/>
                  </a:solidFill>
                </a:uFill>
                <a:latin typeface="Arial"/>
              </a:rPr>
              <a:t>3) </a:t>
            </a:r>
            <a:r>
              <a:rPr b="1" lang="el-GR" sz="1400" spc="-1" strike="noStrike">
                <a:solidFill>
                  <a:srgbClr val="ffffff"/>
                </a:solidFill>
                <a:uFill>
                  <a:solidFill>
                    <a:srgbClr val="ffffff"/>
                  </a:solidFill>
                </a:uFill>
                <a:latin typeface="Arial"/>
              </a:rPr>
              <a:t>ΧΕΙΡΙΣΜΟΣ ΚΑΙ ΛΙΠΑΝΣΗ ΧΕΙΡΙΣΤΗΡΙΟΥ.</a:t>
            </a:r>
            <a:endParaRPr b="0" lang="el-GR" sz="1400" spc="-1" strike="noStrike">
              <a:solidFill>
                <a:srgbClr val="ffffff"/>
              </a:solidFill>
              <a:uFill>
                <a:solidFill>
                  <a:srgbClr val="ffffff"/>
                </a:solidFill>
              </a:uFill>
              <a:latin typeface="Book Antiqua"/>
            </a:endParaRPr>
          </a:p>
          <a:p>
            <a:pPr marL="548640" indent="-411120">
              <a:lnSpc>
                <a:spcPct val="100000"/>
              </a:lnSpc>
              <a:spcBef>
                <a:spcPts val="281"/>
              </a:spcBef>
            </a:pPr>
            <a:r>
              <a:rPr b="1" lang="el-GR" sz="1400" spc="-1" strike="noStrike">
                <a:solidFill>
                  <a:srgbClr val="ff0000"/>
                </a:solidFill>
                <a:uFill>
                  <a:solidFill>
                    <a:srgbClr val="ffffff"/>
                  </a:solidFill>
                </a:uFill>
                <a:latin typeface="Arial"/>
              </a:rPr>
              <a:t>1) </a:t>
            </a:r>
            <a:r>
              <a:rPr b="1" lang="el-GR" sz="1400" spc="-1" strike="noStrike">
                <a:solidFill>
                  <a:srgbClr val="ffffff"/>
                </a:solidFill>
                <a:uFill>
                  <a:solidFill>
                    <a:srgbClr val="ffffff"/>
                  </a:solidFill>
                </a:uFill>
                <a:latin typeface="Arial"/>
              </a:rPr>
              <a:t>ΧΕΙΡΙΣΜΟΣ ΚΑΙ ΛΙΠΑΝΣΗ, ΑΝ ΕΙΝΑΙ ΔΥΝΑΤΟΝ ΤΩΝ ΕΠΙΣΤΟΜΙΩΝ ΠΟΥ ΔΕΝ ΧΡΗΣΙΜΟΠΟΙΟΥΝΤΑΙ.</a:t>
            </a:r>
            <a:endParaRPr b="0" lang="el-GR" sz="1400" spc="-1" strike="noStrike">
              <a:solidFill>
                <a:srgbClr val="ffffff"/>
              </a:solidFill>
              <a:uFill>
                <a:solidFill>
                  <a:srgbClr val="ffffff"/>
                </a:solidFill>
              </a:uFill>
              <a:latin typeface="Book Antiqua"/>
            </a:endParaRPr>
          </a:p>
          <a:p>
            <a:pPr marL="548640" indent="-411120">
              <a:lnSpc>
                <a:spcPct val="100000"/>
              </a:lnSpc>
              <a:spcBef>
                <a:spcPts val="519"/>
              </a:spcBef>
            </a:pPr>
            <a:endParaRPr b="0" lang="el-GR" sz="1400" spc="-1" strike="noStrike">
              <a:solidFill>
                <a:srgbClr val="ffffff"/>
              </a:solidFill>
              <a:uFill>
                <a:solidFill>
                  <a:srgbClr val="ffffff"/>
                </a:solidFill>
              </a:uFill>
              <a:latin typeface="Book Antiqua"/>
            </a:endParaRPr>
          </a:p>
          <a:p>
            <a:pPr marL="548640" indent="-411120">
              <a:lnSpc>
                <a:spcPct val="100000"/>
              </a:lnSpc>
              <a:spcBef>
                <a:spcPts val="519"/>
              </a:spcBef>
            </a:pPr>
            <a:endParaRPr b="0" lang="el-GR" sz="1400" spc="-1" strike="noStrike">
              <a:solidFill>
                <a:srgbClr val="ffffff"/>
              </a:solidFill>
              <a:uFill>
                <a:solidFill>
                  <a:srgbClr val="ffffff"/>
                </a:solidFill>
              </a:uFill>
              <a:latin typeface="Book Antiqua"/>
            </a:endParaRPr>
          </a:p>
          <a:p>
            <a:pPr marL="548640" indent="-411120">
              <a:lnSpc>
                <a:spcPct val="100000"/>
              </a:lnSpc>
              <a:spcBef>
                <a:spcPts val="519"/>
              </a:spcBef>
            </a:pPr>
            <a:endParaRPr b="0" lang="el-GR" sz="1400" spc="-1" strike="noStrike">
              <a:solidFill>
                <a:srgbClr val="ffffff"/>
              </a:solidFill>
              <a:uFill>
                <a:solidFill>
                  <a:srgbClr val="ffffff"/>
                </a:solidFill>
              </a:uFill>
              <a:latin typeface="Book Antiqua"/>
            </a:endParaRPr>
          </a:p>
        </p:txBody>
      </p:sp>
      <p:sp>
        <p:nvSpPr>
          <p:cNvPr id="1082" name="CustomShape 4"/>
          <p:cNvSpPr/>
          <p:nvPr/>
        </p:nvSpPr>
        <p:spPr>
          <a:xfrm>
            <a:off x="6072120" y="1000080"/>
            <a:ext cx="2642760" cy="5692680"/>
          </a:xfrm>
          <a:prstGeom prst="rect">
            <a:avLst/>
          </a:prstGeom>
          <a:noFill/>
          <a:ln>
            <a:noFill/>
          </a:ln>
        </p:spPr>
        <p:style>
          <a:lnRef idx="0"/>
          <a:fillRef idx="0"/>
          <a:effectRef idx="0"/>
          <a:fontRef idx="minor"/>
        </p:style>
        <p:txBody>
          <a:bodyPr lIns="90000" rIns="90000" tIns="45000" bIns="45000"/>
          <a:p>
            <a:pPr indent="-216000">
              <a:lnSpc>
                <a:spcPct val="100000"/>
              </a:lnSpc>
              <a:buClr>
                <a:srgbClr val="ff0000"/>
              </a:buClr>
              <a:buFont typeface="Arial"/>
              <a:buChar char="•"/>
            </a:pPr>
            <a:r>
              <a:rPr b="1" lang="el-GR" sz="1400" spc="-1" strike="noStrike">
                <a:solidFill>
                  <a:srgbClr val="ffffff"/>
                </a:solidFill>
                <a:uFill>
                  <a:solidFill>
                    <a:srgbClr val="ffffff"/>
                  </a:solidFill>
                </a:uFill>
                <a:latin typeface="Arial"/>
              </a:rPr>
              <a:t>ΑΠΟΦΥΓΗ ΕΠΙΚΟΛΛΗΣΕΩΣ.</a:t>
            </a:r>
            <a:endParaRPr b="0" lang="el-GR" sz="1400" spc="-1" strike="noStrike">
              <a:solidFill>
                <a:srgbClr val="000000"/>
              </a:solidFill>
              <a:uFill>
                <a:solidFill>
                  <a:srgbClr val="ffffff"/>
                </a:solidFill>
              </a:uFill>
              <a:latin typeface="Arial"/>
            </a:endParaRPr>
          </a:p>
          <a:p>
            <a:pPr>
              <a:lnSpc>
                <a:spcPct val="100000"/>
              </a:lnSpc>
            </a:pPr>
            <a:endParaRPr b="0" lang="el-GR" sz="1400" spc="-1" strike="noStrike">
              <a:solidFill>
                <a:srgbClr val="000000"/>
              </a:solidFill>
              <a:uFill>
                <a:solidFill>
                  <a:srgbClr val="ffffff"/>
                </a:solidFill>
              </a:uFill>
              <a:latin typeface="Arial"/>
            </a:endParaRPr>
          </a:p>
          <a:p>
            <a:pPr indent="-216000">
              <a:lnSpc>
                <a:spcPct val="100000"/>
              </a:lnSpc>
              <a:buClr>
                <a:srgbClr val="ff0000"/>
              </a:buClr>
              <a:buFont typeface="Arial"/>
              <a:buChar char="•"/>
            </a:pPr>
            <a:r>
              <a:rPr b="1" lang="el-GR" sz="1400" spc="-1" strike="noStrike">
                <a:solidFill>
                  <a:srgbClr val="ffffff"/>
                </a:solidFill>
                <a:uFill>
                  <a:solidFill>
                    <a:srgbClr val="ffffff"/>
                  </a:solidFill>
                </a:uFill>
                <a:latin typeface="Arial"/>
              </a:rPr>
              <a:t>ΑΠΟΦΥΓΗ ΣΥΣΣΩΡΕΥΣΕΩΣ ΝΕΡΟΥ ΚΑΙ ΑΚΑΘΑΡΣΙΩΝ ΣΕ ΘΥΛΑΚΕΣ ΚΑΙ ΓΙΑ ΤΗΝ ΕΞΑΣΦΑΛΙΣΗ ΜΕΜΒΡΑΝΗΣ ΛΑΔΙΟΥ ΚΑΤΑ ΤΗ ΣΤΡΕΨΗ.</a:t>
            </a:r>
            <a:endParaRPr b="0" lang="el-GR" sz="1400" spc="-1" strike="noStrike">
              <a:solidFill>
                <a:srgbClr val="000000"/>
              </a:solidFill>
              <a:uFill>
                <a:solidFill>
                  <a:srgbClr val="ffffff"/>
                </a:solidFill>
              </a:uFill>
              <a:latin typeface="Arial"/>
            </a:endParaRPr>
          </a:p>
          <a:p>
            <a:pPr>
              <a:lnSpc>
                <a:spcPct val="100000"/>
              </a:lnSpc>
            </a:pPr>
            <a:endParaRPr b="0" lang="el-GR" sz="1400" spc="-1" strike="noStrike">
              <a:solidFill>
                <a:srgbClr val="000000"/>
              </a:solidFill>
              <a:uFill>
                <a:solidFill>
                  <a:srgbClr val="ffffff"/>
                </a:solidFill>
              </a:uFill>
              <a:latin typeface="Arial"/>
            </a:endParaRPr>
          </a:p>
          <a:p>
            <a:pPr indent="-216000">
              <a:lnSpc>
                <a:spcPct val="100000"/>
              </a:lnSpc>
              <a:buClr>
                <a:srgbClr val="ff0000"/>
              </a:buClr>
              <a:buFont typeface="Arial"/>
              <a:buChar char="•"/>
            </a:pPr>
            <a:r>
              <a:rPr b="1" lang="el-GR" sz="1400" spc="-1" strike="noStrike">
                <a:solidFill>
                  <a:srgbClr val="ffffff"/>
                </a:solidFill>
                <a:uFill>
                  <a:solidFill>
                    <a:srgbClr val="ffffff"/>
                  </a:solidFill>
                </a:uFill>
                <a:latin typeface="Arial"/>
              </a:rPr>
              <a:t>ΑΦΑΙΡΕΣΗ ΥΓΡΑΣΙΑΣ ΠΟΥ ΥΠΑΡΧΕΙ ΣΤΟΥΣ ΣΤΡΟΒΙΛΟΥΣ (ΕΦΟΣΟΝ ΥΠΑΡΧΕΙ ΑΤΜΟΣ, ΑΛΛΙΩΣ ΜΕ ΠΕΠΙΕΣΜΕΝΟ ΑΕΡΑ).</a:t>
            </a:r>
            <a:endParaRPr b="0" lang="el-GR" sz="1400" spc="-1" strike="noStrike">
              <a:solidFill>
                <a:srgbClr val="000000"/>
              </a:solidFill>
              <a:uFill>
                <a:solidFill>
                  <a:srgbClr val="ffffff"/>
                </a:solidFill>
              </a:uFill>
              <a:latin typeface="Arial"/>
            </a:endParaRPr>
          </a:p>
          <a:p>
            <a:pPr>
              <a:lnSpc>
                <a:spcPct val="100000"/>
              </a:lnSpc>
            </a:pPr>
            <a:endParaRPr b="0" lang="el-GR" sz="1400" spc="-1" strike="noStrike">
              <a:solidFill>
                <a:srgbClr val="000000"/>
              </a:solidFill>
              <a:uFill>
                <a:solidFill>
                  <a:srgbClr val="ffffff"/>
                </a:solidFill>
              </a:uFill>
              <a:latin typeface="Arial"/>
            </a:endParaRPr>
          </a:p>
          <a:p>
            <a:pPr indent="-216000">
              <a:lnSpc>
                <a:spcPct val="100000"/>
              </a:lnSpc>
              <a:buClr>
                <a:srgbClr val="ff0000"/>
              </a:buClr>
              <a:buFont typeface="Arial"/>
              <a:buChar char="•"/>
            </a:pPr>
            <a:r>
              <a:rPr b="1" lang="el-GR" sz="1400" spc="-1" strike="noStrike">
                <a:solidFill>
                  <a:srgbClr val="ffffff"/>
                </a:solidFill>
                <a:uFill>
                  <a:solidFill>
                    <a:srgbClr val="ffffff"/>
                  </a:solidFill>
                </a:uFill>
                <a:latin typeface="Arial"/>
              </a:rPr>
              <a:t>ΑΠΟΦΥΓΗ ΑΝΑΜΙΞΕΩΣ ΝΕΡΟΥ ΜΕ ΤΟ ΛΑΔΙ ΠΟΥ ΠΑΡΕΧΕΤΑΙ ΣΤΑ ΕΔΡΑΝΑ.</a:t>
            </a:r>
            <a:endParaRPr b="0" lang="el-GR" sz="1400" spc="-1" strike="noStrike">
              <a:solidFill>
                <a:srgbClr val="000000"/>
              </a:solidFill>
              <a:uFill>
                <a:solidFill>
                  <a:srgbClr val="ffffff"/>
                </a:solidFill>
              </a:uFill>
              <a:latin typeface="Arial"/>
            </a:endParaRPr>
          </a:p>
          <a:p>
            <a:pPr>
              <a:lnSpc>
                <a:spcPct val="100000"/>
              </a:lnSpc>
            </a:pPr>
            <a:endParaRPr b="0" lang="el-GR" sz="1400" spc="-1" strike="noStrike">
              <a:solidFill>
                <a:srgbClr val="000000"/>
              </a:solidFill>
              <a:uFill>
                <a:solidFill>
                  <a:srgbClr val="ffffff"/>
                </a:solidFill>
              </a:uFill>
              <a:latin typeface="Arial"/>
            </a:endParaRPr>
          </a:p>
          <a:p>
            <a:pPr indent="-216000">
              <a:lnSpc>
                <a:spcPct val="100000"/>
              </a:lnSpc>
              <a:buClr>
                <a:srgbClr val="ff0000"/>
              </a:buClr>
              <a:buFont typeface="Arial"/>
              <a:buChar char="•"/>
            </a:pPr>
            <a:r>
              <a:rPr b="1" lang="el-GR" sz="1400" spc="-1" strike="noStrike">
                <a:solidFill>
                  <a:srgbClr val="ffffff"/>
                </a:solidFill>
                <a:uFill>
                  <a:solidFill>
                    <a:srgbClr val="ffffff"/>
                  </a:solidFill>
                </a:uFill>
                <a:latin typeface="Arial"/>
              </a:rPr>
              <a:t>ΕΛΕΓΧΟΣ ΣΤΕΓΑΝΟΤΗΤΑΣ.</a:t>
            </a:r>
            <a:endParaRPr b="0" lang="el-GR" sz="1400" spc="-1" strike="noStrike">
              <a:solidFill>
                <a:srgbClr val="000000"/>
              </a:solidFill>
              <a:uFill>
                <a:solidFill>
                  <a:srgbClr val="ffffff"/>
                </a:solidFill>
              </a:uFill>
              <a:latin typeface="Arial"/>
            </a:endParaRPr>
          </a:p>
          <a:p>
            <a:pPr>
              <a:lnSpc>
                <a:spcPct val="100000"/>
              </a:lnSpc>
            </a:pPr>
            <a:endParaRPr b="0" lang="el-GR" sz="1400" spc="-1" strike="noStrike">
              <a:solidFill>
                <a:srgbClr val="000000"/>
              </a:solidFill>
              <a:uFill>
                <a:solidFill>
                  <a:srgbClr val="ffffff"/>
                </a:solidFill>
              </a:uFill>
              <a:latin typeface="Arial"/>
            </a:endParaRPr>
          </a:p>
          <a:p>
            <a:pPr>
              <a:lnSpc>
                <a:spcPct val="100000"/>
              </a:lnSpc>
            </a:pPr>
            <a:endParaRPr b="0" lang="el-GR" sz="1400" spc="-1" strike="noStrike">
              <a:solidFill>
                <a:srgbClr val="000000"/>
              </a:solidFill>
              <a:uFill>
                <a:solidFill>
                  <a:srgbClr val="ffffff"/>
                </a:solidFill>
              </a:uFill>
              <a:latin typeface="Arial"/>
            </a:endParaRPr>
          </a:p>
          <a:p>
            <a:pPr indent="-216000">
              <a:lnSpc>
                <a:spcPct val="100000"/>
              </a:lnSpc>
              <a:buClr>
                <a:srgbClr val="ff0000"/>
              </a:buClr>
              <a:buFont typeface="Arial"/>
              <a:buChar char="•"/>
            </a:pPr>
            <a:r>
              <a:rPr b="1" lang="el-GR" sz="1400" spc="-1" strike="noStrike">
                <a:solidFill>
                  <a:srgbClr val="ffffff"/>
                </a:solidFill>
                <a:uFill>
                  <a:solidFill>
                    <a:srgbClr val="ffffff"/>
                  </a:solidFill>
                </a:uFill>
                <a:latin typeface="Arial"/>
              </a:rPr>
              <a:t>ΑΠΟΦΥΓΗ ΕΠΙΚΟΛΛΗΣΕΩΣ.</a:t>
            </a:r>
            <a:endParaRPr b="0" lang="el-GR" sz="1400" spc="-1" strike="noStrike">
              <a:solidFill>
                <a:srgbClr val="000000"/>
              </a:solidFill>
              <a:uFill>
                <a:solidFill>
                  <a:srgbClr val="ffffff"/>
                </a:solidFill>
              </a:uFill>
              <a:latin typeface="Arial"/>
            </a:endParaRPr>
          </a:p>
          <a:p>
            <a:pPr>
              <a:lnSpc>
                <a:spcPct val="100000"/>
              </a:lnSpc>
            </a:pPr>
            <a:endParaRPr b="0" lang="el-GR" sz="1400" spc="-1" strike="noStrike">
              <a:solidFill>
                <a:srgbClr val="000000"/>
              </a:solidFill>
              <a:uFill>
                <a:solidFill>
                  <a:srgbClr val="ffffff"/>
                </a:solidFill>
              </a:uFill>
              <a:latin typeface="Arial"/>
            </a:endParaRPr>
          </a:p>
          <a:p>
            <a:pPr>
              <a:lnSpc>
                <a:spcPct val="100000"/>
              </a:lnSpc>
            </a:pPr>
            <a:endParaRPr b="0" lang="el-GR" sz="1400" spc="-1" strike="noStrike">
              <a:solidFill>
                <a:srgbClr val="000000"/>
              </a:solidFill>
              <a:uFill>
                <a:solidFill>
                  <a:srgbClr val="ffffff"/>
                </a:solidFill>
              </a:uFill>
              <a:latin typeface="Arial"/>
            </a:endParaRPr>
          </a:p>
          <a:p>
            <a:pPr indent="-216000">
              <a:lnSpc>
                <a:spcPct val="100000"/>
              </a:lnSpc>
              <a:buClr>
                <a:srgbClr val="ff0000"/>
              </a:buClr>
              <a:buFont typeface="Arial"/>
              <a:buChar char="•"/>
            </a:pPr>
            <a:r>
              <a:rPr b="1" lang="el-GR" sz="1400" spc="-1" strike="noStrike">
                <a:solidFill>
                  <a:srgbClr val="ffffff"/>
                </a:solidFill>
                <a:uFill>
                  <a:solidFill>
                    <a:srgbClr val="ffffff"/>
                  </a:solidFill>
                </a:uFill>
                <a:latin typeface="Arial"/>
              </a:rPr>
              <a:t>ΑΠΟΦΥΓΗ ΕΠΙΚΟΛΛΗΣΕΩΣ.</a:t>
            </a:r>
            <a:endParaRPr b="0" lang="el-GR" sz="1400" spc="-1" strike="noStrike">
              <a:solidFill>
                <a:srgbClr val="000000"/>
              </a:solidFill>
              <a:uFill>
                <a:solidFill>
                  <a:srgbClr val="ffffff"/>
                </a:solidFill>
              </a:uFill>
              <a:latin typeface="Arial"/>
            </a:endParaRPr>
          </a:p>
          <a:p>
            <a:pPr>
              <a:lnSpc>
                <a:spcPct val="100000"/>
              </a:lnSpc>
            </a:pPr>
            <a:endParaRPr b="0" lang="el-GR" sz="1400" spc="-1" strike="noStrike">
              <a:solidFill>
                <a:srgbClr val="000000"/>
              </a:solidFill>
              <a:uFill>
                <a:solidFill>
                  <a:srgbClr val="ffffff"/>
                </a:solidFill>
              </a:uFill>
              <a:latin typeface="Arial"/>
            </a:endParaRPr>
          </a:p>
        </p:txBody>
      </p:sp>
    </p:spTree>
  </p:cSld>
</p:sld>
</file>

<file path=ppt/slides/slide30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3" name="TextShape 1"/>
          <p:cNvSpPr txBox="1"/>
          <p:nvPr/>
        </p:nvSpPr>
        <p:spPr>
          <a:xfrm>
            <a:off x="214200" y="142920"/>
            <a:ext cx="8715240" cy="785520"/>
          </a:xfrm>
          <a:prstGeom prst="rect">
            <a:avLst/>
          </a:prstGeom>
          <a:solidFill>
            <a:srgbClr val="ffff00"/>
          </a:solidFill>
          <a:ln>
            <a:noFill/>
          </a:ln>
        </p:spPr>
        <p:txBody>
          <a:bodyPr lIns="90000" rIns="90000" tIns="45000" bIns="45000" anchor="ctr"/>
          <a:p>
            <a:pPr algn="ctr">
              <a:lnSpc>
                <a:spcPct val="100000"/>
              </a:lnSpc>
            </a:pPr>
            <a:r>
              <a:rPr b="1" lang="el-GR" sz="2000" spc="-1" strike="noStrike" u="sng">
                <a:solidFill>
                  <a:srgbClr val="e9d596"/>
                </a:solidFill>
                <a:uFill>
                  <a:solidFill>
                    <a:srgbClr val="ffffff"/>
                  </a:solidFill>
                </a:uFill>
                <a:latin typeface="Arial"/>
              </a:rPr>
              <a:t>ΕΠΙΘΕΩΡΗΣΕΙΣ ΚΑΙ ΕΛΕΓΧΟΙ</a:t>
            </a:r>
            <a:br/>
            <a:r>
              <a:rPr b="1" lang="el-GR" sz="2000" spc="-1" strike="noStrike" u="sng">
                <a:solidFill>
                  <a:srgbClr val="e9d596"/>
                </a:solidFill>
                <a:uFill>
                  <a:solidFill>
                    <a:srgbClr val="ffffff"/>
                  </a:solidFill>
                </a:uFill>
                <a:latin typeface="Arial"/>
              </a:rPr>
              <a:t>ΕΡΓΑΣΙΕΣ ΚΑΤΑ ΤΟ ΔΕΞΑΜΕΝΙΣΜΟ</a:t>
            </a:r>
            <a:endParaRPr b="0" lang="el-GR" sz="2000" spc="-1" strike="noStrike">
              <a:solidFill>
                <a:srgbClr val="ffffff"/>
              </a:solidFill>
              <a:uFill>
                <a:solidFill>
                  <a:srgbClr val="ffffff"/>
                </a:solidFill>
              </a:uFill>
              <a:latin typeface="Book Antiqua"/>
            </a:endParaRPr>
          </a:p>
        </p:txBody>
      </p:sp>
      <p:sp>
        <p:nvSpPr>
          <p:cNvPr id="1084" name="TextShape 2"/>
          <p:cNvSpPr txBox="1"/>
          <p:nvPr/>
        </p:nvSpPr>
        <p:spPr>
          <a:xfrm>
            <a:off x="142920" y="1000080"/>
            <a:ext cx="4428720" cy="5643360"/>
          </a:xfrm>
          <a:prstGeom prst="rect">
            <a:avLst/>
          </a:prstGeom>
          <a:noFill/>
          <a:ln>
            <a:noFill/>
          </a:ln>
        </p:spPr>
        <p:txBody>
          <a:bodyPr lIns="90000" rIns="90000" tIns="45000" bIns="45000"/>
          <a:p>
            <a:pPr marL="180000" indent="-179640">
              <a:lnSpc>
                <a:spcPct val="100000"/>
              </a:lnSpc>
              <a:spcBef>
                <a:spcPts val="261"/>
              </a:spcBef>
              <a:buClr>
                <a:srgbClr val="ff0000"/>
              </a:buClr>
              <a:buSzPct val="65000"/>
              <a:buFont typeface="Lucida Sans"/>
              <a:buAutoNum type="arabicPeriod"/>
            </a:pPr>
            <a:r>
              <a:rPr b="1" lang="el-GR" sz="1300" spc="-1" strike="noStrike">
                <a:solidFill>
                  <a:srgbClr val="ffffff"/>
                </a:solidFill>
                <a:uFill>
                  <a:solidFill>
                    <a:srgbClr val="ffffff"/>
                  </a:solidFill>
                </a:uFill>
                <a:latin typeface="Arial"/>
              </a:rPr>
              <a:t>ΕΠΙΘΕΩΡΗΣΗ ΑΓΩΓΟΥ ΕΞΑΓΩΓΗΣ ΚΑΙ ΤΩΝ ΤΕΛΕΥΤΑΙΩΝ ΣΕΙΡΩΝ ΠΤΕΡΥΓΩΣΕΩΝ ΣΤΡΟΒΙΛΟΥ Χ.Π. ΜΕΣΩ ΤΩΝ ΘΥΡΙΔΩΝ ΕΠΙΘΕΩΡΗΣΕΩΣ.</a:t>
            </a:r>
            <a:endParaRPr b="0" lang="el-GR" sz="1300" spc="-1" strike="noStrike">
              <a:solidFill>
                <a:srgbClr val="ffffff"/>
              </a:solidFill>
              <a:uFill>
                <a:solidFill>
                  <a:srgbClr val="ffffff"/>
                </a:solidFill>
              </a:uFill>
              <a:latin typeface="Book Antiqua"/>
            </a:endParaRPr>
          </a:p>
          <a:p>
            <a:pPr marL="180000" indent="-179640">
              <a:lnSpc>
                <a:spcPct val="100000"/>
              </a:lnSpc>
              <a:spcBef>
                <a:spcPts val="261"/>
              </a:spcBef>
              <a:buClr>
                <a:srgbClr val="ff0000"/>
              </a:buClr>
              <a:buSzPct val="65000"/>
              <a:buFont typeface="Lucida Sans"/>
              <a:buAutoNum type="arabicPeriod"/>
            </a:pPr>
            <a:r>
              <a:rPr b="1" lang="el-GR" sz="1300" spc="-1" strike="noStrike">
                <a:solidFill>
                  <a:srgbClr val="ffffff"/>
                </a:solidFill>
                <a:uFill>
                  <a:solidFill>
                    <a:srgbClr val="ffffff"/>
                  </a:solidFill>
                </a:uFill>
                <a:latin typeface="Arial"/>
              </a:rPr>
              <a:t>ΕΛΕΓΧΟΣ ΤΩΝ ΚΟΧΛΙΩΝ ΣΥΝΑΡΜΟΓΗΣ ΚΑΙ ΤΩΝ ΑΝΤΙΔΟΝΙΣΤΙΚΩΝ ΣΤΗΡΙΓΜΑΤΩΝ ΜΕ ΣΦΥΡΙ.</a:t>
            </a:r>
            <a:endParaRPr b="0" lang="el-GR" sz="1300" spc="-1" strike="noStrike">
              <a:solidFill>
                <a:srgbClr val="ffffff"/>
              </a:solidFill>
              <a:uFill>
                <a:solidFill>
                  <a:srgbClr val="ffffff"/>
                </a:solidFill>
              </a:uFill>
              <a:latin typeface="Book Antiqua"/>
            </a:endParaRPr>
          </a:p>
          <a:p>
            <a:pPr marL="180000" indent="-179640">
              <a:lnSpc>
                <a:spcPct val="100000"/>
              </a:lnSpc>
              <a:spcBef>
                <a:spcPts val="261"/>
              </a:spcBef>
              <a:buClr>
                <a:srgbClr val="ff0000"/>
              </a:buClr>
              <a:buSzPct val="65000"/>
              <a:buFont typeface="Lucida Sans"/>
              <a:buAutoNum type="arabicPeriod"/>
            </a:pPr>
            <a:r>
              <a:rPr b="1" lang="el-GR" sz="1300" spc="-1" strike="noStrike">
                <a:solidFill>
                  <a:srgbClr val="ffffff"/>
                </a:solidFill>
                <a:uFill>
                  <a:solidFill>
                    <a:srgbClr val="ffffff"/>
                  </a:solidFill>
                </a:uFill>
                <a:latin typeface="Arial"/>
              </a:rPr>
              <a:t>ΚΑΘΑΡΙΣΜΟΣ ΦΙΛΤΡΩΝ ΑΤΜΟΥ.</a:t>
            </a:r>
            <a:endParaRPr b="0" lang="el-GR" sz="1300" spc="-1" strike="noStrike">
              <a:solidFill>
                <a:srgbClr val="ffffff"/>
              </a:solidFill>
              <a:uFill>
                <a:solidFill>
                  <a:srgbClr val="ffffff"/>
                </a:solidFill>
              </a:uFill>
              <a:latin typeface="Book Antiqua"/>
            </a:endParaRPr>
          </a:p>
          <a:p>
            <a:pPr marL="180000" indent="-179640">
              <a:lnSpc>
                <a:spcPct val="100000"/>
              </a:lnSpc>
              <a:spcBef>
                <a:spcPts val="261"/>
              </a:spcBef>
              <a:buClr>
                <a:srgbClr val="ff0000"/>
              </a:buClr>
              <a:buSzPct val="65000"/>
              <a:buFont typeface="Lucida Sans"/>
              <a:buAutoNum type="arabicPeriod"/>
            </a:pPr>
            <a:r>
              <a:rPr b="1" lang="el-GR" sz="1300" spc="-1" strike="noStrike">
                <a:solidFill>
                  <a:srgbClr val="ffffff"/>
                </a:solidFill>
                <a:uFill>
                  <a:solidFill>
                    <a:srgbClr val="ffffff"/>
                  </a:solidFill>
                </a:uFill>
                <a:latin typeface="Arial"/>
              </a:rPr>
              <a:t>ΕΞΑΡΜΟΣΗ ΘΥΡΙΔΩΝ ΕΠΙΘΕΩΡΗΣΕΩΣ ΤΟΥ ΣΤΡΟΒΙΛΟΥ.</a:t>
            </a:r>
            <a:endParaRPr b="0" lang="el-GR" sz="1300" spc="-1" strike="noStrike">
              <a:solidFill>
                <a:srgbClr val="ffffff"/>
              </a:solidFill>
              <a:uFill>
                <a:solidFill>
                  <a:srgbClr val="ffffff"/>
                </a:solidFill>
              </a:uFill>
              <a:latin typeface="Book Antiqua"/>
            </a:endParaRPr>
          </a:p>
          <a:p>
            <a:pPr marL="180000" indent="-179640">
              <a:lnSpc>
                <a:spcPct val="100000"/>
              </a:lnSpc>
              <a:spcBef>
                <a:spcPts val="261"/>
              </a:spcBef>
              <a:buClr>
                <a:srgbClr val="ff0000"/>
              </a:buClr>
              <a:buSzPct val="65000"/>
              <a:buFont typeface="Lucida Sans"/>
              <a:buAutoNum type="arabicPeriod"/>
            </a:pPr>
            <a:r>
              <a:rPr b="1" lang="el-GR" sz="1300" spc="-1" strike="noStrike">
                <a:solidFill>
                  <a:srgbClr val="ffffff"/>
                </a:solidFill>
                <a:uFill>
                  <a:solidFill>
                    <a:srgbClr val="ffffff"/>
                  </a:solidFill>
                </a:uFill>
                <a:latin typeface="Arial"/>
              </a:rPr>
              <a:t>ΠΛΙΝΘΙΑ ΤΡΙΒΕΩΝ ΙΣΟΡΡΟΠΗΣΕΩΣ ΚΑΙ ΚΑΤΑΣΤΑΣΗ ΕΠΙΦΑΝΕΙΩΝ ΤΡΙΒΗΣ.</a:t>
            </a:r>
            <a:endParaRPr b="0" lang="el-GR" sz="1300" spc="-1" strike="noStrike">
              <a:solidFill>
                <a:srgbClr val="ffffff"/>
              </a:solidFill>
              <a:uFill>
                <a:solidFill>
                  <a:srgbClr val="ffffff"/>
                </a:solidFill>
              </a:uFill>
              <a:latin typeface="Book Antiqua"/>
            </a:endParaRPr>
          </a:p>
          <a:p>
            <a:pPr marL="180000" indent="-179640">
              <a:lnSpc>
                <a:spcPct val="100000"/>
              </a:lnSpc>
              <a:spcBef>
                <a:spcPts val="261"/>
              </a:spcBef>
              <a:buClr>
                <a:srgbClr val="ff0000"/>
              </a:buClr>
              <a:buSzPct val="65000"/>
              <a:buFont typeface="Lucida Sans"/>
              <a:buAutoNum type="arabicPeriod"/>
            </a:pPr>
            <a:r>
              <a:rPr b="1" lang="el-GR" sz="1300" spc="-1" strike="noStrike">
                <a:solidFill>
                  <a:srgbClr val="ffffff"/>
                </a:solidFill>
                <a:uFill>
                  <a:solidFill>
                    <a:srgbClr val="ffffff"/>
                  </a:solidFill>
                </a:uFill>
                <a:latin typeface="Arial"/>
              </a:rPr>
              <a:t>ΕΜΦΥΣΗΣΗ ΑΕΡΑ ΣΤΟΝ ΩΣΤΙΚΟ ΤΡΙΒΕΑ ΜΕΤΑ ΤΗΝ ΕΠΙΘΕΩΡΗΣΗ ΤΟΥ.</a:t>
            </a:r>
            <a:endParaRPr b="0" lang="el-GR" sz="1300" spc="-1" strike="noStrike">
              <a:solidFill>
                <a:srgbClr val="ffffff"/>
              </a:solidFill>
              <a:uFill>
                <a:solidFill>
                  <a:srgbClr val="ffffff"/>
                </a:solidFill>
              </a:uFill>
              <a:latin typeface="Book Antiqua"/>
            </a:endParaRPr>
          </a:p>
          <a:p>
            <a:pPr marL="180000" indent="-179640">
              <a:lnSpc>
                <a:spcPct val="100000"/>
              </a:lnSpc>
              <a:spcBef>
                <a:spcPts val="261"/>
              </a:spcBef>
              <a:buClr>
                <a:srgbClr val="ff0000"/>
              </a:buClr>
              <a:buSzPct val="65000"/>
              <a:buFont typeface="Lucida Sans"/>
              <a:buAutoNum type="arabicPeriod"/>
            </a:pPr>
            <a:r>
              <a:rPr b="1" lang="el-GR" sz="1300" spc="-1" strike="noStrike">
                <a:solidFill>
                  <a:srgbClr val="ffffff"/>
                </a:solidFill>
                <a:uFill>
                  <a:solidFill>
                    <a:srgbClr val="ffffff"/>
                  </a:solidFill>
                </a:uFill>
                <a:latin typeface="Arial"/>
              </a:rPr>
              <a:t>ΚΥΡΙΑ ΕΔΡΑΝΑ ΓΙΑ ΤΟΝ ΕΛΕΓΧΟ ΕΛΕΥΘΕΡΙΩΝ, ΚΑΤΑΣΤΑΣΕΩΣ ΚΟΜΒΙΩΝ ΚΑΙ ΕΠΙΦΑΝΕΙΩΝ ΤΡΙΒΗΣ.</a:t>
            </a:r>
            <a:endParaRPr b="0" lang="el-GR" sz="1300" spc="-1" strike="noStrike">
              <a:solidFill>
                <a:srgbClr val="ffffff"/>
              </a:solidFill>
              <a:uFill>
                <a:solidFill>
                  <a:srgbClr val="ffffff"/>
                </a:solidFill>
              </a:uFill>
              <a:latin typeface="Book Antiqua"/>
            </a:endParaRPr>
          </a:p>
          <a:p>
            <a:pPr marL="180000" indent="-179640">
              <a:lnSpc>
                <a:spcPct val="100000"/>
              </a:lnSpc>
              <a:spcBef>
                <a:spcPts val="261"/>
              </a:spcBef>
              <a:buClr>
                <a:srgbClr val="ff0000"/>
              </a:buClr>
              <a:buSzPct val="65000"/>
              <a:buFont typeface="Lucida Sans"/>
              <a:buAutoNum type="arabicPeriod"/>
            </a:pPr>
            <a:r>
              <a:rPr b="1" lang="el-GR" sz="1300" spc="-1" strike="noStrike">
                <a:solidFill>
                  <a:srgbClr val="ffffff"/>
                </a:solidFill>
                <a:uFill>
                  <a:solidFill>
                    <a:srgbClr val="ffffff"/>
                  </a:solidFill>
                </a:uFill>
                <a:latin typeface="Arial"/>
              </a:rPr>
              <a:t>ΡΥΘΜΙΣΗ ΘΛΙΒΟΜΕΤΡΩΝ ΚΑΙ ΟΡΓΑΝΩΝ. </a:t>
            </a:r>
            <a:endParaRPr b="0" lang="el-GR" sz="1300" spc="-1" strike="noStrike">
              <a:solidFill>
                <a:srgbClr val="ffffff"/>
              </a:solidFill>
              <a:uFill>
                <a:solidFill>
                  <a:srgbClr val="ffffff"/>
                </a:solidFill>
              </a:uFill>
              <a:latin typeface="Book Antiqua"/>
            </a:endParaRPr>
          </a:p>
          <a:p>
            <a:pPr marL="180000" indent="-179640">
              <a:lnSpc>
                <a:spcPct val="100000"/>
              </a:lnSpc>
              <a:spcBef>
                <a:spcPts val="261"/>
              </a:spcBef>
              <a:buClr>
                <a:srgbClr val="ff0000"/>
              </a:buClr>
              <a:buSzPct val="65000"/>
              <a:buFont typeface="Lucida Sans"/>
              <a:buAutoNum type="arabicPeriod"/>
            </a:pPr>
            <a:r>
              <a:rPr b="1" lang="el-GR" sz="1300" spc="-1" strike="noStrike">
                <a:solidFill>
                  <a:srgbClr val="ffffff"/>
                </a:solidFill>
                <a:uFill>
                  <a:solidFill>
                    <a:srgbClr val="ffffff"/>
                  </a:solidFill>
                </a:uFill>
                <a:latin typeface="Arial"/>
              </a:rPr>
              <a:t>ΑΓΩΓΟΣ ΕΞΑΓΩΓΗΣ ΣΤΡΟΒΙΛΟΥ Υ.Π.</a:t>
            </a:r>
            <a:endParaRPr b="0" lang="el-GR" sz="1300" spc="-1" strike="noStrike">
              <a:solidFill>
                <a:srgbClr val="ffffff"/>
              </a:solidFill>
              <a:uFill>
                <a:solidFill>
                  <a:srgbClr val="ffffff"/>
                </a:solidFill>
              </a:uFill>
              <a:latin typeface="Book Antiqua"/>
            </a:endParaRPr>
          </a:p>
          <a:p>
            <a:pPr marL="180000" indent="-179640">
              <a:lnSpc>
                <a:spcPct val="100000"/>
              </a:lnSpc>
              <a:spcBef>
                <a:spcPts val="261"/>
              </a:spcBef>
              <a:buClr>
                <a:srgbClr val="ff0000"/>
              </a:buClr>
              <a:buSzPct val="65000"/>
              <a:buFont typeface="Lucida Sans"/>
              <a:buAutoNum type="arabicPeriod"/>
            </a:pPr>
            <a:r>
              <a:rPr b="1" lang="el-GR" sz="1300" spc="-1" strike="noStrike">
                <a:solidFill>
                  <a:srgbClr val="ffffff"/>
                </a:solidFill>
                <a:uFill>
                  <a:solidFill>
                    <a:srgbClr val="ffffff"/>
                  </a:solidFill>
                </a:uFill>
                <a:latin typeface="Arial"/>
              </a:rPr>
              <a:t>ΔΟΚΙΜΗ ΚΑΙ ΡΥΘΜΙΣΗ ΑΣΦΑΛΙΣΤΙΚΩΝ ΚΑΙ ΧΕΙΡΙΣΤΙΚΩΝ ΒΑΛΒΙΔΩΝ.</a:t>
            </a:r>
            <a:endParaRPr b="0" lang="el-GR" sz="1300" spc="-1" strike="noStrike">
              <a:solidFill>
                <a:srgbClr val="ffffff"/>
              </a:solidFill>
              <a:uFill>
                <a:solidFill>
                  <a:srgbClr val="ffffff"/>
                </a:solidFill>
              </a:uFill>
              <a:latin typeface="Book Antiqua"/>
            </a:endParaRPr>
          </a:p>
          <a:p>
            <a:pPr marL="180000" indent="-179640">
              <a:lnSpc>
                <a:spcPct val="100000"/>
              </a:lnSpc>
              <a:spcBef>
                <a:spcPts val="261"/>
              </a:spcBef>
              <a:buClr>
                <a:srgbClr val="ff0000"/>
              </a:buClr>
              <a:buSzPct val="65000"/>
              <a:buFont typeface="Lucida Sans"/>
              <a:buAutoNum type="arabicPeriod"/>
            </a:pPr>
            <a:r>
              <a:rPr b="1" lang="el-GR" sz="1300" spc="-1" strike="noStrike">
                <a:solidFill>
                  <a:srgbClr val="ffffff"/>
                </a:solidFill>
                <a:uFill>
                  <a:solidFill>
                    <a:srgbClr val="ffffff"/>
                  </a:solidFill>
                </a:uFill>
                <a:latin typeface="Arial"/>
              </a:rPr>
              <a:t>ΕΠΙΘΕΩΡΗΣΗ ΘΕΣΕΩΝ ΠΡΟΣΑΡΜΟΓΗΣ ΚΑΙ ΚΑΤΑΣΤΑΣΕΩΝ ΒΑΡΩΝ ΖΥΓΟΣΤΑΘΜΙΣΕΩΣ ΑΠΟ ΤΙΣ ΘΥΡΙΔΕΣ ΕΠΙΘΕΩΡΗΣΕΩΣ.</a:t>
            </a:r>
            <a:endParaRPr b="0" lang="el-GR" sz="1300" spc="-1" strike="noStrike">
              <a:solidFill>
                <a:srgbClr val="ffffff"/>
              </a:solidFill>
              <a:uFill>
                <a:solidFill>
                  <a:srgbClr val="ffffff"/>
                </a:solidFill>
              </a:uFill>
              <a:latin typeface="Book Antiqua"/>
            </a:endParaRPr>
          </a:p>
          <a:p>
            <a:pPr marL="180000" indent="-179640">
              <a:lnSpc>
                <a:spcPct val="100000"/>
              </a:lnSpc>
              <a:spcBef>
                <a:spcPts val="261"/>
              </a:spcBef>
              <a:buClr>
                <a:srgbClr val="ff0000"/>
              </a:buClr>
              <a:buSzPct val="65000"/>
              <a:buFont typeface="Lucida Sans"/>
              <a:buAutoNum type="arabicPeriod"/>
            </a:pPr>
            <a:r>
              <a:rPr b="1" lang="el-GR" sz="1300" spc="-1" strike="noStrike">
                <a:solidFill>
                  <a:srgbClr val="ffffff"/>
                </a:solidFill>
                <a:uFill>
                  <a:solidFill>
                    <a:srgbClr val="ffffff"/>
                  </a:solidFill>
                </a:uFill>
                <a:latin typeface="Arial"/>
              </a:rPr>
              <a:t>ΠΑΡΕΜΒΥΣΜΑΤΑ ΣΥΣΚΕΥΩΝ ΣΤΕΓΑΝΟΤΗΤΑΣ ΓΙΑ ΕΛΕΓΧΟ ΦΘΟΡΑΣ.</a:t>
            </a:r>
            <a:endParaRPr b="0" lang="el-GR" sz="1300" spc="-1" strike="noStrike">
              <a:solidFill>
                <a:srgbClr val="ffffff"/>
              </a:solidFill>
              <a:uFill>
                <a:solidFill>
                  <a:srgbClr val="ffffff"/>
                </a:solidFill>
              </a:uFill>
              <a:latin typeface="Book Antiqua"/>
            </a:endParaRPr>
          </a:p>
          <a:p>
            <a:pPr marL="180000" indent="-179640">
              <a:lnSpc>
                <a:spcPct val="100000"/>
              </a:lnSpc>
              <a:spcBef>
                <a:spcPts val="261"/>
              </a:spcBef>
              <a:buClr>
                <a:srgbClr val="ff0000"/>
              </a:buClr>
              <a:buSzPct val="65000"/>
              <a:buFont typeface="Lucida Sans"/>
              <a:buAutoNum type="arabicPeriod"/>
            </a:pPr>
            <a:r>
              <a:rPr b="1" lang="el-GR" sz="1300" spc="-1" strike="noStrike">
                <a:solidFill>
                  <a:srgbClr val="ffffff"/>
                </a:solidFill>
                <a:uFill>
                  <a:solidFill>
                    <a:srgbClr val="ffffff"/>
                  </a:solidFill>
                </a:uFill>
                <a:latin typeface="Arial"/>
              </a:rPr>
              <a:t>ΕΛΑΙΟΔΕΞΑΜΕΝΗ.</a:t>
            </a:r>
            <a:endParaRPr b="0" lang="el-GR" sz="1300" spc="-1" strike="noStrike">
              <a:solidFill>
                <a:srgbClr val="ffffff"/>
              </a:solidFill>
              <a:uFill>
                <a:solidFill>
                  <a:srgbClr val="ffffff"/>
                </a:solidFill>
              </a:uFill>
              <a:latin typeface="Book Antiqua"/>
            </a:endParaRPr>
          </a:p>
        </p:txBody>
      </p:sp>
      <p:sp>
        <p:nvSpPr>
          <p:cNvPr id="1085" name="TextShape 3"/>
          <p:cNvSpPr txBox="1"/>
          <p:nvPr/>
        </p:nvSpPr>
        <p:spPr>
          <a:xfrm>
            <a:off x="4572000" y="1000080"/>
            <a:ext cx="4357440" cy="5571720"/>
          </a:xfrm>
          <a:prstGeom prst="rect">
            <a:avLst/>
          </a:prstGeom>
          <a:noFill/>
          <a:ln>
            <a:noFill/>
          </a:ln>
        </p:spPr>
        <p:txBody>
          <a:bodyPr lIns="90000" rIns="90000" tIns="45000" bIns="45000"/>
          <a:p>
            <a:pPr marL="180000" indent="-179640">
              <a:lnSpc>
                <a:spcPct val="100000"/>
              </a:lnSpc>
              <a:spcBef>
                <a:spcPts val="261"/>
              </a:spcBef>
              <a:buClr>
                <a:srgbClr val="ff0000"/>
              </a:buClr>
              <a:buSzPct val="65000"/>
              <a:buFont typeface="Lucida Sans"/>
              <a:buAutoNum type="arabicPeriod"/>
            </a:pPr>
            <a:r>
              <a:rPr b="1" lang="el-GR" sz="1300" spc="-1" strike="noStrike">
                <a:solidFill>
                  <a:srgbClr val="ffffff"/>
                </a:solidFill>
                <a:uFill>
                  <a:solidFill>
                    <a:srgbClr val="ffffff"/>
                  </a:solidFill>
                </a:uFill>
                <a:latin typeface="Arial"/>
              </a:rPr>
              <a:t>ΑΝΙΧΝΕΥΣΗ ΔΙΑΒΡΩΣΕΩΝ ΚΑΙ ΑΛΛΩΝ ΕΛΑΤΤΩΜΑΤΩΝ</a:t>
            </a:r>
            <a:r>
              <a:rPr b="0" lang="el-GR" sz="1300" spc="-1" strike="noStrike">
                <a:solidFill>
                  <a:srgbClr val="ffffff"/>
                </a:solidFill>
                <a:uFill>
                  <a:solidFill>
                    <a:srgbClr val="ffffff"/>
                  </a:solidFill>
                </a:uFill>
                <a:latin typeface="Book Antiqua"/>
              </a:rPr>
              <a:t>.</a:t>
            </a:r>
            <a:endParaRPr b="0" lang="el-GR" sz="1300" spc="-1" strike="noStrike">
              <a:solidFill>
                <a:srgbClr val="ffffff"/>
              </a:solidFill>
              <a:uFill>
                <a:solidFill>
                  <a:srgbClr val="ffffff"/>
                </a:solidFill>
              </a:uFill>
              <a:latin typeface="Book Antiqua"/>
            </a:endParaRPr>
          </a:p>
          <a:p>
            <a:pPr marL="180000" indent="-179640">
              <a:lnSpc>
                <a:spcPct val="100000"/>
              </a:lnSpc>
              <a:spcBef>
                <a:spcPts val="261"/>
              </a:spcBef>
              <a:buClr>
                <a:srgbClr val="ff0000"/>
              </a:buClr>
              <a:buSzPct val="65000"/>
              <a:buFont typeface="Lucida Sans"/>
              <a:buAutoNum type="arabicPeriod"/>
            </a:pPr>
            <a:r>
              <a:rPr b="1" lang="el-GR" sz="1300" spc="-1" strike="noStrike">
                <a:solidFill>
                  <a:srgbClr val="ffffff"/>
                </a:solidFill>
                <a:uFill>
                  <a:solidFill>
                    <a:srgbClr val="ffffff"/>
                  </a:solidFill>
                </a:uFill>
                <a:latin typeface="Arial"/>
              </a:rPr>
              <a:t>ΔΙΑΠΙΣΤΩΣΗ ΣΤΕΡΕΟΤΗΤΑΣ.</a:t>
            </a:r>
            <a:endParaRPr b="0" lang="el-GR" sz="1300" spc="-1" strike="noStrike">
              <a:solidFill>
                <a:srgbClr val="ffffff"/>
              </a:solidFill>
              <a:uFill>
                <a:solidFill>
                  <a:srgbClr val="ffffff"/>
                </a:solidFill>
              </a:uFill>
              <a:latin typeface="Book Antiqua"/>
            </a:endParaRPr>
          </a:p>
          <a:p>
            <a:pPr marL="180000" indent="-179640">
              <a:lnSpc>
                <a:spcPct val="100000"/>
              </a:lnSpc>
              <a:spcBef>
                <a:spcPts val="261"/>
              </a:spcBef>
              <a:buClr>
                <a:srgbClr val="ff0000"/>
              </a:buClr>
              <a:buSzPct val="65000"/>
              <a:buFont typeface="Lucida Sans"/>
              <a:buAutoNum type="arabicPeriod"/>
            </a:pPr>
            <a:r>
              <a:rPr b="1" lang="el-GR" sz="1300" spc="-1" strike="noStrike">
                <a:solidFill>
                  <a:srgbClr val="ffffff"/>
                </a:solidFill>
                <a:uFill>
                  <a:solidFill>
                    <a:srgbClr val="ffffff"/>
                  </a:solidFill>
                </a:uFill>
                <a:latin typeface="Arial"/>
              </a:rPr>
              <a:t>ΕΞΑΣΦΑΛΙΣΗ ΑΠΟ ΤΗΝ ΕΙΣΟΔΟ ΞΕΝΩΝ ΣΩΜΑΤΩΝ ΣΤΟ ΣΤΡΟΒΙΛΟ.</a:t>
            </a:r>
            <a:endParaRPr b="0" lang="el-GR" sz="1300" spc="-1" strike="noStrike">
              <a:solidFill>
                <a:srgbClr val="ffffff"/>
              </a:solidFill>
              <a:uFill>
                <a:solidFill>
                  <a:srgbClr val="ffffff"/>
                </a:solidFill>
              </a:uFill>
              <a:latin typeface="Book Antiqua"/>
            </a:endParaRPr>
          </a:p>
          <a:p>
            <a:pPr marL="180000" indent="-179640">
              <a:lnSpc>
                <a:spcPct val="100000"/>
              </a:lnSpc>
              <a:spcBef>
                <a:spcPts val="261"/>
              </a:spcBef>
              <a:buClr>
                <a:srgbClr val="ff0000"/>
              </a:buClr>
              <a:buSzPct val="65000"/>
              <a:buFont typeface="Lucida Sans"/>
              <a:buAutoNum type="arabicPeriod"/>
            </a:pPr>
            <a:r>
              <a:rPr b="1" lang="el-GR" sz="1300" spc="-1" strike="noStrike">
                <a:solidFill>
                  <a:srgbClr val="ffffff"/>
                </a:solidFill>
                <a:uFill>
                  <a:solidFill>
                    <a:srgbClr val="ffffff"/>
                  </a:solidFill>
                </a:uFill>
                <a:latin typeface="Arial"/>
              </a:rPr>
              <a:t>ΑΝΙΧΝΕΥΣΗ ΧΑΛΑΡΩΝ ΠΤΕΡΥΓΙΩΝ Η ΤΑΙΝΙΟΔΕΣΜΩΝ ΚΑΙ ΔΙΑΒΡΩΣΕΩΝ.</a:t>
            </a:r>
            <a:endParaRPr b="0" lang="el-GR" sz="1300" spc="-1" strike="noStrike">
              <a:solidFill>
                <a:srgbClr val="ffffff"/>
              </a:solidFill>
              <a:uFill>
                <a:solidFill>
                  <a:srgbClr val="ffffff"/>
                </a:solidFill>
              </a:uFill>
              <a:latin typeface="Book Antiqua"/>
            </a:endParaRPr>
          </a:p>
          <a:p>
            <a:pPr marL="180000" indent="-179640">
              <a:lnSpc>
                <a:spcPct val="100000"/>
              </a:lnSpc>
              <a:spcBef>
                <a:spcPts val="261"/>
              </a:spcBef>
              <a:buClr>
                <a:srgbClr val="ff0000"/>
              </a:buClr>
              <a:buSzPct val="65000"/>
              <a:buFont typeface="Lucida Sans"/>
              <a:buAutoNum type="arabicPeriod"/>
            </a:pPr>
            <a:r>
              <a:rPr b="1" lang="el-GR" sz="1300" spc="-1" strike="noStrike">
                <a:solidFill>
                  <a:srgbClr val="ffffff"/>
                </a:solidFill>
                <a:uFill>
                  <a:solidFill>
                    <a:srgbClr val="ffffff"/>
                  </a:solidFill>
                </a:uFill>
                <a:latin typeface="Arial"/>
              </a:rPr>
              <a:t>ΓΙΑ ΝΑ ΕΞΑΣΦΑΛΙΣΘΟΥΝ ΟΙ ΚΑΝΟΝΙΚΕΣ ΘΕΣΕΙΣ ΤΩΝ ΣΤΡΟΦΕΙΩΝ.</a:t>
            </a:r>
            <a:endParaRPr b="0" lang="el-GR" sz="1300" spc="-1" strike="noStrike">
              <a:solidFill>
                <a:srgbClr val="ffffff"/>
              </a:solidFill>
              <a:uFill>
                <a:solidFill>
                  <a:srgbClr val="ffffff"/>
                </a:solidFill>
              </a:uFill>
              <a:latin typeface="Book Antiqua"/>
            </a:endParaRPr>
          </a:p>
          <a:p>
            <a:pPr marL="180000" indent="-179640">
              <a:lnSpc>
                <a:spcPct val="100000"/>
              </a:lnSpc>
              <a:spcBef>
                <a:spcPts val="261"/>
              </a:spcBef>
              <a:buClr>
                <a:srgbClr val="ff0000"/>
              </a:buClr>
              <a:buSzPct val="65000"/>
              <a:buFont typeface="Lucida Sans"/>
              <a:buAutoNum type="arabicPeriod"/>
            </a:pPr>
            <a:r>
              <a:rPr b="1" lang="el-GR" sz="1300" spc="-1" strike="noStrike">
                <a:solidFill>
                  <a:srgbClr val="ffffff"/>
                </a:solidFill>
                <a:uFill>
                  <a:solidFill>
                    <a:srgbClr val="ffffff"/>
                  </a:solidFill>
                </a:uFill>
                <a:latin typeface="Arial"/>
              </a:rPr>
              <a:t>ΓΙΑ ΝΑ ΑΠΟΦΕΥΧΘΕΙ Η ΠΑΡΑΜΟΝΗ ΞΕΝΩΝ ΣΩΜΑΤΩΝ ΜΕΣΑ ΣΤΟΥΣ ΩΣΤΙΚΟΥΣ ΤΡΙΒΕΙΣ.</a:t>
            </a:r>
            <a:endParaRPr b="0" lang="el-GR" sz="1300" spc="-1" strike="noStrike">
              <a:solidFill>
                <a:srgbClr val="ffffff"/>
              </a:solidFill>
              <a:uFill>
                <a:solidFill>
                  <a:srgbClr val="ffffff"/>
                </a:solidFill>
              </a:uFill>
              <a:latin typeface="Book Antiqua"/>
            </a:endParaRPr>
          </a:p>
          <a:p>
            <a:pPr marL="180000" indent="-179640">
              <a:lnSpc>
                <a:spcPct val="100000"/>
              </a:lnSpc>
              <a:spcBef>
                <a:spcPts val="261"/>
              </a:spcBef>
              <a:buClr>
                <a:srgbClr val="ff0000"/>
              </a:buClr>
              <a:buSzPct val="65000"/>
              <a:buFont typeface="Lucida Sans"/>
              <a:buAutoNum type="arabicPeriod"/>
            </a:pPr>
            <a:r>
              <a:rPr b="1" lang="el-GR" sz="1300" spc="-1" strike="noStrike">
                <a:solidFill>
                  <a:srgbClr val="ffffff"/>
                </a:solidFill>
                <a:uFill>
                  <a:solidFill>
                    <a:srgbClr val="ffffff"/>
                  </a:solidFill>
                </a:uFill>
                <a:latin typeface="Arial"/>
              </a:rPr>
              <a:t>ΕΛΕΓΧΟΣ ΑΚΤΙΝΙΚΗΣ ΕΛΕΥΘΕΡΙΑΣ (ΜΕΤΡΗΣΗ ΠΤΩΣΕΩΣ).</a:t>
            </a:r>
            <a:endParaRPr b="0" lang="el-GR" sz="1300" spc="-1" strike="noStrike">
              <a:solidFill>
                <a:srgbClr val="ffffff"/>
              </a:solidFill>
              <a:uFill>
                <a:solidFill>
                  <a:srgbClr val="ffffff"/>
                </a:solidFill>
              </a:uFill>
              <a:latin typeface="Book Antiqua"/>
            </a:endParaRPr>
          </a:p>
          <a:p>
            <a:pPr marL="180000" indent="-179640">
              <a:lnSpc>
                <a:spcPct val="100000"/>
              </a:lnSpc>
              <a:spcBef>
                <a:spcPts val="261"/>
              </a:spcBef>
              <a:buClr>
                <a:srgbClr val="ff0000"/>
              </a:buClr>
              <a:buSzPct val="65000"/>
              <a:buFont typeface="Lucida Sans"/>
              <a:buAutoNum type="arabicPeriod"/>
            </a:pPr>
            <a:r>
              <a:rPr b="1" lang="el-GR" sz="1300" spc="-1" strike="noStrike">
                <a:solidFill>
                  <a:srgbClr val="ffffff"/>
                </a:solidFill>
                <a:uFill>
                  <a:solidFill>
                    <a:srgbClr val="ffffff"/>
                  </a:solidFill>
                </a:uFill>
                <a:latin typeface="Arial"/>
              </a:rPr>
              <a:t>ΕΞΑΣΦΑΛΙΣΗ ΟΡΘΩΝ ΕΝΔΕΙΞΕΩΝ.</a:t>
            </a:r>
            <a:endParaRPr b="0" lang="el-GR" sz="1300" spc="-1" strike="noStrike">
              <a:solidFill>
                <a:srgbClr val="ffffff"/>
              </a:solidFill>
              <a:uFill>
                <a:solidFill>
                  <a:srgbClr val="ffffff"/>
                </a:solidFill>
              </a:uFill>
              <a:latin typeface="Book Antiqua"/>
            </a:endParaRPr>
          </a:p>
          <a:p>
            <a:pPr marL="180000" indent="-179640">
              <a:lnSpc>
                <a:spcPct val="100000"/>
              </a:lnSpc>
              <a:spcBef>
                <a:spcPts val="261"/>
              </a:spcBef>
              <a:buClr>
                <a:srgbClr val="ff0000"/>
              </a:buClr>
              <a:buSzPct val="65000"/>
              <a:buFont typeface="Lucida Sans"/>
              <a:buAutoNum type="arabicPeriod"/>
            </a:pPr>
            <a:r>
              <a:rPr b="1" lang="el-GR" sz="1300" spc="-1" strike="noStrike">
                <a:solidFill>
                  <a:srgbClr val="ffffff"/>
                </a:solidFill>
                <a:uFill>
                  <a:solidFill>
                    <a:srgbClr val="ffffff"/>
                  </a:solidFill>
                </a:uFill>
                <a:latin typeface="Arial"/>
              </a:rPr>
              <a:t>ΕΛΕΓΧΟΣ ΣΤΕΓΑΝΟΤΗΤΑΣ ΜΕ ΑΝΙΧΝΕΥΣΗ ΔΙΑΒΡΩΣΕΩΝ ΚΑΙ ΧΑΛΑΡΟΤΗΤΑ ΚΟΧΛΙΩΝ.</a:t>
            </a:r>
            <a:endParaRPr b="0" lang="el-GR" sz="1300" spc="-1" strike="noStrike">
              <a:solidFill>
                <a:srgbClr val="ffffff"/>
              </a:solidFill>
              <a:uFill>
                <a:solidFill>
                  <a:srgbClr val="ffffff"/>
                </a:solidFill>
              </a:uFill>
              <a:latin typeface="Book Antiqua"/>
            </a:endParaRPr>
          </a:p>
          <a:p>
            <a:pPr marL="180000" indent="-179640">
              <a:lnSpc>
                <a:spcPct val="100000"/>
              </a:lnSpc>
              <a:spcBef>
                <a:spcPts val="261"/>
              </a:spcBef>
              <a:buClr>
                <a:srgbClr val="ff0000"/>
              </a:buClr>
              <a:buSzPct val="65000"/>
              <a:buFont typeface="Lucida Sans"/>
              <a:buAutoNum type="arabicPeriod"/>
            </a:pPr>
            <a:r>
              <a:rPr b="1" lang="el-GR" sz="1300" spc="-1" strike="noStrike">
                <a:solidFill>
                  <a:srgbClr val="ffffff"/>
                </a:solidFill>
                <a:uFill>
                  <a:solidFill>
                    <a:srgbClr val="ffffff"/>
                  </a:solidFill>
                </a:uFill>
                <a:latin typeface="Arial"/>
              </a:rPr>
              <a:t>ΕΞΑΣΦΑΛΙΣΗ ΤΗΣ ΚΑΝΟΝΙΚΗΣ ΠΡΟΣΤΑΣΙΑΣ ΑΠΟ ΤΙΣ ΑΥΞΗΣΕΙΣ ΠΙΕΣΕΩΝ.</a:t>
            </a:r>
            <a:endParaRPr b="0" lang="el-GR" sz="1300" spc="-1" strike="noStrike">
              <a:solidFill>
                <a:srgbClr val="ffffff"/>
              </a:solidFill>
              <a:uFill>
                <a:solidFill>
                  <a:srgbClr val="ffffff"/>
                </a:solidFill>
              </a:uFill>
              <a:latin typeface="Book Antiqua"/>
            </a:endParaRPr>
          </a:p>
          <a:p>
            <a:pPr marL="180000" indent="-179640">
              <a:lnSpc>
                <a:spcPct val="100000"/>
              </a:lnSpc>
              <a:spcBef>
                <a:spcPts val="261"/>
              </a:spcBef>
              <a:buClr>
                <a:srgbClr val="ff0000"/>
              </a:buClr>
              <a:buSzPct val="65000"/>
              <a:buFont typeface="Lucida Sans"/>
              <a:buAutoNum type="arabicPeriod"/>
            </a:pPr>
            <a:r>
              <a:rPr b="1" lang="el-GR" sz="1300" spc="-1" strike="noStrike">
                <a:solidFill>
                  <a:srgbClr val="ffffff"/>
                </a:solidFill>
                <a:uFill>
                  <a:solidFill>
                    <a:srgbClr val="ffffff"/>
                  </a:solidFill>
                </a:uFill>
                <a:latin typeface="Arial"/>
              </a:rPr>
              <a:t>ΕΛΕΓΧΟΣ ΔΙΑΒΡΩΣΕΩΣ (ΜΗΧΑΝΙΚΗΣ ΚΑΙ ΧΗΜΙΚΗΣ) Η ΑΛΛΩΝ ΑΝΩΜΑΛΙΩΝ.</a:t>
            </a:r>
            <a:endParaRPr b="0" lang="el-GR" sz="1300" spc="-1" strike="noStrike">
              <a:solidFill>
                <a:srgbClr val="ffffff"/>
              </a:solidFill>
              <a:uFill>
                <a:solidFill>
                  <a:srgbClr val="ffffff"/>
                </a:solidFill>
              </a:uFill>
              <a:latin typeface="Book Antiqua"/>
            </a:endParaRPr>
          </a:p>
          <a:p>
            <a:pPr marL="180000" indent="-179640">
              <a:lnSpc>
                <a:spcPct val="100000"/>
              </a:lnSpc>
              <a:spcBef>
                <a:spcPts val="261"/>
              </a:spcBef>
              <a:buClr>
                <a:srgbClr val="ff0000"/>
              </a:buClr>
              <a:buSzPct val="65000"/>
              <a:buFont typeface="Lucida Sans"/>
              <a:buAutoNum type="arabicPeriod"/>
            </a:pPr>
            <a:r>
              <a:rPr b="1" lang="el-GR" sz="1300" spc="-1" strike="noStrike">
                <a:solidFill>
                  <a:srgbClr val="ffffff"/>
                </a:solidFill>
                <a:uFill>
                  <a:solidFill>
                    <a:srgbClr val="ffffff"/>
                  </a:solidFill>
                </a:uFill>
                <a:latin typeface="Arial"/>
              </a:rPr>
              <a:t>ΕΞΑΣΦΑΛΙΣΗ ΔΙΑΤΗΡΗΣΕΩΣ ΤΗΣ ΑΠΑΙΤΟΥΜΕΝΗΣ ΣΤΕΓΑΝΟΤΗΤΑΣ. ΕΚΤΕΛΕΙΤΑΙ ΟΤΑΝ ΕΙΝΑΙ ΔΥΝΑΤΗ Η ΕΠΙΘΕΩΡΗΣΗ ΧΩΡΙΣ ΑΝΥΨΩΣΗ ΤΟΥ ΚΕΛΥΦΟΥΣ ΤΟΥ ΣΤΡΟΒΙΛΟΥ.</a:t>
            </a:r>
            <a:endParaRPr b="0" lang="el-GR" sz="1300" spc="-1" strike="noStrike">
              <a:solidFill>
                <a:srgbClr val="ffffff"/>
              </a:solidFill>
              <a:uFill>
                <a:solidFill>
                  <a:srgbClr val="ffffff"/>
                </a:solidFill>
              </a:uFill>
              <a:latin typeface="Book Antiqua"/>
            </a:endParaRPr>
          </a:p>
          <a:p>
            <a:pPr marL="180000" indent="-179640">
              <a:lnSpc>
                <a:spcPct val="100000"/>
              </a:lnSpc>
              <a:spcBef>
                <a:spcPts val="261"/>
              </a:spcBef>
              <a:buClr>
                <a:srgbClr val="ff0000"/>
              </a:buClr>
              <a:buSzPct val="65000"/>
              <a:buFont typeface="Lucida Sans"/>
              <a:buAutoNum type="arabicPeriod"/>
            </a:pPr>
            <a:r>
              <a:rPr b="1" lang="el-GR" sz="1300" spc="-1" strike="noStrike">
                <a:solidFill>
                  <a:srgbClr val="ffffff"/>
                </a:solidFill>
                <a:uFill>
                  <a:solidFill>
                    <a:srgbClr val="ffffff"/>
                  </a:solidFill>
                </a:uFill>
                <a:latin typeface="Arial"/>
              </a:rPr>
              <a:t>ΕΚΚΕΝΩΣΗ ΚΑΙ ΚΑΘΑΡΙΣΜΟΣ.</a:t>
            </a:r>
            <a:endParaRPr b="0" lang="el-GR" sz="1300" spc="-1" strike="noStrike">
              <a:solidFill>
                <a:srgbClr val="ffffff"/>
              </a:solidFill>
              <a:uFill>
                <a:solidFill>
                  <a:srgbClr val="ffffff"/>
                </a:solidFill>
              </a:uFill>
              <a:latin typeface="Book Antiqua"/>
            </a:endParaRPr>
          </a:p>
          <a:p>
            <a:pPr>
              <a:lnSpc>
                <a:spcPct val="100000"/>
              </a:lnSpc>
              <a:spcBef>
                <a:spcPts val="281"/>
              </a:spcBef>
            </a:pPr>
            <a:endParaRPr b="0" lang="el-GR" sz="1300" spc="-1" strike="noStrike">
              <a:solidFill>
                <a:srgbClr val="ffffff"/>
              </a:solidFill>
              <a:uFill>
                <a:solidFill>
                  <a:srgbClr val="ffffff"/>
                </a:solidFill>
              </a:uFill>
              <a:latin typeface="Book Antiqua"/>
            </a:endParaRPr>
          </a:p>
          <a:p>
            <a:pPr marL="548640" indent="-411120">
              <a:lnSpc>
                <a:spcPct val="100000"/>
              </a:lnSpc>
              <a:spcBef>
                <a:spcPts val="281"/>
              </a:spcBef>
            </a:pPr>
            <a:endParaRPr b="0" lang="el-GR" sz="1300" spc="-1" strike="noStrike">
              <a:solidFill>
                <a:srgbClr val="ffffff"/>
              </a:solidFill>
              <a:uFill>
                <a:solidFill>
                  <a:srgbClr val="ffffff"/>
                </a:solidFill>
              </a:uFill>
              <a:latin typeface="Book Antiqua"/>
            </a:endParaRPr>
          </a:p>
          <a:p>
            <a:pPr marL="548640" indent="-411120">
              <a:lnSpc>
                <a:spcPct val="100000"/>
              </a:lnSpc>
              <a:spcBef>
                <a:spcPts val="519"/>
              </a:spcBef>
            </a:pPr>
            <a:endParaRPr b="0" lang="el-GR" sz="1300" spc="-1" strike="noStrike">
              <a:solidFill>
                <a:srgbClr val="ffffff"/>
              </a:solidFill>
              <a:uFill>
                <a:solidFill>
                  <a:srgbClr val="ffffff"/>
                </a:solidFill>
              </a:uFill>
              <a:latin typeface="Book Antiqua"/>
            </a:endParaRPr>
          </a:p>
          <a:p>
            <a:pPr marL="548640" indent="-411120">
              <a:lnSpc>
                <a:spcPct val="100000"/>
              </a:lnSpc>
              <a:spcBef>
                <a:spcPts val="519"/>
              </a:spcBef>
            </a:pPr>
            <a:endParaRPr b="0" lang="el-GR" sz="1300" spc="-1" strike="noStrike">
              <a:solidFill>
                <a:srgbClr val="ffffff"/>
              </a:solidFill>
              <a:uFill>
                <a:solidFill>
                  <a:srgbClr val="ffffff"/>
                </a:solidFill>
              </a:uFill>
              <a:latin typeface="Book Antiqua"/>
            </a:endParaRPr>
          </a:p>
          <a:p>
            <a:pPr marL="548640" indent="-411120">
              <a:lnSpc>
                <a:spcPct val="100000"/>
              </a:lnSpc>
              <a:spcBef>
                <a:spcPts val="519"/>
              </a:spcBef>
            </a:pPr>
            <a:endParaRPr b="0" lang="el-GR" sz="1300" spc="-1" strike="noStrike">
              <a:solidFill>
                <a:srgbClr val="ffffff"/>
              </a:solidFill>
              <a:uFill>
                <a:solidFill>
                  <a:srgbClr val="ffffff"/>
                </a:solidFill>
              </a:uFill>
              <a:latin typeface="Book Antiqua"/>
            </a:endParaRPr>
          </a:p>
        </p:txBody>
      </p:sp>
    </p:spTree>
  </p:cSld>
</p:sld>
</file>

<file path=ppt/slides/slide30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6" name="TextShape 1"/>
          <p:cNvSpPr txBox="1"/>
          <p:nvPr/>
        </p:nvSpPr>
        <p:spPr>
          <a:xfrm>
            <a:off x="214200" y="142920"/>
            <a:ext cx="8715240" cy="785520"/>
          </a:xfrm>
          <a:prstGeom prst="rect">
            <a:avLst/>
          </a:prstGeom>
          <a:solidFill>
            <a:srgbClr val="ffff00"/>
          </a:solidFill>
          <a:ln>
            <a:noFill/>
          </a:ln>
        </p:spPr>
        <p:txBody>
          <a:bodyPr lIns="90000" rIns="90000" tIns="45000" bIns="45000" anchor="ctr"/>
          <a:p>
            <a:pPr algn="ctr">
              <a:lnSpc>
                <a:spcPct val="100000"/>
              </a:lnSpc>
            </a:pPr>
            <a:r>
              <a:rPr b="1" lang="el-GR" sz="2000" spc="-1" strike="noStrike" u="sng">
                <a:solidFill>
                  <a:srgbClr val="e9d596"/>
                </a:solidFill>
                <a:uFill>
                  <a:solidFill>
                    <a:srgbClr val="ffffff"/>
                  </a:solidFill>
                </a:uFill>
                <a:latin typeface="Arial"/>
              </a:rPr>
              <a:t>ΒΛΑΒΕΣ - ΑΝΩΜΑΛΙΕΣ</a:t>
            </a:r>
            <a:br/>
            <a:r>
              <a:rPr b="1" lang="el-GR" sz="1600" spc="-1" strike="noStrike" u="sng">
                <a:solidFill>
                  <a:srgbClr val="e9d596"/>
                </a:solidFill>
                <a:uFill>
                  <a:solidFill>
                    <a:srgbClr val="ffffff"/>
                  </a:solidFill>
                </a:uFill>
                <a:latin typeface="Arial"/>
              </a:rPr>
              <a:t>ΚΥΡΙΟΤΕΡΕΣ ΒΛΑΒΕΣ ΚΑΙ ΑΝΩΜΑΛΙΕΣ ΑΤΜΟΣΤΡΟΒΙΛΩΝ ΚΑΙ ΔΥΝΑΤΟΤΗΤΕΣ ΕΠΙΣΚΕΥΗΣ Η ΑΠΟΚΑΤΑΣΤΑΣΕΩΣ ΤΟΥΣ ΚΑΤΑ ΤΟΝ ΠΛΟΥ Η ΣΤΟ ΛΙΜΑΝΙ</a:t>
            </a:r>
            <a:endParaRPr b="0" lang="el-GR" sz="1600" spc="-1" strike="noStrike">
              <a:solidFill>
                <a:srgbClr val="ffffff"/>
              </a:solidFill>
              <a:uFill>
                <a:solidFill>
                  <a:srgbClr val="ffffff"/>
                </a:solidFill>
              </a:uFill>
              <a:latin typeface="Book Antiqua"/>
            </a:endParaRPr>
          </a:p>
        </p:txBody>
      </p:sp>
      <p:sp>
        <p:nvSpPr>
          <p:cNvPr id="1087" name="TextShape 2"/>
          <p:cNvSpPr txBox="1"/>
          <p:nvPr/>
        </p:nvSpPr>
        <p:spPr>
          <a:xfrm>
            <a:off x="214200" y="1071720"/>
            <a:ext cx="8715240" cy="5643360"/>
          </a:xfrm>
          <a:prstGeom prst="rect">
            <a:avLst/>
          </a:prstGeom>
          <a:noFill/>
          <a:ln>
            <a:noFill/>
          </a:ln>
        </p:spPr>
        <p:txBody>
          <a:bodyPr lIns="90000" rIns="90000" tIns="45000" bIns="45000"/>
          <a:p>
            <a:pPr>
              <a:lnSpc>
                <a:spcPct val="100000"/>
              </a:lnSpc>
              <a:spcBef>
                <a:spcPts val="340"/>
              </a:spcBef>
            </a:pPr>
            <a:r>
              <a:rPr b="1" lang="el-GR" sz="1700" spc="-1" strike="noStrike">
                <a:solidFill>
                  <a:srgbClr val="ffffff"/>
                </a:solidFill>
                <a:uFill>
                  <a:solidFill>
                    <a:srgbClr val="ffffff"/>
                  </a:solidFill>
                </a:uFill>
                <a:latin typeface="Arial"/>
              </a:rPr>
              <a:t>Ο ΣΤΡΟΒΙΛΟΣ ΠΑΡΟΥΣΙΑΖΕΙ ΜΙΚΡΗ ΠΙΘΑΝΟΤΗΤΑ ΒΛΑΒΩΝ. </a:t>
            </a:r>
            <a:endParaRPr b="0" lang="el-GR" sz="1700" spc="-1" strike="noStrike">
              <a:solidFill>
                <a:srgbClr val="ffffff"/>
              </a:solidFill>
              <a:uFill>
                <a:solidFill>
                  <a:srgbClr val="ffffff"/>
                </a:solidFill>
              </a:uFill>
              <a:latin typeface="Book Antiqua"/>
            </a:endParaRPr>
          </a:p>
          <a:p>
            <a:pPr>
              <a:lnSpc>
                <a:spcPct val="100000"/>
              </a:lnSpc>
              <a:spcBef>
                <a:spcPts val="340"/>
              </a:spcBef>
            </a:pPr>
            <a:r>
              <a:rPr b="1" lang="el-GR" sz="1700" spc="-1" strike="noStrike">
                <a:solidFill>
                  <a:srgbClr val="ffffff"/>
                </a:solidFill>
                <a:uFill>
                  <a:solidFill>
                    <a:srgbClr val="ffffff"/>
                  </a:solidFill>
                </a:uFill>
                <a:latin typeface="Arial"/>
              </a:rPr>
              <a:t>ΣΕ ΕΝΑ ΚΑΛΑ ΣΧΕΔΙΑΣΜΕΝΟ ΚΑΙ ΚΑΤΑΣΚΕΥΑΣΜΕΝΟ ΣΤΡΟΒΙΛΟ, ΠΟΥ ΤΟΝ ΧΕΙΡΙΖΟΜΕΘΑ ΜΕ ΠΡΟΣΟΧΗ ΚΑΙ ΤΟΝ ΣΥΝΤΗΡΟΥΜΕ ΜΕ ΕΠΙΜΕΛΕΙΑ, ΟΙ ΒΛΑΒΕΣ ΚΑΙ ΑΝΩΜΑΛΙΕΣ ΕΙΝΑΙ ΣΠΑΝΙΕΣ. </a:t>
            </a:r>
            <a:endParaRPr b="0" lang="el-GR" sz="1700" spc="-1" strike="noStrike">
              <a:solidFill>
                <a:srgbClr val="ffffff"/>
              </a:solidFill>
              <a:uFill>
                <a:solidFill>
                  <a:srgbClr val="ffffff"/>
                </a:solidFill>
              </a:uFill>
              <a:latin typeface="Book Antiqua"/>
            </a:endParaRPr>
          </a:p>
          <a:p>
            <a:pPr>
              <a:lnSpc>
                <a:spcPct val="100000"/>
              </a:lnSpc>
              <a:spcBef>
                <a:spcPts val="340"/>
              </a:spcBef>
            </a:pPr>
            <a:r>
              <a:rPr b="1" lang="el-GR" sz="1700" spc="-1" strike="noStrike">
                <a:solidFill>
                  <a:srgbClr val="ffffff"/>
                </a:solidFill>
                <a:uFill>
                  <a:solidFill>
                    <a:srgbClr val="ffffff"/>
                  </a:solidFill>
                </a:uFill>
                <a:latin typeface="Arial"/>
              </a:rPr>
              <a:t>ΟΤΑΝ ΟΜΩΣ ΣΥΜΒΟΥΝ, ΕΙΝΑΙ ΣΥΝΗΘΩΣ ΣΟΒΑΡΟΤΑΤΕΣ.</a:t>
            </a:r>
            <a:endParaRPr b="0" lang="el-GR" sz="1700" spc="-1" strike="noStrike">
              <a:solidFill>
                <a:srgbClr val="ffffff"/>
              </a:solidFill>
              <a:uFill>
                <a:solidFill>
                  <a:srgbClr val="ffffff"/>
                </a:solidFill>
              </a:uFill>
              <a:latin typeface="Book Antiqua"/>
            </a:endParaRPr>
          </a:p>
          <a:p>
            <a:pPr>
              <a:lnSpc>
                <a:spcPct val="100000"/>
              </a:lnSpc>
              <a:spcBef>
                <a:spcPts val="340"/>
              </a:spcBef>
            </a:pPr>
            <a:r>
              <a:rPr b="1" lang="el-GR" sz="1700" spc="-1" strike="noStrike">
                <a:solidFill>
                  <a:srgbClr val="ffffff"/>
                </a:solidFill>
                <a:uFill>
                  <a:solidFill>
                    <a:srgbClr val="ffffff"/>
                  </a:solidFill>
                </a:uFill>
                <a:latin typeface="Arial"/>
              </a:rPr>
              <a:t>ΟΙ ΠΙΘΑΝΕΣ ΒΛΑΒΕΣ ΤΟΥ ΣΤΡΟΒΙΛΟΥ ΟΦΕΙΛΟΝΤΑΙ ΕΙΤΕ ΣΤΗΝ ΚΑΤΑΣΚΕΥΗ ΤΟΥ ΕΙΤΕ ΣΤΟΝ ΧΕΙΡΙΣΜΟ ΚΑΙ ΤΗ ΣΥΝΤΗΡΗΣΗ ΤΟΥ. </a:t>
            </a:r>
            <a:endParaRPr b="0" lang="el-GR" sz="1700" spc="-1" strike="noStrike">
              <a:solidFill>
                <a:srgbClr val="ffffff"/>
              </a:solidFill>
              <a:uFill>
                <a:solidFill>
                  <a:srgbClr val="ffffff"/>
                </a:solidFill>
              </a:uFill>
              <a:latin typeface="Book Antiqua"/>
            </a:endParaRPr>
          </a:p>
          <a:p>
            <a:pPr>
              <a:lnSpc>
                <a:spcPct val="100000"/>
              </a:lnSpc>
              <a:spcBef>
                <a:spcPts val="340"/>
              </a:spcBef>
            </a:pPr>
            <a:r>
              <a:rPr b="1" lang="el-GR" sz="1700" spc="-1" strike="noStrike">
                <a:solidFill>
                  <a:srgbClr val="ffffff"/>
                </a:solidFill>
                <a:uFill>
                  <a:solidFill>
                    <a:srgbClr val="ffffff"/>
                  </a:solidFill>
                </a:uFill>
                <a:latin typeface="Arial"/>
              </a:rPr>
              <a:t>ΑΥΤΕΣ ΣΕ ΓΕΝΙΚΕΣ ΓΡΑΜΜΕΣ ΕΙΝΑΙ:</a:t>
            </a:r>
            <a:endParaRPr b="0" lang="el-GR" sz="1700" spc="-1" strike="noStrike">
              <a:solidFill>
                <a:srgbClr val="ffffff"/>
              </a:solidFill>
              <a:uFill>
                <a:solidFill>
                  <a:srgbClr val="ffffff"/>
                </a:solidFill>
              </a:uFill>
              <a:latin typeface="Book Antiqua"/>
            </a:endParaRPr>
          </a:p>
          <a:p>
            <a:pPr marL="548640" indent="-411120">
              <a:lnSpc>
                <a:spcPct val="100000"/>
              </a:lnSpc>
              <a:spcBef>
                <a:spcPts val="360"/>
              </a:spcBef>
            </a:pPr>
            <a:r>
              <a:rPr b="1" lang="el-GR" sz="1800" spc="-1" strike="noStrike">
                <a:solidFill>
                  <a:srgbClr val="ff0000"/>
                </a:solidFill>
                <a:uFill>
                  <a:solidFill>
                    <a:srgbClr val="ffffff"/>
                  </a:solidFill>
                </a:uFill>
                <a:latin typeface="Arial"/>
              </a:rPr>
              <a:t>α) ΣΤΡΕΒΛΩΣΗ ΣΤΡΟΦΕΙΟΥ.</a:t>
            </a:r>
            <a:endParaRPr b="0" lang="el-GR" sz="1800" spc="-1" strike="noStrike">
              <a:solidFill>
                <a:srgbClr val="ffffff"/>
              </a:solidFill>
              <a:uFill>
                <a:solidFill>
                  <a:srgbClr val="ffffff"/>
                </a:solidFill>
              </a:uFill>
              <a:latin typeface="Book Antiqua"/>
            </a:endParaRPr>
          </a:p>
          <a:p>
            <a:pPr marL="548640" indent="-411120">
              <a:lnSpc>
                <a:spcPct val="100000"/>
              </a:lnSpc>
              <a:spcBef>
                <a:spcPts val="360"/>
              </a:spcBef>
            </a:pPr>
            <a:r>
              <a:rPr b="1" lang="el-GR" sz="1800" spc="-1" strike="noStrike">
                <a:solidFill>
                  <a:srgbClr val="ff0000"/>
                </a:solidFill>
                <a:uFill>
                  <a:solidFill>
                    <a:srgbClr val="ffffff"/>
                  </a:solidFill>
                </a:uFill>
                <a:latin typeface="Arial"/>
              </a:rPr>
              <a:t>β) ΔΟΝΗΣΕΙΣ ΚΑΙ ΑΣΥΝΗΘΕΙΣ ΘΟΡΥΒΟΙ.</a:t>
            </a:r>
            <a:endParaRPr b="0" lang="el-GR" sz="1800" spc="-1" strike="noStrike">
              <a:solidFill>
                <a:srgbClr val="ffffff"/>
              </a:solidFill>
              <a:uFill>
                <a:solidFill>
                  <a:srgbClr val="ffffff"/>
                </a:solidFill>
              </a:uFill>
              <a:latin typeface="Book Antiqua"/>
            </a:endParaRPr>
          </a:p>
          <a:p>
            <a:pPr marL="548640" indent="-411120">
              <a:lnSpc>
                <a:spcPct val="100000"/>
              </a:lnSpc>
              <a:spcBef>
                <a:spcPts val="360"/>
              </a:spcBef>
            </a:pPr>
            <a:r>
              <a:rPr b="1" lang="el-GR" sz="1800" spc="-1" strike="noStrike">
                <a:solidFill>
                  <a:srgbClr val="ff0000"/>
                </a:solidFill>
                <a:uFill>
                  <a:solidFill>
                    <a:srgbClr val="ffffff"/>
                  </a:solidFill>
                </a:uFill>
                <a:latin typeface="Arial"/>
              </a:rPr>
              <a:t>γ) ΕΠΑΦΗ ΜΕΤΑΞΥ ΣΤΑΘΕΡΩΝ ΚΑΙ ΚΙΝΗΤΩΝ ΜΕΡΩΝ.</a:t>
            </a:r>
            <a:endParaRPr b="0" lang="el-GR" sz="1800" spc="-1" strike="noStrike">
              <a:solidFill>
                <a:srgbClr val="ffffff"/>
              </a:solidFill>
              <a:uFill>
                <a:solidFill>
                  <a:srgbClr val="ffffff"/>
                </a:solidFill>
              </a:uFill>
              <a:latin typeface="Book Antiqua"/>
            </a:endParaRPr>
          </a:p>
          <a:p>
            <a:pPr marL="548640" indent="-411120">
              <a:lnSpc>
                <a:spcPct val="100000"/>
              </a:lnSpc>
              <a:spcBef>
                <a:spcPts val="360"/>
              </a:spcBef>
            </a:pPr>
            <a:r>
              <a:rPr b="1" lang="el-GR" sz="1800" spc="-1" strike="noStrike">
                <a:solidFill>
                  <a:srgbClr val="ff0000"/>
                </a:solidFill>
                <a:uFill>
                  <a:solidFill>
                    <a:srgbClr val="ffffff"/>
                  </a:solidFill>
                </a:uFill>
                <a:latin typeface="Arial"/>
              </a:rPr>
              <a:t>δ) ΠΡΟΒΟΛΗ ΥΔΑΤΟΣ.</a:t>
            </a:r>
            <a:endParaRPr b="0" lang="el-GR" sz="1800" spc="-1" strike="noStrike">
              <a:solidFill>
                <a:srgbClr val="ffffff"/>
              </a:solidFill>
              <a:uFill>
                <a:solidFill>
                  <a:srgbClr val="ffffff"/>
                </a:solidFill>
              </a:uFill>
              <a:latin typeface="Book Antiqua"/>
            </a:endParaRPr>
          </a:p>
          <a:p>
            <a:pPr marL="548640" indent="-411120">
              <a:lnSpc>
                <a:spcPct val="100000"/>
              </a:lnSpc>
              <a:spcBef>
                <a:spcPts val="360"/>
              </a:spcBef>
            </a:pPr>
            <a:r>
              <a:rPr b="1" lang="el-GR" sz="1800" spc="-1" strike="noStrike">
                <a:solidFill>
                  <a:srgbClr val="ff0000"/>
                </a:solidFill>
                <a:uFill>
                  <a:solidFill>
                    <a:srgbClr val="ffffff"/>
                  </a:solidFill>
                </a:uFill>
                <a:latin typeface="Arial"/>
              </a:rPr>
              <a:t>ε) ΞΕΝΟ ΣΩΜΑ ΜΕΣΑ ΣΤΟ ΣΤΡΟΒΙΛΟ.</a:t>
            </a:r>
            <a:endParaRPr b="0" lang="el-GR" sz="1800" spc="-1" strike="noStrike">
              <a:solidFill>
                <a:srgbClr val="ffffff"/>
              </a:solidFill>
              <a:uFill>
                <a:solidFill>
                  <a:srgbClr val="ffffff"/>
                </a:solidFill>
              </a:uFill>
              <a:latin typeface="Book Antiqua"/>
            </a:endParaRPr>
          </a:p>
          <a:p>
            <a:pPr marL="548640" indent="-411120">
              <a:lnSpc>
                <a:spcPct val="100000"/>
              </a:lnSpc>
              <a:spcBef>
                <a:spcPts val="360"/>
              </a:spcBef>
            </a:pPr>
            <a:r>
              <a:rPr b="1" lang="el-GR" sz="1800" spc="-1" strike="noStrike">
                <a:solidFill>
                  <a:srgbClr val="ff0000"/>
                </a:solidFill>
                <a:uFill>
                  <a:solidFill>
                    <a:srgbClr val="ffffff"/>
                  </a:solidFill>
                </a:uFill>
                <a:latin typeface="Arial"/>
              </a:rPr>
              <a:t>στ) ΘΕΡΜΑΝΣΗ ΤΡΙΒΕΑ.</a:t>
            </a:r>
            <a:endParaRPr b="0" lang="el-GR" sz="1800" spc="-1" strike="noStrike">
              <a:solidFill>
                <a:srgbClr val="ffffff"/>
              </a:solidFill>
              <a:uFill>
                <a:solidFill>
                  <a:srgbClr val="ffffff"/>
                </a:solidFill>
              </a:uFill>
              <a:latin typeface="Book Antiqua"/>
            </a:endParaRPr>
          </a:p>
          <a:p>
            <a:pPr marL="548640" indent="-411120">
              <a:lnSpc>
                <a:spcPct val="100000"/>
              </a:lnSpc>
              <a:spcBef>
                <a:spcPts val="360"/>
              </a:spcBef>
            </a:pPr>
            <a:r>
              <a:rPr b="1" lang="el-GR" sz="1800" spc="-1" strike="noStrike">
                <a:solidFill>
                  <a:srgbClr val="ff0000"/>
                </a:solidFill>
                <a:uFill>
                  <a:solidFill>
                    <a:srgbClr val="ffffff"/>
                  </a:solidFill>
                </a:uFill>
                <a:latin typeface="Arial"/>
              </a:rPr>
              <a:t>ζ) ΦΘΟΡΑ ΣΥΣΚΕΥΩΝ ΣΤΕΓΑΝΟΤΗΤΑΣ.</a:t>
            </a:r>
            <a:endParaRPr b="0" lang="el-GR" sz="1800" spc="-1" strike="noStrike">
              <a:solidFill>
                <a:srgbClr val="ffffff"/>
              </a:solidFill>
              <a:uFill>
                <a:solidFill>
                  <a:srgbClr val="ffffff"/>
                </a:solidFill>
              </a:uFill>
              <a:latin typeface="Book Antiqua"/>
            </a:endParaRPr>
          </a:p>
          <a:p>
            <a:pPr marL="548640" indent="-411120">
              <a:lnSpc>
                <a:spcPct val="100000"/>
              </a:lnSpc>
              <a:spcBef>
                <a:spcPts val="360"/>
              </a:spcBef>
            </a:pPr>
            <a:r>
              <a:rPr b="1" lang="el-GR" sz="1800" spc="-1" strike="noStrike">
                <a:solidFill>
                  <a:srgbClr val="ff0000"/>
                </a:solidFill>
                <a:uFill>
                  <a:solidFill>
                    <a:srgbClr val="ffffff"/>
                  </a:solidFill>
                </a:uFill>
                <a:latin typeface="Arial"/>
              </a:rPr>
              <a:t>η) ΠΤΩΣΗ ΚΕΝΟΥ.</a:t>
            </a:r>
            <a:endParaRPr b="0" lang="el-GR" sz="1800" spc="-1" strike="noStrike">
              <a:solidFill>
                <a:srgbClr val="ffffff"/>
              </a:solidFill>
              <a:uFill>
                <a:solidFill>
                  <a:srgbClr val="ffffff"/>
                </a:solidFill>
              </a:uFill>
              <a:latin typeface="Book Antiqua"/>
            </a:endParaRPr>
          </a:p>
          <a:p>
            <a:pPr marL="548640" indent="-411120">
              <a:lnSpc>
                <a:spcPct val="100000"/>
              </a:lnSpc>
              <a:spcBef>
                <a:spcPts val="360"/>
              </a:spcBef>
            </a:pPr>
            <a:r>
              <a:rPr b="1" lang="el-GR" sz="1800" spc="-1" strike="noStrike">
                <a:solidFill>
                  <a:srgbClr val="ff0000"/>
                </a:solidFill>
                <a:uFill>
                  <a:solidFill>
                    <a:srgbClr val="ffffff"/>
                  </a:solidFill>
                </a:uFill>
                <a:latin typeface="Arial"/>
              </a:rPr>
              <a:t>θ) ΒΛΑΒΕΣ ΜΕΙΩΤΗΡΩΝ.</a:t>
            </a:r>
            <a:endParaRPr b="0" lang="el-GR" sz="1800" spc="-1" strike="noStrike">
              <a:solidFill>
                <a:srgbClr val="ffffff"/>
              </a:solidFill>
              <a:uFill>
                <a:solidFill>
                  <a:srgbClr val="ffffff"/>
                </a:solidFill>
              </a:uFill>
              <a:latin typeface="Book Antiqua"/>
            </a:endParaRPr>
          </a:p>
          <a:p>
            <a:pPr marL="548640" indent="-411120">
              <a:lnSpc>
                <a:spcPct val="100000"/>
              </a:lnSpc>
              <a:spcBef>
                <a:spcPts val="360"/>
              </a:spcBef>
            </a:pPr>
            <a:r>
              <a:rPr b="1" lang="el-GR" sz="1800" spc="-1" strike="noStrike">
                <a:solidFill>
                  <a:srgbClr val="ff0000"/>
                </a:solidFill>
                <a:uFill>
                  <a:solidFill>
                    <a:srgbClr val="ffffff"/>
                  </a:solidFill>
                </a:uFill>
                <a:latin typeface="Arial"/>
              </a:rPr>
              <a:t>ι) ΒΛΑΒΕΣ ΑΤΡΑΚΤΟΥ.</a:t>
            </a:r>
            <a:endParaRPr b="0" lang="el-GR" sz="1800" spc="-1" strike="noStrike">
              <a:solidFill>
                <a:srgbClr val="ffffff"/>
              </a:solidFill>
              <a:uFill>
                <a:solidFill>
                  <a:srgbClr val="ffffff"/>
                </a:solidFill>
              </a:uFill>
              <a:latin typeface="Book Antiqua"/>
            </a:endParaRPr>
          </a:p>
          <a:p>
            <a:pPr>
              <a:lnSpc>
                <a:spcPct val="100000"/>
              </a:lnSpc>
              <a:spcBef>
                <a:spcPts val="400"/>
              </a:spcBef>
            </a:pPr>
            <a:endParaRPr b="0" lang="el-GR" sz="1800" spc="-1" strike="noStrike">
              <a:solidFill>
                <a:srgbClr val="ffffff"/>
              </a:solidFill>
              <a:uFill>
                <a:solidFill>
                  <a:srgbClr val="ffffff"/>
                </a:solidFill>
              </a:uFill>
              <a:latin typeface="Book Antiqua"/>
            </a:endParaRPr>
          </a:p>
        </p:txBody>
      </p:sp>
    </p:spTree>
  </p:cSld>
</p:sld>
</file>

<file path=ppt/slides/slide30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8" name="TextShape 1"/>
          <p:cNvSpPr txBox="1"/>
          <p:nvPr/>
        </p:nvSpPr>
        <p:spPr>
          <a:xfrm>
            <a:off x="214200" y="142920"/>
            <a:ext cx="8715240" cy="785520"/>
          </a:xfrm>
          <a:prstGeom prst="rect">
            <a:avLst/>
          </a:prstGeom>
          <a:solidFill>
            <a:srgbClr val="7030a0"/>
          </a:solidFill>
          <a:ln>
            <a:noFill/>
          </a:ln>
        </p:spPr>
        <p:txBody>
          <a:bodyPr lIns="90000" rIns="90000" tIns="45000" bIns="45000" anchor="ctr"/>
          <a:p>
            <a:pPr algn="ctr">
              <a:lnSpc>
                <a:spcPct val="100000"/>
              </a:lnSpc>
            </a:pPr>
            <a:r>
              <a:rPr b="1" lang="el-GR" sz="2000" spc="-1" strike="noStrike" u="sng">
                <a:solidFill>
                  <a:srgbClr val="000000"/>
                </a:solidFill>
                <a:uFill>
                  <a:solidFill>
                    <a:srgbClr val="ffffff"/>
                  </a:solidFill>
                </a:uFill>
                <a:latin typeface="Arial"/>
              </a:rPr>
              <a:t>ΒΛΑΒΕΣ - ΑΝΩΜΑΛΙΕΣ</a:t>
            </a:r>
            <a:br/>
            <a:r>
              <a:rPr b="1" lang="el-GR" sz="2400" spc="-1" strike="noStrike" u="sng">
                <a:solidFill>
                  <a:srgbClr val="000000"/>
                </a:solidFill>
                <a:uFill>
                  <a:solidFill>
                    <a:srgbClr val="ffffff"/>
                  </a:solidFill>
                </a:uFill>
                <a:latin typeface="Arial"/>
              </a:rPr>
              <a:t>ΠΤΩΣΗ ΚΕΝΟΥ</a:t>
            </a:r>
            <a:endParaRPr b="0" lang="el-GR" sz="2400" spc="-1" strike="noStrike">
              <a:solidFill>
                <a:srgbClr val="ffffff"/>
              </a:solidFill>
              <a:uFill>
                <a:solidFill>
                  <a:srgbClr val="ffffff"/>
                </a:solidFill>
              </a:uFill>
              <a:latin typeface="Book Antiqua"/>
            </a:endParaRPr>
          </a:p>
        </p:txBody>
      </p:sp>
      <p:sp>
        <p:nvSpPr>
          <p:cNvPr id="1089" name="TextShape 2"/>
          <p:cNvSpPr txBox="1"/>
          <p:nvPr/>
        </p:nvSpPr>
        <p:spPr>
          <a:xfrm>
            <a:off x="214200" y="1071720"/>
            <a:ext cx="8715240" cy="5500440"/>
          </a:xfrm>
          <a:prstGeom prst="rect">
            <a:avLst/>
          </a:prstGeom>
          <a:noFill/>
          <a:ln>
            <a:noFill/>
          </a:ln>
        </p:spPr>
        <p:txBody>
          <a:bodyPr lIns="90000" rIns="90000" tIns="45000" bIns="45000">
            <a:normAutofit/>
          </a:bodyPr>
          <a:p>
            <a:pPr marL="548640" indent="-411120">
              <a:lnSpc>
                <a:spcPct val="100000"/>
              </a:lnSpc>
              <a:spcBef>
                <a:spcPts val="561"/>
              </a:spcBef>
            </a:pPr>
            <a:endParaRPr b="0" lang="el-GR" sz="2800" spc="-1" strike="noStrike">
              <a:solidFill>
                <a:srgbClr val="ffffff"/>
              </a:solidFill>
              <a:uFill>
                <a:solidFill>
                  <a:srgbClr val="ffffff"/>
                </a:solidFill>
              </a:uFill>
              <a:latin typeface="Book Antiqua"/>
            </a:endParaRPr>
          </a:p>
          <a:p>
            <a:pPr marL="548640" indent="-411120">
              <a:lnSpc>
                <a:spcPct val="100000"/>
              </a:lnSpc>
              <a:spcBef>
                <a:spcPts val="561"/>
              </a:spcBef>
            </a:pPr>
            <a:r>
              <a:rPr b="1" lang="el-GR" sz="2800" spc="-1" strike="noStrike">
                <a:solidFill>
                  <a:srgbClr val="ffffff"/>
                </a:solidFill>
                <a:uFill>
                  <a:solidFill>
                    <a:srgbClr val="ffffff"/>
                  </a:solidFill>
                </a:uFill>
                <a:latin typeface="Arial"/>
              </a:rPr>
              <a:t>α) </a:t>
            </a:r>
            <a:r>
              <a:rPr b="1" lang="el-GR" sz="2800" spc="-1" strike="noStrike">
                <a:solidFill>
                  <a:srgbClr val="ff0000"/>
                </a:solidFill>
                <a:uFill>
                  <a:solidFill>
                    <a:srgbClr val="ffffff"/>
                  </a:solidFill>
                </a:uFill>
                <a:latin typeface="Arial"/>
              </a:rPr>
              <a:t>ΠΛΗΜΜΕΛΗΣ ΛΕΙΤΟΥΡΓΙΑ ΚΑΙ ΚΑΚΗ ΑΠΟΔΟΣΗ ΤΩΝ ΕΚΧΥΤΗΡΩΝ.</a:t>
            </a:r>
            <a:endParaRPr b="0" lang="el-GR" sz="2800" spc="-1" strike="noStrike">
              <a:solidFill>
                <a:srgbClr val="ffffff"/>
              </a:solidFill>
              <a:uFill>
                <a:solidFill>
                  <a:srgbClr val="ffffff"/>
                </a:solidFill>
              </a:uFill>
              <a:latin typeface="Book Antiqua"/>
            </a:endParaRPr>
          </a:p>
          <a:p>
            <a:pPr marL="548640" indent="-411120">
              <a:lnSpc>
                <a:spcPct val="100000"/>
              </a:lnSpc>
              <a:spcBef>
                <a:spcPts val="561"/>
              </a:spcBef>
            </a:pPr>
            <a:endParaRPr b="0" lang="el-GR" sz="2800" spc="-1" strike="noStrike">
              <a:solidFill>
                <a:srgbClr val="ffffff"/>
              </a:solidFill>
              <a:uFill>
                <a:solidFill>
                  <a:srgbClr val="ffffff"/>
                </a:solidFill>
              </a:uFill>
              <a:latin typeface="Book Antiqua"/>
            </a:endParaRPr>
          </a:p>
          <a:p>
            <a:pPr marL="548640" indent="-411120">
              <a:lnSpc>
                <a:spcPct val="100000"/>
              </a:lnSpc>
              <a:spcBef>
                <a:spcPts val="561"/>
              </a:spcBef>
            </a:pPr>
            <a:r>
              <a:rPr b="1" lang="el-GR" sz="2800" spc="-1" strike="noStrike">
                <a:solidFill>
                  <a:srgbClr val="ffffff"/>
                </a:solidFill>
                <a:uFill>
                  <a:solidFill>
                    <a:srgbClr val="ffffff"/>
                  </a:solidFill>
                </a:uFill>
                <a:latin typeface="Arial"/>
              </a:rPr>
              <a:t>β) </a:t>
            </a:r>
            <a:r>
              <a:rPr b="1" lang="el-GR" sz="2800" spc="-1" strike="noStrike">
                <a:solidFill>
                  <a:srgbClr val="ff0000"/>
                </a:solidFill>
                <a:uFill>
                  <a:solidFill>
                    <a:srgbClr val="ffffff"/>
                  </a:solidFill>
                </a:uFill>
                <a:latin typeface="Arial"/>
              </a:rPr>
              <a:t>ΕΙΣΟΔΟΣ ΑΕΡΑ ΑΠΟ ΤΟΥΣ ΣΤΥΠΕΙΟΘΛΙΠΤΕΣ.</a:t>
            </a:r>
            <a:endParaRPr b="0" lang="el-GR" sz="2800" spc="-1" strike="noStrike">
              <a:solidFill>
                <a:srgbClr val="ffffff"/>
              </a:solidFill>
              <a:uFill>
                <a:solidFill>
                  <a:srgbClr val="ffffff"/>
                </a:solidFill>
              </a:uFill>
              <a:latin typeface="Book Antiqua"/>
            </a:endParaRPr>
          </a:p>
          <a:p>
            <a:pPr marL="548640" indent="-411120">
              <a:lnSpc>
                <a:spcPct val="100000"/>
              </a:lnSpc>
              <a:spcBef>
                <a:spcPts val="561"/>
              </a:spcBef>
            </a:pPr>
            <a:endParaRPr b="0" lang="el-GR" sz="2800" spc="-1" strike="noStrike">
              <a:solidFill>
                <a:srgbClr val="ffffff"/>
              </a:solidFill>
              <a:uFill>
                <a:solidFill>
                  <a:srgbClr val="ffffff"/>
                </a:solidFill>
              </a:uFill>
              <a:latin typeface="Book Antiqua"/>
            </a:endParaRPr>
          </a:p>
          <a:p>
            <a:pPr marL="548640" indent="-411120">
              <a:lnSpc>
                <a:spcPct val="100000"/>
              </a:lnSpc>
              <a:spcBef>
                <a:spcPts val="561"/>
              </a:spcBef>
            </a:pPr>
            <a:r>
              <a:rPr b="1" lang="el-GR" sz="2800" spc="-1" strike="noStrike">
                <a:solidFill>
                  <a:srgbClr val="ffffff"/>
                </a:solidFill>
                <a:uFill>
                  <a:solidFill>
                    <a:srgbClr val="ffffff"/>
                  </a:solidFill>
                </a:uFill>
                <a:latin typeface="Arial"/>
              </a:rPr>
              <a:t>γ) </a:t>
            </a:r>
            <a:r>
              <a:rPr b="1" lang="el-GR" sz="2800" spc="-1" strike="noStrike">
                <a:solidFill>
                  <a:srgbClr val="ff0000"/>
                </a:solidFill>
                <a:uFill>
                  <a:solidFill>
                    <a:srgbClr val="ffffff"/>
                  </a:solidFill>
                </a:uFill>
                <a:latin typeface="Arial"/>
              </a:rPr>
              <a:t>ΕΙΣΟΔΟΣ ΑΕΡΑ ΣΤΟ ΨΥΓΕΙΟ.</a:t>
            </a:r>
            <a:endParaRPr b="0" lang="el-GR" sz="2800" spc="-1" strike="noStrike">
              <a:solidFill>
                <a:srgbClr val="ffffff"/>
              </a:solidFill>
              <a:uFill>
                <a:solidFill>
                  <a:srgbClr val="ffffff"/>
                </a:solidFill>
              </a:uFill>
              <a:latin typeface="Book Antiqua"/>
            </a:endParaRPr>
          </a:p>
          <a:p>
            <a:pPr marL="548640" indent="-411120">
              <a:lnSpc>
                <a:spcPct val="100000"/>
              </a:lnSpc>
              <a:spcBef>
                <a:spcPts val="561"/>
              </a:spcBef>
            </a:pPr>
            <a:endParaRPr b="0" lang="el-GR" sz="2800" spc="-1" strike="noStrike">
              <a:solidFill>
                <a:srgbClr val="ffffff"/>
              </a:solidFill>
              <a:uFill>
                <a:solidFill>
                  <a:srgbClr val="ffffff"/>
                </a:solidFill>
              </a:uFill>
              <a:latin typeface="Book Antiqua"/>
            </a:endParaRPr>
          </a:p>
          <a:p>
            <a:pPr marL="548640" indent="-411120">
              <a:lnSpc>
                <a:spcPct val="100000"/>
              </a:lnSpc>
              <a:spcBef>
                <a:spcPts val="561"/>
              </a:spcBef>
            </a:pPr>
            <a:r>
              <a:rPr b="1" lang="el-GR" sz="2800" spc="-1" strike="noStrike">
                <a:solidFill>
                  <a:srgbClr val="ffffff"/>
                </a:solidFill>
                <a:uFill>
                  <a:solidFill>
                    <a:srgbClr val="ffffff"/>
                  </a:solidFill>
                </a:uFill>
                <a:latin typeface="Arial"/>
              </a:rPr>
              <a:t>δ) </a:t>
            </a:r>
            <a:r>
              <a:rPr b="1" lang="el-GR" sz="2800" spc="-1" strike="noStrike">
                <a:solidFill>
                  <a:srgbClr val="ff0000"/>
                </a:solidFill>
                <a:uFill>
                  <a:solidFill>
                    <a:srgbClr val="ffffff"/>
                  </a:solidFill>
                </a:uFill>
                <a:latin typeface="Arial"/>
              </a:rPr>
              <a:t>ΘΕΡΜΑΝΣΗ ΤΟΥ ΨΥΓΕΙΟΥ.</a:t>
            </a:r>
            <a:endParaRPr b="0" lang="el-GR" sz="2800" spc="-1" strike="noStrike">
              <a:solidFill>
                <a:srgbClr val="ffffff"/>
              </a:solidFill>
              <a:uFill>
                <a:solidFill>
                  <a:srgbClr val="ffffff"/>
                </a:solidFill>
              </a:uFill>
              <a:latin typeface="Book Antiqua"/>
            </a:endParaRPr>
          </a:p>
          <a:p>
            <a:pPr marL="548640" indent="-411120">
              <a:lnSpc>
                <a:spcPct val="100000"/>
              </a:lnSpc>
              <a:spcBef>
                <a:spcPts val="561"/>
              </a:spcBef>
            </a:pPr>
            <a:endParaRPr b="0" lang="el-GR" sz="2800" spc="-1" strike="noStrike">
              <a:solidFill>
                <a:srgbClr val="ffffff"/>
              </a:solidFill>
              <a:uFill>
                <a:solidFill>
                  <a:srgbClr val="ffffff"/>
                </a:solidFill>
              </a:uFill>
              <a:latin typeface="Book Antiqua"/>
            </a:endParaRPr>
          </a:p>
          <a:p>
            <a:pPr marL="548640" indent="-411120">
              <a:lnSpc>
                <a:spcPct val="100000"/>
              </a:lnSpc>
              <a:spcBef>
                <a:spcPts val="561"/>
              </a:spcBef>
            </a:pPr>
            <a:r>
              <a:rPr b="1" lang="el-GR" sz="2800" spc="-1" strike="noStrike">
                <a:solidFill>
                  <a:srgbClr val="ffffff"/>
                </a:solidFill>
                <a:uFill>
                  <a:solidFill>
                    <a:srgbClr val="ffffff"/>
                  </a:solidFill>
                </a:uFill>
                <a:latin typeface="Arial"/>
              </a:rPr>
              <a:t>ε) </a:t>
            </a:r>
            <a:r>
              <a:rPr b="1" lang="el-GR" sz="2800" spc="-1" strike="noStrike">
                <a:solidFill>
                  <a:srgbClr val="ff0000"/>
                </a:solidFill>
                <a:uFill>
                  <a:solidFill>
                    <a:srgbClr val="ffffff"/>
                  </a:solidFill>
                </a:uFill>
                <a:latin typeface="Arial"/>
              </a:rPr>
              <a:t>ΥΨΗΛΗ ΣΤΑΘΜΗ ΣΤΟ ΨΥΓΕΙΟ.</a:t>
            </a:r>
            <a:endParaRPr b="0" lang="el-GR" sz="2800" spc="-1" strike="noStrike">
              <a:solidFill>
                <a:srgbClr val="ffffff"/>
              </a:solidFill>
              <a:uFill>
                <a:solidFill>
                  <a:srgbClr val="ffffff"/>
                </a:solidFill>
              </a:uFill>
              <a:latin typeface="Book Antiqua"/>
            </a:endParaRPr>
          </a:p>
          <a:p>
            <a:pPr>
              <a:lnSpc>
                <a:spcPct val="100000"/>
              </a:lnSpc>
              <a:spcBef>
                <a:spcPts val="400"/>
              </a:spcBef>
            </a:pPr>
            <a:endParaRPr b="0" lang="el-GR" sz="2800" spc="-1" strike="noStrike">
              <a:solidFill>
                <a:srgbClr val="ffffff"/>
              </a:solidFill>
              <a:uFill>
                <a:solidFill>
                  <a:srgbClr val="ffffff"/>
                </a:solidFill>
              </a:uFill>
              <a:latin typeface="Book Antiqua"/>
            </a:endParaRPr>
          </a:p>
        </p:txBody>
      </p:sp>
    </p:spTree>
  </p:cSld>
</p:sld>
</file>

<file path=ppt/slides/slide30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0" name="TextShape 1"/>
          <p:cNvSpPr txBox="1"/>
          <p:nvPr/>
        </p:nvSpPr>
        <p:spPr>
          <a:xfrm>
            <a:off x="214200" y="142920"/>
            <a:ext cx="8715240" cy="785520"/>
          </a:xfrm>
          <a:prstGeom prst="rect">
            <a:avLst/>
          </a:prstGeom>
          <a:solidFill>
            <a:srgbClr val="7030a0"/>
          </a:solidFill>
          <a:ln>
            <a:noFill/>
          </a:ln>
        </p:spPr>
        <p:txBody>
          <a:bodyPr lIns="90000" rIns="90000" tIns="45000" bIns="45000" anchor="ctr"/>
          <a:p>
            <a:pPr algn="ctr">
              <a:lnSpc>
                <a:spcPct val="100000"/>
              </a:lnSpc>
            </a:pPr>
            <a:r>
              <a:rPr b="1" lang="el-GR" sz="2000" spc="-1" strike="noStrike" u="sng">
                <a:solidFill>
                  <a:srgbClr val="000000"/>
                </a:solidFill>
                <a:uFill>
                  <a:solidFill>
                    <a:srgbClr val="ffffff"/>
                  </a:solidFill>
                </a:uFill>
                <a:latin typeface="Arial"/>
              </a:rPr>
              <a:t>ΒΛΑΒΕΣ - ΑΝΩΜΑΛΙΕΣ</a:t>
            </a:r>
            <a:br/>
            <a:r>
              <a:rPr b="1" lang="el-GR" sz="2400" spc="-1" strike="noStrike" u="sng">
                <a:solidFill>
                  <a:srgbClr val="000000"/>
                </a:solidFill>
                <a:uFill>
                  <a:solidFill>
                    <a:srgbClr val="ffffff"/>
                  </a:solidFill>
                </a:uFill>
                <a:latin typeface="Arial"/>
              </a:rPr>
              <a:t>ΠΤΩΣΗ ΚΕΝΟΥ</a:t>
            </a:r>
            <a:endParaRPr b="0" lang="el-GR" sz="2400" spc="-1" strike="noStrike">
              <a:solidFill>
                <a:srgbClr val="ffffff"/>
              </a:solidFill>
              <a:uFill>
                <a:solidFill>
                  <a:srgbClr val="ffffff"/>
                </a:solidFill>
              </a:uFill>
              <a:latin typeface="Book Antiqua"/>
            </a:endParaRPr>
          </a:p>
        </p:txBody>
      </p:sp>
      <p:sp>
        <p:nvSpPr>
          <p:cNvPr id="1091" name="TextShape 2"/>
          <p:cNvSpPr txBox="1"/>
          <p:nvPr/>
        </p:nvSpPr>
        <p:spPr>
          <a:xfrm>
            <a:off x="214200" y="1071720"/>
            <a:ext cx="8715240" cy="5500440"/>
          </a:xfrm>
          <a:prstGeom prst="rect">
            <a:avLst/>
          </a:prstGeom>
          <a:noFill/>
          <a:ln>
            <a:noFill/>
          </a:ln>
        </p:spPr>
        <p:txBody>
          <a:bodyPr lIns="90000" rIns="90000" tIns="45000" bIns="45000">
            <a:normAutofit/>
          </a:bodyPr>
          <a:p>
            <a:pPr marL="548640" indent="-411120">
              <a:lnSpc>
                <a:spcPct val="100000"/>
              </a:lnSpc>
              <a:spcBef>
                <a:spcPts val="400"/>
              </a:spcBef>
            </a:pPr>
            <a:r>
              <a:rPr b="1" lang="el-GR" sz="2000" spc="-1" strike="noStrike">
                <a:solidFill>
                  <a:srgbClr val="ffffff"/>
                </a:solidFill>
                <a:uFill>
                  <a:solidFill>
                    <a:srgbClr val="ffffff"/>
                  </a:solidFill>
                </a:uFill>
                <a:latin typeface="Arial"/>
              </a:rPr>
              <a:t>α) </a:t>
            </a:r>
            <a:r>
              <a:rPr b="1" lang="el-GR" sz="2000" spc="-1" strike="noStrike" u="sng">
                <a:solidFill>
                  <a:srgbClr val="ff0000"/>
                </a:solidFill>
                <a:uFill>
                  <a:solidFill>
                    <a:srgbClr val="ffffff"/>
                  </a:solidFill>
                </a:uFill>
                <a:latin typeface="Arial"/>
              </a:rPr>
              <a:t>ΠΛΗΜΜΕΛΗΣ ΛΕΙΤΟΥΡΓΙΑ ΚΑΙ ΚΑΚΗ ΑΠΟΔΟΣΗ ΤΩΝ ΕΚΧΥΤΗΡΩΝ.</a:t>
            </a:r>
            <a:endParaRPr b="0" lang="el-GR" sz="2000" spc="-1" strike="noStrike">
              <a:solidFill>
                <a:srgbClr val="ffffff"/>
              </a:solidFill>
              <a:uFill>
                <a:solidFill>
                  <a:srgbClr val="ffffff"/>
                </a:solidFill>
              </a:uFill>
              <a:latin typeface="Book Antiqua"/>
            </a:endParaRPr>
          </a:p>
          <a:p>
            <a:pPr marL="548640" indent="-411120">
              <a:lnSpc>
                <a:spcPct val="100000"/>
              </a:lnSpc>
              <a:spcBef>
                <a:spcPts val="400"/>
              </a:spcBef>
            </a:pPr>
            <a:endParaRPr b="0" lang="el-GR" sz="2000" spc="-1" strike="noStrike">
              <a:solidFill>
                <a:srgbClr val="ffffff"/>
              </a:solidFill>
              <a:uFill>
                <a:solidFill>
                  <a:srgbClr val="ffffff"/>
                </a:solidFill>
              </a:uFill>
              <a:latin typeface="Book Antiqua"/>
            </a:endParaRPr>
          </a:p>
          <a:p>
            <a:pPr>
              <a:lnSpc>
                <a:spcPct val="100000"/>
              </a:lnSpc>
              <a:spcBef>
                <a:spcPts val="479"/>
              </a:spcBef>
            </a:pPr>
            <a:r>
              <a:rPr b="1" lang="el-GR" sz="2400" spc="-1" strike="noStrike">
                <a:solidFill>
                  <a:srgbClr val="ffffff"/>
                </a:solidFill>
                <a:uFill>
                  <a:solidFill>
                    <a:srgbClr val="ffffff"/>
                  </a:solidFill>
                </a:uFill>
                <a:latin typeface="Arial"/>
              </a:rPr>
              <a:t>ΜΠΟΡΕΙ ΝΑ ΠΡΟΕΡΧΕΤΑΙ ΑΠΟ ΤΥΧΑΙΑ ΕΜΦΡΑΞΗ ΤΩΝ ΠΡΟΣΤΟΜΙΩΝ, η ΘΕΡΜΑΝΣΗ ΤΟΥΣ, η ΑΠΟ ΑΝΤΙΚΑΝΟΝΙΚΟ ΧΕΙΡΙΣΜΟ ΤΩΝ ΕΠΙΣΤΟΜΙΩΝ ΥΓΡΩΝ, η ΤΕΛΟΣ ΑΠΟ ΑΝΕΠΑΡΚΕΙΑ ΤΟΥ ΑΤΜΟΥ ΠΟΥ ΧΟΡΗΓΕΙΤΑΙ ΣΤΟΥΣ ΕΚΧΥΤΗΡΕΣ. </a:t>
            </a:r>
            <a:endParaRPr b="0" lang="el-GR" sz="2400" spc="-1" strike="noStrike">
              <a:solidFill>
                <a:srgbClr val="ffffff"/>
              </a:solidFill>
              <a:uFill>
                <a:solidFill>
                  <a:srgbClr val="ffffff"/>
                </a:solidFill>
              </a:uFill>
              <a:latin typeface="Book Antiqua"/>
            </a:endParaRPr>
          </a:p>
          <a:p>
            <a:pPr>
              <a:lnSpc>
                <a:spcPct val="100000"/>
              </a:lnSpc>
              <a:spcBef>
                <a:spcPts val="479"/>
              </a:spcBef>
            </a:pPr>
            <a:r>
              <a:rPr b="1" lang="el-GR" sz="2400" spc="-1" strike="noStrike">
                <a:solidFill>
                  <a:srgbClr val="ffffff"/>
                </a:solidFill>
                <a:uFill>
                  <a:solidFill>
                    <a:srgbClr val="ffffff"/>
                  </a:solidFill>
                </a:uFill>
                <a:latin typeface="Arial"/>
              </a:rPr>
              <a:t>ΓΙΑ ΤΗ ΘΕΡΑΠΕΙΑ ΤΗΣ ΑΝΩΜΑΛΙΑΣ ΕΞΑΡΜΟΖΟΝΤΑΙ ΚΑΙ ΚΑΘΑΡΙΖΟΝΤΑΙ ΤΑ ΠΡΟΣΤΟΜΙΑ, ΚΑΘΑΡΙΖΟΝΤΑΙ ΟΙ ΔΕΣΜΕΣ ΤΩΝ ΑΥΛΩΝ ΤΩΝ ΕΝΔΙΑΜΕΣΩΝ ΚΑΙ ΤΟΥ ΤΕΛΙΚΟΥ ΨΥΓΕΙΟΥ Η ΑΥΞΑΝΕΤΑΙ Η ΨΥΞΗ Η Ο ΧΟΡΗΓΟΥΜΕΝΟΣ ΑΤΜΟΣ ΕΚΧΥΤΗΡΩΝ, ΑΝΑΛΟΓΑ ΔΗΛΑΔΗ ΜΕ ΤΟ ΑΙΤΙΟ ΠΟΥ ΠΡΟΚΑΛΕΣΕ ΤΗΝ ΑΝΩΜΑΛΙΑ.</a:t>
            </a:r>
            <a:endParaRPr b="0" lang="el-GR" sz="2400" spc="-1" strike="noStrike">
              <a:solidFill>
                <a:srgbClr val="ffffff"/>
              </a:solidFill>
              <a:uFill>
                <a:solidFill>
                  <a:srgbClr val="ffffff"/>
                </a:solidFill>
              </a:uFill>
              <a:latin typeface="Book Antiqua"/>
            </a:endParaRPr>
          </a:p>
          <a:p>
            <a:pPr marL="548640" indent="-411120">
              <a:lnSpc>
                <a:spcPct val="100000"/>
              </a:lnSpc>
              <a:spcBef>
                <a:spcPts val="400"/>
              </a:spcBef>
            </a:pPr>
            <a:endParaRPr b="0" lang="el-GR" sz="2400" spc="-1" strike="noStrike">
              <a:solidFill>
                <a:srgbClr val="ffffff"/>
              </a:solidFill>
              <a:uFill>
                <a:solidFill>
                  <a:srgbClr val="ffffff"/>
                </a:solidFill>
              </a:uFill>
              <a:latin typeface="Book Antiqua"/>
            </a:endParaRPr>
          </a:p>
        </p:txBody>
      </p:sp>
    </p:spTree>
  </p:cSld>
</p:sld>
</file>

<file path=ppt/slides/slide30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2" name="TextShape 1"/>
          <p:cNvSpPr txBox="1"/>
          <p:nvPr/>
        </p:nvSpPr>
        <p:spPr>
          <a:xfrm>
            <a:off x="214200" y="142920"/>
            <a:ext cx="8715240" cy="785520"/>
          </a:xfrm>
          <a:prstGeom prst="rect">
            <a:avLst/>
          </a:prstGeom>
          <a:solidFill>
            <a:srgbClr val="7030a0"/>
          </a:solidFill>
          <a:ln>
            <a:noFill/>
          </a:ln>
        </p:spPr>
        <p:txBody>
          <a:bodyPr lIns="90000" rIns="90000" tIns="45000" bIns="45000" anchor="ctr"/>
          <a:p>
            <a:pPr algn="ctr">
              <a:lnSpc>
                <a:spcPct val="100000"/>
              </a:lnSpc>
            </a:pPr>
            <a:r>
              <a:rPr b="1" lang="el-GR" sz="2000" spc="-1" strike="noStrike" u="sng">
                <a:solidFill>
                  <a:srgbClr val="000000"/>
                </a:solidFill>
                <a:uFill>
                  <a:solidFill>
                    <a:srgbClr val="ffffff"/>
                  </a:solidFill>
                </a:uFill>
                <a:latin typeface="Arial"/>
              </a:rPr>
              <a:t>ΒΛΑΒΕΣ - ΑΝΩΜΑΛΙΕΣ</a:t>
            </a:r>
            <a:br/>
            <a:r>
              <a:rPr b="1" lang="el-GR" sz="2400" spc="-1" strike="noStrike" u="sng">
                <a:solidFill>
                  <a:srgbClr val="000000"/>
                </a:solidFill>
                <a:uFill>
                  <a:solidFill>
                    <a:srgbClr val="ffffff"/>
                  </a:solidFill>
                </a:uFill>
                <a:latin typeface="Arial"/>
              </a:rPr>
              <a:t>ΠΤΩΣΗ ΚΕΝΟΥ</a:t>
            </a:r>
            <a:endParaRPr b="0" lang="el-GR" sz="2400" spc="-1" strike="noStrike">
              <a:solidFill>
                <a:srgbClr val="ffffff"/>
              </a:solidFill>
              <a:uFill>
                <a:solidFill>
                  <a:srgbClr val="ffffff"/>
                </a:solidFill>
              </a:uFill>
              <a:latin typeface="Book Antiqua"/>
            </a:endParaRPr>
          </a:p>
        </p:txBody>
      </p:sp>
      <p:sp>
        <p:nvSpPr>
          <p:cNvPr id="1093" name="TextShape 2"/>
          <p:cNvSpPr txBox="1"/>
          <p:nvPr/>
        </p:nvSpPr>
        <p:spPr>
          <a:xfrm>
            <a:off x="214200" y="1071720"/>
            <a:ext cx="8715240" cy="5500440"/>
          </a:xfrm>
          <a:prstGeom prst="rect">
            <a:avLst/>
          </a:prstGeom>
          <a:noFill/>
          <a:ln>
            <a:noFill/>
          </a:ln>
        </p:spPr>
        <p:txBody>
          <a:bodyPr lIns="90000" rIns="90000" tIns="45000" bIns="45000">
            <a:normAutofit/>
          </a:bodyPr>
          <a:p>
            <a:pPr marL="548640" indent="-411120">
              <a:lnSpc>
                <a:spcPct val="100000"/>
              </a:lnSpc>
              <a:spcBef>
                <a:spcPts val="561"/>
              </a:spcBef>
            </a:pPr>
            <a:r>
              <a:rPr b="1" lang="el-GR" sz="2800" spc="-1" strike="noStrike">
                <a:solidFill>
                  <a:srgbClr val="ffffff"/>
                </a:solidFill>
                <a:uFill>
                  <a:solidFill>
                    <a:srgbClr val="ffffff"/>
                  </a:solidFill>
                </a:uFill>
                <a:latin typeface="Arial"/>
              </a:rPr>
              <a:t>β) </a:t>
            </a:r>
            <a:r>
              <a:rPr b="1" lang="el-GR" sz="2800" spc="-1" strike="noStrike" u="sng">
                <a:solidFill>
                  <a:srgbClr val="ff0000"/>
                </a:solidFill>
                <a:uFill>
                  <a:solidFill>
                    <a:srgbClr val="ffffff"/>
                  </a:solidFill>
                </a:uFill>
                <a:latin typeface="Arial"/>
              </a:rPr>
              <a:t>ΕΙΣΟΔΟΣ ΑΕΡΑ ΑΠΟ ΤΟΥΣ ΣΤΥΠΕΙΟΘΛΙΠΤΕΣ.</a:t>
            </a:r>
            <a:endParaRPr b="0" lang="el-GR" sz="2800" spc="-1" strike="noStrike">
              <a:solidFill>
                <a:srgbClr val="ffffff"/>
              </a:solidFill>
              <a:uFill>
                <a:solidFill>
                  <a:srgbClr val="ffffff"/>
                </a:solidFill>
              </a:uFill>
              <a:latin typeface="Book Antiqua"/>
            </a:endParaRPr>
          </a:p>
          <a:p>
            <a:pPr marL="548640" indent="-411120">
              <a:lnSpc>
                <a:spcPct val="100000"/>
              </a:lnSpc>
              <a:spcBef>
                <a:spcPts val="561"/>
              </a:spcBef>
            </a:pPr>
            <a:endParaRPr b="0" lang="el-GR" sz="2800" spc="-1" strike="noStrike">
              <a:solidFill>
                <a:srgbClr val="ffffff"/>
              </a:solidFill>
              <a:uFill>
                <a:solidFill>
                  <a:srgbClr val="ffffff"/>
                </a:solidFill>
              </a:uFill>
              <a:latin typeface="Book Antiqua"/>
            </a:endParaRPr>
          </a:p>
          <a:p>
            <a:pPr>
              <a:lnSpc>
                <a:spcPct val="100000"/>
              </a:lnSpc>
              <a:spcBef>
                <a:spcPts val="561"/>
              </a:spcBef>
            </a:pPr>
            <a:r>
              <a:rPr b="1" lang="el-GR" sz="2800" spc="-1" strike="noStrike">
                <a:solidFill>
                  <a:srgbClr val="ffffff"/>
                </a:solidFill>
                <a:uFill>
                  <a:solidFill>
                    <a:srgbClr val="ffffff"/>
                  </a:solidFill>
                </a:uFill>
                <a:latin typeface="Arial"/>
              </a:rPr>
              <a:t>ΟΦΕΙΛΕΤΑΙ ΣΤΗΝ ΕΛΑΤΤΩΜΕΝΗ ΠΑΡΟΧΗ ΑΤΜΟΥ ΣΤΟΥΣ ΣΤΥΠΕΙΟΘΛΙΠΤΕΣ ΚΑΙ ΑΝΤΙΜΕΤΩΠΙΖΕΤΑΙ ΜΕ ΜΕΓΑΛΥΤΕΡΗ ΠΑΡΟΧΗ ΑΤΜΟΥ Σ' ΑΥΤΟΥΣ. ΜΕΤΑ ΤΗΝ ΚΡΑΤΗΣΗ ΤΟΥ ΣΤΡΟΒΙΛΟΥ ΕΠΙΘΕΩΡΟΥΝΤΑΙ ΚΑΙ ΕΠΙΣΚΕΥΑΖΟΝΤΑΙ ΟΙ ΛΑΒΥΡΙΝΘΟΙ ΤΟΥΣ ΚΑΙ ΕΦΑΡΜΟΖΟΝΤΑΙ ΤΑ ΑΝΘΡΑΚΟΠΑΡΕΜΒΥΣΜΑΤΑ ΤΟΥΣ, ΚΥΡΙΩΣ ΣΤΟΥΣ ΣΤΡΟΒΙΛΟΥΣ Χ.Π. ΚΑΙ ΣΤΟΥΣ ΑΝΑΠΟΔΑ.</a:t>
            </a:r>
            <a:endParaRPr b="0" lang="el-GR" sz="2800" spc="-1" strike="noStrike">
              <a:solidFill>
                <a:srgbClr val="ffffff"/>
              </a:solidFill>
              <a:uFill>
                <a:solidFill>
                  <a:srgbClr val="ffffff"/>
                </a:solidFill>
              </a:uFill>
              <a:latin typeface="Book Antiqua"/>
            </a:endParaRPr>
          </a:p>
          <a:p>
            <a:pPr marL="548640" indent="-411120">
              <a:lnSpc>
                <a:spcPct val="100000"/>
              </a:lnSpc>
              <a:spcBef>
                <a:spcPts val="561"/>
              </a:spcBef>
            </a:pPr>
            <a:endParaRPr b="0" lang="el-GR" sz="2800" spc="-1" strike="noStrike">
              <a:solidFill>
                <a:srgbClr val="ffffff"/>
              </a:solidFill>
              <a:uFill>
                <a:solidFill>
                  <a:srgbClr val="ffffff"/>
                </a:solidFill>
              </a:uFill>
              <a:latin typeface="Book Antiqua"/>
            </a:endParaRPr>
          </a:p>
          <a:p>
            <a:pPr>
              <a:lnSpc>
                <a:spcPct val="100000"/>
              </a:lnSpc>
              <a:spcBef>
                <a:spcPts val="400"/>
              </a:spcBef>
            </a:pPr>
            <a:endParaRPr b="0" lang="el-GR" sz="2800" spc="-1" strike="noStrike">
              <a:solidFill>
                <a:srgbClr val="ffffff"/>
              </a:solidFill>
              <a:uFill>
                <a:solidFill>
                  <a:srgbClr val="ffffff"/>
                </a:solidFill>
              </a:uFill>
              <a:latin typeface="Book Antiqua"/>
            </a:endParaRPr>
          </a:p>
        </p:txBody>
      </p:sp>
    </p:spTree>
  </p:cSld>
</p:sld>
</file>

<file path=ppt/slides/slide30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4" name="TextShape 1"/>
          <p:cNvSpPr txBox="1"/>
          <p:nvPr/>
        </p:nvSpPr>
        <p:spPr>
          <a:xfrm>
            <a:off x="214200" y="142920"/>
            <a:ext cx="8715240" cy="785520"/>
          </a:xfrm>
          <a:prstGeom prst="rect">
            <a:avLst/>
          </a:prstGeom>
          <a:solidFill>
            <a:srgbClr val="7030a0"/>
          </a:solidFill>
          <a:ln>
            <a:noFill/>
          </a:ln>
        </p:spPr>
        <p:txBody>
          <a:bodyPr lIns="90000" rIns="90000" tIns="45000" bIns="45000" anchor="ctr"/>
          <a:p>
            <a:pPr algn="ctr">
              <a:lnSpc>
                <a:spcPct val="100000"/>
              </a:lnSpc>
            </a:pPr>
            <a:r>
              <a:rPr b="1" lang="el-GR" sz="2000" spc="-1" strike="noStrike" u="sng">
                <a:solidFill>
                  <a:srgbClr val="000000"/>
                </a:solidFill>
                <a:uFill>
                  <a:solidFill>
                    <a:srgbClr val="ffffff"/>
                  </a:solidFill>
                </a:uFill>
                <a:latin typeface="Arial"/>
              </a:rPr>
              <a:t>ΒΛΑΒΕΣ - ΑΝΩΜΑΛΙΕΣ</a:t>
            </a:r>
            <a:br/>
            <a:r>
              <a:rPr b="1" lang="el-GR" sz="2400" spc="-1" strike="noStrike" u="sng">
                <a:solidFill>
                  <a:srgbClr val="000000"/>
                </a:solidFill>
                <a:uFill>
                  <a:solidFill>
                    <a:srgbClr val="ffffff"/>
                  </a:solidFill>
                </a:uFill>
                <a:latin typeface="Arial"/>
              </a:rPr>
              <a:t>ΠΤΩΣΗ ΚΕΝΟΥ</a:t>
            </a:r>
            <a:endParaRPr b="0" lang="el-GR" sz="2400" spc="-1" strike="noStrike">
              <a:solidFill>
                <a:srgbClr val="ffffff"/>
              </a:solidFill>
              <a:uFill>
                <a:solidFill>
                  <a:srgbClr val="ffffff"/>
                </a:solidFill>
              </a:uFill>
              <a:latin typeface="Book Antiqua"/>
            </a:endParaRPr>
          </a:p>
        </p:txBody>
      </p:sp>
      <p:sp>
        <p:nvSpPr>
          <p:cNvPr id="1095" name="TextShape 2"/>
          <p:cNvSpPr txBox="1"/>
          <p:nvPr/>
        </p:nvSpPr>
        <p:spPr>
          <a:xfrm>
            <a:off x="214200" y="1071720"/>
            <a:ext cx="8715240" cy="5500440"/>
          </a:xfrm>
          <a:prstGeom prst="rect">
            <a:avLst/>
          </a:prstGeom>
          <a:noFill/>
          <a:ln>
            <a:noFill/>
          </a:ln>
        </p:spPr>
        <p:txBody>
          <a:bodyPr lIns="90000" rIns="90000" tIns="45000" bIns="45000">
            <a:normAutofit/>
          </a:bodyPr>
          <a:p>
            <a:pPr marL="548640" indent="-411120">
              <a:lnSpc>
                <a:spcPct val="100000"/>
              </a:lnSpc>
              <a:spcBef>
                <a:spcPts val="561"/>
              </a:spcBef>
            </a:pPr>
            <a:r>
              <a:rPr b="1" lang="el-GR" sz="2800" spc="-1" strike="noStrike">
                <a:solidFill>
                  <a:srgbClr val="ffffff"/>
                </a:solidFill>
                <a:uFill>
                  <a:solidFill>
                    <a:srgbClr val="ffffff"/>
                  </a:solidFill>
                </a:uFill>
                <a:latin typeface="Arial"/>
              </a:rPr>
              <a:t>γ) </a:t>
            </a:r>
            <a:r>
              <a:rPr b="1" lang="el-GR" sz="2800" spc="-1" strike="noStrike" u="sng">
                <a:solidFill>
                  <a:srgbClr val="ff0000"/>
                </a:solidFill>
                <a:uFill>
                  <a:solidFill>
                    <a:srgbClr val="ffffff"/>
                  </a:solidFill>
                </a:uFill>
                <a:latin typeface="Arial"/>
              </a:rPr>
              <a:t>ΕΙΣΟΔΟΣ ΑΕΡΑ ΣΤΟ ΨΥΓΕΙΟ</a:t>
            </a:r>
            <a:r>
              <a:rPr b="1" lang="el-GR" sz="2800" spc="-1" strike="noStrike">
                <a:solidFill>
                  <a:srgbClr val="ff0000"/>
                </a:solidFill>
                <a:uFill>
                  <a:solidFill>
                    <a:srgbClr val="ffffff"/>
                  </a:solidFill>
                </a:uFill>
                <a:latin typeface="Arial"/>
              </a:rPr>
              <a:t>.</a:t>
            </a:r>
            <a:endParaRPr b="0" lang="el-GR" sz="2800" spc="-1" strike="noStrike">
              <a:solidFill>
                <a:srgbClr val="ffffff"/>
              </a:solidFill>
              <a:uFill>
                <a:solidFill>
                  <a:srgbClr val="ffffff"/>
                </a:solidFill>
              </a:uFill>
              <a:latin typeface="Book Antiqua"/>
            </a:endParaRPr>
          </a:p>
          <a:p>
            <a:pPr marL="548640" indent="-411120">
              <a:lnSpc>
                <a:spcPct val="100000"/>
              </a:lnSpc>
              <a:spcBef>
                <a:spcPts val="561"/>
              </a:spcBef>
            </a:pPr>
            <a:endParaRPr b="0" lang="el-GR" sz="2800" spc="-1" strike="noStrike">
              <a:solidFill>
                <a:srgbClr val="ffffff"/>
              </a:solidFill>
              <a:uFill>
                <a:solidFill>
                  <a:srgbClr val="ffffff"/>
                </a:solidFill>
              </a:uFill>
              <a:latin typeface="Book Antiqua"/>
            </a:endParaRPr>
          </a:p>
          <a:p>
            <a:pPr>
              <a:lnSpc>
                <a:spcPct val="100000"/>
              </a:lnSpc>
              <a:spcBef>
                <a:spcPts val="479"/>
              </a:spcBef>
            </a:pPr>
            <a:r>
              <a:rPr b="1" lang="el-GR" sz="2400" spc="-1" strike="noStrike">
                <a:solidFill>
                  <a:srgbClr val="ffffff"/>
                </a:solidFill>
                <a:uFill>
                  <a:solidFill>
                    <a:srgbClr val="ffffff"/>
                  </a:solidFill>
                </a:uFill>
                <a:latin typeface="Arial"/>
              </a:rPr>
              <a:t>ΜΠΟΡΕΙ ΝΑ ΠΡΟΕΛΘΕΙ ΑΠΟ ΑΝΤΙΚΑΝΟΝΙΚΟ ΑΝΟΙΓΜΑ ΚΡΟΥΝΩΝ, ΑΠΟ ΤΥΧΟΝ ΡΩΓΜΗ ΣΤΟ ΨΥΓΕΙΟ Η ΚΑΚΗ ΕΦΑΡΜΟΓΗ ΕΝΩΣΕΩΣ ΣΤΕΓΑΝΟΤΗΤΑΣ ΤΟΥ ΕΙΤΕ ΑΠΟ ΤΟΥΣ ΕΞΑΤΜΙΣΤΙΚΟΥΣ ΑΓΩΓΟΥΣ ΤΩΝ ΒΟΗΘΗΤΙΚΩΝ ΜΗΧΑΝΗΜΑΤΩΝ ΠΟΥ ΔΕΝ ΛΕΙΤΟΥΡΓΟΥΝ, ΕΙΤΕ ΤΕΛΟΣ ΑΠΟ ΤΟ ΣΩΛΗΝΑ ΤΟΥ ΜΙΚΤΟΥ, ΟΤΑΝ ΑΥΤΟΣ ΠΑΡΟΥΣΙΑΖΕΙ ΑΠΩΛΕΙΑ Η ΕΧΕΙ ΕΞΑΝΤΛΗΘΕΙ ΤΟ ΝΕΡΟ ΤΗΣ ΤΡΟΦΟΔΟΤΙΚΗΣ ΔΕΞΑΜΕΝΗΣ. Η ΕΡΕΥΝΑ ΤΗΣ ΚΑΛΗΣ ΣΤΕΓΑΝΟΤΗΤΑΣ ΤΟΥ ΨΥΓΕΙΟΥ ΟΤΑΝ ΕΧΕΙ ΥΨΗΛΟ ΚΕΝΟ ΜΕ ΤΗ ΒΟΗΘΕΙΑ ΦΛΟΓΑΣ ΚΕΡΙΟΥ ΔΙΝΕΙ ΚΑΛΑ ΑΠΟΤΕΛΕΣΜΑΤΑ.</a:t>
            </a:r>
            <a:endParaRPr b="0" lang="el-GR" sz="2400" spc="-1" strike="noStrike">
              <a:solidFill>
                <a:srgbClr val="ffffff"/>
              </a:solidFill>
              <a:uFill>
                <a:solidFill>
                  <a:srgbClr val="ffffff"/>
                </a:solidFill>
              </a:uFill>
              <a:latin typeface="Book Antiqua"/>
            </a:endParaRPr>
          </a:p>
          <a:p>
            <a:pPr>
              <a:lnSpc>
                <a:spcPct val="100000"/>
              </a:lnSpc>
              <a:spcBef>
                <a:spcPts val="400"/>
              </a:spcBef>
            </a:pPr>
            <a:endParaRPr b="0" lang="el-GR" sz="2400" spc="-1" strike="noStrike">
              <a:solidFill>
                <a:srgbClr val="ffffff"/>
              </a:solidFill>
              <a:uFill>
                <a:solidFill>
                  <a:srgbClr val="ffffff"/>
                </a:solidFill>
              </a:uFill>
              <a:latin typeface="Book Antiqua"/>
            </a:endParaRPr>
          </a:p>
        </p:txBody>
      </p:sp>
    </p:spTree>
  </p:cSld>
</p:sld>
</file>

<file path=ppt/slides/slide30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6" name="TextShape 1"/>
          <p:cNvSpPr txBox="1"/>
          <p:nvPr/>
        </p:nvSpPr>
        <p:spPr>
          <a:xfrm>
            <a:off x="214200" y="142920"/>
            <a:ext cx="8715240" cy="785520"/>
          </a:xfrm>
          <a:prstGeom prst="rect">
            <a:avLst/>
          </a:prstGeom>
          <a:solidFill>
            <a:srgbClr val="7030a0"/>
          </a:solidFill>
          <a:ln>
            <a:noFill/>
          </a:ln>
        </p:spPr>
        <p:txBody>
          <a:bodyPr lIns="90000" rIns="90000" tIns="45000" bIns="45000" anchor="ctr"/>
          <a:p>
            <a:pPr algn="ctr">
              <a:lnSpc>
                <a:spcPct val="100000"/>
              </a:lnSpc>
            </a:pPr>
            <a:r>
              <a:rPr b="1" lang="el-GR" sz="2000" spc="-1" strike="noStrike" u="sng">
                <a:solidFill>
                  <a:srgbClr val="000000"/>
                </a:solidFill>
                <a:uFill>
                  <a:solidFill>
                    <a:srgbClr val="ffffff"/>
                  </a:solidFill>
                </a:uFill>
                <a:latin typeface="Arial"/>
              </a:rPr>
              <a:t>ΒΛΑΒΕΣ - ΑΝΩΜΑΛΙΕΣ</a:t>
            </a:r>
            <a:br/>
            <a:r>
              <a:rPr b="1" lang="el-GR" sz="2400" spc="-1" strike="noStrike" u="sng">
                <a:solidFill>
                  <a:srgbClr val="000000"/>
                </a:solidFill>
                <a:uFill>
                  <a:solidFill>
                    <a:srgbClr val="ffffff"/>
                  </a:solidFill>
                </a:uFill>
                <a:latin typeface="Arial"/>
              </a:rPr>
              <a:t>ΠΤΩΣΗ ΚΕΝΟΥ</a:t>
            </a:r>
            <a:endParaRPr b="0" lang="el-GR" sz="2400" spc="-1" strike="noStrike">
              <a:solidFill>
                <a:srgbClr val="ffffff"/>
              </a:solidFill>
              <a:uFill>
                <a:solidFill>
                  <a:srgbClr val="ffffff"/>
                </a:solidFill>
              </a:uFill>
              <a:latin typeface="Book Antiqua"/>
            </a:endParaRPr>
          </a:p>
        </p:txBody>
      </p:sp>
      <p:sp>
        <p:nvSpPr>
          <p:cNvPr id="1097" name="TextShape 2"/>
          <p:cNvSpPr txBox="1"/>
          <p:nvPr/>
        </p:nvSpPr>
        <p:spPr>
          <a:xfrm>
            <a:off x="214200" y="1071720"/>
            <a:ext cx="8715240" cy="5500440"/>
          </a:xfrm>
          <a:prstGeom prst="rect">
            <a:avLst/>
          </a:prstGeom>
          <a:noFill/>
          <a:ln>
            <a:noFill/>
          </a:ln>
        </p:spPr>
        <p:txBody>
          <a:bodyPr lIns="90000" rIns="90000" tIns="45000" bIns="45000">
            <a:normAutofit/>
          </a:bodyPr>
          <a:p>
            <a:pPr marL="548640" indent="-411120">
              <a:lnSpc>
                <a:spcPct val="100000"/>
              </a:lnSpc>
              <a:spcBef>
                <a:spcPts val="561"/>
              </a:spcBef>
            </a:pPr>
            <a:r>
              <a:rPr b="1" lang="el-GR" sz="2800" spc="-1" strike="noStrike">
                <a:solidFill>
                  <a:srgbClr val="ffffff"/>
                </a:solidFill>
                <a:uFill>
                  <a:solidFill>
                    <a:srgbClr val="ffffff"/>
                  </a:solidFill>
                </a:uFill>
                <a:latin typeface="Arial"/>
              </a:rPr>
              <a:t>δ) </a:t>
            </a:r>
            <a:r>
              <a:rPr b="1" lang="el-GR" sz="2800" spc="-1" strike="noStrike" u="sng">
                <a:solidFill>
                  <a:srgbClr val="ff0000"/>
                </a:solidFill>
                <a:uFill>
                  <a:solidFill>
                    <a:srgbClr val="ffffff"/>
                  </a:solidFill>
                </a:uFill>
                <a:latin typeface="Arial"/>
              </a:rPr>
              <a:t>ΘΕΡΜΑΝΣΗ ΤΟΥ ΨΥΓΕΙΟΥ.</a:t>
            </a:r>
            <a:endParaRPr b="0" lang="el-GR" sz="2800" spc="-1" strike="noStrike">
              <a:solidFill>
                <a:srgbClr val="ffffff"/>
              </a:solidFill>
              <a:uFill>
                <a:solidFill>
                  <a:srgbClr val="ffffff"/>
                </a:solidFill>
              </a:uFill>
              <a:latin typeface="Book Antiqua"/>
            </a:endParaRPr>
          </a:p>
          <a:p>
            <a:pPr marL="548640" indent="-411120">
              <a:lnSpc>
                <a:spcPct val="100000"/>
              </a:lnSpc>
              <a:spcBef>
                <a:spcPts val="561"/>
              </a:spcBef>
            </a:pPr>
            <a:endParaRPr b="0" lang="el-GR" sz="2800" spc="-1" strike="noStrike">
              <a:solidFill>
                <a:srgbClr val="ffffff"/>
              </a:solidFill>
              <a:uFill>
                <a:solidFill>
                  <a:srgbClr val="ffffff"/>
                </a:solidFill>
              </a:uFill>
              <a:latin typeface="Book Antiqua"/>
            </a:endParaRPr>
          </a:p>
          <a:p>
            <a:pPr>
              <a:lnSpc>
                <a:spcPct val="100000"/>
              </a:lnSpc>
              <a:spcBef>
                <a:spcPts val="561"/>
              </a:spcBef>
            </a:pPr>
            <a:r>
              <a:rPr b="1" lang="el-GR" sz="2800" spc="-1" strike="noStrike">
                <a:solidFill>
                  <a:srgbClr val="ffffff"/>
                </a:solidFill>
                <a:uFill>
                  <a:solidFill>
                    <a:srgbClr val="ffffff"/>
                  </a:solidFill>
                </a:uFill>
                <a:latin typeface="Arial"/>
              </a:rPr>
              <a:t>ΜΠΟΡΕΙ ΝΑ ΟΦΕΙΛΕΤΑΙ ΣΕ ΑΝΕΠΑΡΚΗ ΨΥΞΗ, ΡΥΠΑΡΟΥΣ ΑΥΛΟΥΣ, ΑΠΩΛΕΙΑ ΑΠΟ ΤΟ ΧΕΙΡΙΣΤΗΡΙΟ ΤΟΥ ΑΝΑΠΟΔΑ, ΚΑΙ ΑΠΩΛΕΙΑ ΑΠΟ ΤΗΝ ΑΘΟΡΥΒΗ ΕΞΑΤΜΙΣΗ. ΟΤΑΝ ΕΚΔΗΛΩΘΕΙ, ΓΙΑ ΝΑ ΑΝΤΙΜΕΤΩΠΙΣΘΕΙ ΑΥΞΑΝΕΤΑΙ Η ΨΥΞΗ, ΚΑΘΑΡΙΖΕΤΑΙ ΤΟ ΨΥΓΕΙΟ ΚΑΙ ΣΤΕΓΑΝΟΠΟΙΕΙΤΑΙ Η ΒΑΛΒΙΔΑ ΤΟΥ ΑΝΑΠΟΔΑ Η ΤΗΣ ΑΘΟΡΥΒΗΣ ΕΞΑΤΜΙΣΕΩΣ, ΑΝΑΛΟΓΑ.</a:t>
            </a:r>
            <a:endParaRPr b="0" lang="el-GR" sz="2800" spc="-1" strike="noStrike">
              <a:solidFill>
                <a:srgbClr val="ffffff"/>
              </a:solidFill>
              <a:uFill>
                <a:solidFill>
                  <a:srgbClr val="ffffff"/>
                </a:solidFill>
              </a:uFill>
              <a:latin typeface="Book Antiqua"/>
            </a:endParaRPr>
          </a:p>
          <a:p>
            <a:pPr>
              <a:lnSpc>
                <a:spcPct val="100000"/>
              </a:lnSpc>
              <a:spcBef>
                <a:spcPts val="400"/>
              </a:spcBef>
            </a:pPr>
            <a:endParaRPr b="0" lang="el-GR" sz="2800" spc="-1" strike="noStrike">
              <a:solidFill>
                <a:srgbClr val="ffffff"/>
              </a:solidFill>
              <a:uFill>
                <a:solidFill>
                  <a:srgbClr val="ffffff"/>
                </a:solidFill>
              </a:uFill>
              <a:latin typeface="Book Antiqua"/>
            </a:endParaRPr>
          </a:p>
        </p:txBody>
      </p:sp>
    </p:spTree>
  </p:cSld>
</p:sld>
</file>

<file path=ppt/slides/slide30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8" name="TextShape 1"/>
          <p:cNvSpPr txBox="1"/>
          <p:nvPr/>
        </p:nvSpPr>
        <p:spPr>
          <a:xfrm>
            <a:off x="214200" y="142920"/>
            <a:ext cx="8715240" cy="785520"/>
          </a:xfrm>
          <a:prstGeom prst="rect">
            <a:avLst/>
          </a:prstGeom>
          <a:solidFill>
            <a:srgbClr val="7030a0"/>
          </a:solidFill>
          <a:ln>
            <a:noFill/>
          </a:ln>
        </p:spPr>
        <p:txBody>
          <a:bodyPr lIns="90000" rIns="90000" tIns="45000" bIns="45000" anchor="ctr"/>
          <a:p>
            <a:pPr algn="ctr">
              <a:lnSpc>
                <a:spcPct val="100000"/>
              </a:lnSpc>
            </a:pPr>
            <a:r>
              <a:rPr b="1" lang="el-GR" sz="2000" spc="-1" strike="noStrike" u="sng">
                <a:solidFill>
                  <a:srgbClr val="000000"/>
                </a:solidFill>
                <a:uFill>
                  <a:solidFill>
                    <a:srgbClr val="ffffff"/>
                  </a:solidFill>
                </a:uFill>
                <a:latin typeface="Arial"/>
              </a:rPr>
              <a:t>ΒΛΑΒΕΣ - ΑΝΩΜΑΛΙΕΣ</a:t>
            </a:r>
            <a:br/>
            <a:r>
              <a:rPr b="1" lang="el-GR" sz="2400" spc="-1" strike="noStrike" u="sng">
                <a:solidFill>
                  <a:srgbClr val="000000"/>
                </a:solidFill>
                <a:uFill>
                  <a:solidFill>
                    <a:srgbClr val="ffffff"/>
                  </a:solidFill>
                </a:uFill>
                <a:latin typeface="Arial"/>
              </a:rPr>
              <a:t>ΠΤΩΣΗ ΚΕΝΟΥ</a:t>
            </a:r>
            <a:endParaRPr b="0" lang="el-GR" sz="2400" spc="-1" strike="noStrike">
              <a:solidFill>
                <a:srgbClr val="ffffff"/>
              </a:solidFill>
              <a:uFill>
                <a:solidFill>
                  <a:srgbClr val="ffffff"/>
                </a:solidFill>
              </a:uFill>
              <a:latin typeface="Book Antiqua"/>
            </a:endParaRPr>
          </a:p>
        </p:txBody>
      </p:sp>
      <p:sp>
        <p:nvSpPr>
          <p:cNvPr id="1099" name="TextShape 2"/>
          <p:cNvSpPr txBox="1"/>
          <p:nvPr/>
        </p:nvSpPr>
        <p:spPr>
          <a:xfrm>
            <a:off x="214200" y="1071720"/>
            <a:ext cx="8715240" cy="5500440"/>
          </a:xfrm>
          <a:prstGeom prst="rect">
            <a:avLst/>
          </a:prstGeom>
          <a:noFill/>
          <a:ln>
            <a:noFill/>
          </a:ln>
        </p:spPr>
        <p:txBody>
          <a:bodyPr lIns="90000" rIns="90000" tIns="45000" bIns="45000">
            <a:normAutofit/>
          </a:bodyPr>
          <a:p>
            <a:pPr marL="548640" indent="-411120">
              <a:lnSpc>
                <a:spcPct val="100000"/>
              </a:lnSpc>
              <a:spcBef>
                <a:spcPts val="561"/>
              </a:spcBef>
            </a:pPr>
            <a:r>
              <a:rPr b="1" lang="el-GR" sz="2800" spc="-1" strike="noStrike">
                <a:solidFill>
                  <a:srgbClr val="ffffff"/>
                </a:solidFill>
                <a:uFill>
                  <a:solidFill>
                    <a:srgbClr val="ffffff"/>
                  </a:solidFill>
                </a:uFill>
                <a:latin typeface="Arial"/>
              </a:rPr>
              <a:t>ε) </a:t>
            </a:r>
            <a:r>
              <a:rPr b="1" lang="el-GR" sz="2800" spc="-1" strike="noStrike" u="sng">
                <a:solidFill>
                  <a:srgbClr val="ff0000"/>
                </a:solidFill>
                <a:uFill>
                  <a:solidFill>
                    <a:srgbClr val="ffffff"/>
                  </a:solidFill>
                </a:uFill>
                <a:latin typeface="Arial"/>
              </a:rPr>
              <a:t>ΥΨΗΛΗ ΣΤΑΘΜΗ ΣΤΟ ΨΥΓΕΙΟ.</a:t>
            </a:r>
            <a:endParaRPr b="0" lang="el-GR" sz="2800" spc="-1" strike="noStrike">
              <a:solidFill>
                <a:srgbClr val="ffffff"/>
              </a:solidFill>
              <a:uFill>
                <a:solidFill>
                  <a:srgbClr val="ffffff"/>
                </a:solidFill>
              </a:uFill>
              <a:latin typeface="Book Antiqua"/>
            </a:endParaRPr>
          </a:p>
          <a:p>
            <a:pPr>
              <a:lnSpc>
                <a:spcPct val="100000"/>
              </a:lnSpc>
              <a:spcBef>
                <a:spcPts val="400"/>
              </a:spcBef>
            </a:pPr>
            <a:endParaRPr b="0" lang="el-GR" sz="2800" spc="-1" strike="noStrike">
              <a:solidFill>
                <a:srgbClr val="ffffff"/>
              </a:solidFill>
              <a:uFill>
                <a:solidFill>
                  <a:srgbClr val="ffffff"/>
                </a:solidFill>
              </a:uFill>
              <a:latin typeface="Book Antiqua"/>
            </a:endParaRPr>
          </a:p>
          <a:p>
            <a:pPr>
              <a:lnSpc>
                <a:spcPct val="100000"/>
              </a:lnSpc>
              <a:spcBef>
                <a:spcPts val="561"/>
              </a:spcBef>
            </a:pPr>
            <a:r>
              <a:rPr b="1" lang="el-GR" sz="2800" spc="-1" strike="noStrike">
                <a:solidFill>
                  <a:srgbClr val="ffffff"/>
                </a:solidFill>
                <a:uFill>
                  <a:solidFill>
                    <a:srgbClr val="ffffff"/>
                  </a:solidFill>
                </a:uFill>
                <a:latin typeface="Arial"/>
              </a:rPr>
              <a:t>ΠΟΛΥ ΠΙΘΑΝΟ ΝΑ ΟΦΕΙΛΕΤΑΙ ΣΕ ΑΝΤΙΚΑΝΟΝΙΚΗ ΛΕΙΤΟΥΡΓΙΑ ΤΟΥ ΡΥΘΜΙΣΤΗ ΣΤΑΘΜΗΣ. ΣΤΗΝ ΠΕΡΙΠΤΩΣΗ ΑΥΤΗ ΠΡΕΠΕΙ ΝΑ ΕΛΕΓΧΘΕΙ ΚΑΙ ΝΑ ΑΠΟΚΑΤΑΣΤΑΘΕΙ Η ΚΑΝΟΝΙΚΗ ΛΕΙΤΟΥΡΓΙΑ ΤΟΥ ΡΥΘΜΙΣΤΗ.</a:t>
            </a:r>
            <a:endParaRPr b="0" lang="el-GR" sz="2800" spc="-1" strike="noStrike">
              <a:solidFill>
                <a:srgbClr val="ffffff"/>
              </a:solidFill>
              <a:uFill>
                <a:solidFill>
                  <a:srgbClr val="ffffff"/>
                </a:solidFill>
              </a:uFill>
              <a:latin typeface="Book Antiqua"/>
            </a:endParaRPr>
          </a:p>
          <a:p>
            <a:pPr>
              <a:lnSpc>
                <a:spcPct val="100000"/>
              </a:lnSpc>
              <a:spcBef>
                <a:spcPts val="400"/>
              </a:spcBef>
            </a:pPr>
            <a:endParaRPr b="0" lang="el-GR" sz="2800" spc="-1" strike="noStrike">
              <a:solidFill>
                <a:srgbClr val="ffffff"/>
              </a:solidFill>
              <a:uFill>
                <a:solidFill>
                  <a:srgbClr val="ffffff"/>
                </a:solidFill>
              </a:uFill>
              <a:latin typeface="Book Antiqua"/>
            </a:endParaRPr>
          </a:p>
        </p:txBody>
      </p:sp>
    </p:spTree>
  </p:cSld>
</p:sld>
</file>

<file path=ppt/slides/slide3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0" name="TextShape 1"/>
          <p:cNvSpPr txBox="1"/>
          <p:nvPr/>
        </p:nvSpPr>
        <p:spPr>
          <a:xfrm>
            <a:off x="214200" y="142920"/>
            <a:ext cx="8715240" cy="785520"/>
          </a:xfrm>
          <a:prstGeom prst="rect">
            <a:avLst/>
          </a:prstGeom>
          <a:solidFill>
            <a:srgbClr val="ffff00"/>
          </a:solidFill>
          <a:ln>
            <a:noFill/>
          </a:ln>
        </p:spPr>
        <p:txBody>
          <a:bodyPr lIns="90000" rIns="90000" tIns="45000" bIns="45000" anchor="ctr"/>
          <a:p>
            <a:pPr algn="ctr">
              <a:lnSpc>
                <a:spcPct val="100000"/>
              </a:lnSpc>
            </a:pPr>
            <a:r>
              <a:rPr b="1" lang="el-GR" sz="2000" spc="-1" strike="noStrike" u="sng">
                <a:solidFill>
                  <a:srgbClr val="e9d596"/>
                </a:solidFill>
                <a:uFill>
                  <a:solidFill>
                    <a:srgbClr val="ffffff"/>
                  </a:solidFill>
                </a:uFill>
                <a:latin typeface="Arial"/>
              </a:rPr>
              <a:t>ΒΛΑΒΕΣ - ΑΝΩΜΑΛΙΕΣ</a:t>
            </a:r>
            <a:br/>
            <a:r>
              <a:rPr b="1" lang="el-GR" sz="2400" spc="-1" strike="noStrike" u="sng">
                <a:solidFill>
                  <a:srgbClr val="e9d596"/>
                </a:solidFill>
                <a:uFill>
                  <a:solidFill>
                    <a:srgbClr val="ffffff"/>
                  </a:solidFill>
                </a:uFill>
                <a:latin typeface="Arial"/>
              </a:rPr>
              <a:t>ΛΕΙΤΟΥΡΓΙΑ ΑΝΑΓΚΗΣ</a:t>
            </a:r>
            <a:endParaRPr b="0" lang="el-GR" sz="2400" spc="-1" strike="noStrike">
              <a:solidFill>
                <a:srgbClr val="ffffff"/>
              </a:solidFill>
              <a:uFill>
                <a:solidFill>
                  <a:srgbClr val="ffffff"/>
                </a:solidFill>
              </a:uFill>
              <a:latin typeface="Book Antiqua"/>
            </a:endParaRPr>
          </a:p>
        </p:txBody>
      </p:sp>
      <p:sp>
        <p:nvSpPr>
          <p:cNvPr id="1101" name="TextShape 2"/>
          <p:cNvSpPr txBox="1"/>
          <p:nvPr/>
        </p:nvSpPr>
        <p:spPr>
          <a:xfrm>
            <a:off x="214200" y="1071720"/>
            <a:ext cx="8715240" cy="5500440"/>
          </a:xfrm>
          <a:prstGeom prst="rect">
            <a:avLst/>
          </a:prstGeom>
          <a:noFill/>
          <a:ln>
            <a:noFill/>
          </a:ln>
        </p:spPr>
        <p:txBody>
          <a:bodyPr lIns="90000" rIns="90000" tIns="45000" bIns="45000">
            <a:normAutofit/>
          </a:bodyPr>
          <a:p>
            <a:pPr marL="180000" indent="-179640">
              <a:lnSpc>
                <a:spcPct val="100000"/>
              </a:lnSpc>
              <a:spcBef>
                <a:spcPts val="479"/>
              </a:spcBef>
              <a:buClr>
                <a:srgbClr val="ff0000"/>
              </a:buClr>
              <a:buSzPct val="65000"/>
              <a:buFont typeface="Wingdings" charset="2"/>
              <a:buChar char=""/>
            </a:pPr>
            <a:r>
              <a:rPr b="1" lang="el-GR" sz="2400" spc="-1" strike="noStrike">
                <a:solidFill>
                  <a:srgbClr val="ffffff"/>
                </a:solidFill>
                <a:uFill>
                  <a:solidFill>
                    <a:srgbClr val="ffffff"/>
                  </a:solidFill>
                </a:uFill>
                <a:latin typeface="Arial"/>
              </a:rPr>
              <a:t>ΟΤΑΝ ΛΟΓΩ ΒΛΑΒΗΣ ΕΙΝΑΙ ΑΔΥΝΑΤΗ ΣΤΟΥΣ ΣΤΡΟΒΙΛΟΥΣ ΠΡΟΩΣΕΩΣ Η ΛΕΙΤΟΥΡΓΙΑ ΤΟΥ ΕΝΟΣ ΣΤΡΟΒΙΛΟΥ Η ΤΟΥ ΕΝΟΣ ΠΗΝΙΟΥ ΤΟΥ ΜΕΙΩΤΗΡΑ, ΤΟΤΕ ΑΝΑΓΚΑΣΤΙΚΑ ΑΠΟΜΟΝΩΝΕΤΑΙ ΤΟ ΤΜΗΜΑ ΠΟΥ ΕΠΑΘΕ ΤΗ ΒΛΑΒΗ ΚΑΙ Η ΕΓΚΑΤΑΣΤΑΣΗ ΒΕΒΑΙΑ ΑΠΟΔΙΔΕΙ ΤΗ ΜΙΣΗ ΠΕΡΙΠΟΥ ΙΠΠΟΔΥΝΑΜΗ ΤΗΣ.</a:t>
            </a:r>
            <a:endParaRPr b="0" lang="el-GR" sz="2400" spc="-1" strike="noStrike">
              <a:solidFill>
                <a:srgbClr val="ffffff"/>
              </a:solidFill>
              <a:uFill>
                <a:solidFill>
                  <a:srgbClr val="ffffff"/>
                </a:solidFill>
              </a:uFill>
              <a:latin typeface="Book Antiqua"/>
            </a:endParaRPr>
          </a:p>
          <a:p>
            <a:pPr marL="180000" indent="-179640">
              <a:lnSpc>
                <a:spcPct val="100000"/>
              </a:lnSpc>
              <a:spcBef>
                <a:spcPts val="479"/>
              </a:spcBef>
              <a:buClr>
                <a:srgbClr val="ff0000"/>
              </a:buClr>
              <a:buSzPct val="65000"/>
              <a:buFont typeface="Wingdings" charset="2"/>
              <a:buChar char=""/>
            </a:pPr>
            <a:r>
              <a:rPr b="1" lang="el-GR" sz="2400" spc="-1" strike="noStrike">
                <a:solidFill>
                  <a:srgbClr val="ffffff"/>
                </a:solidFill>
                <a:uFill>
                  <a:solidFill>
                    <a:srgbClr val="ffffff"/>
                  </a:solidFill>
                </a:uFill>
                <a:latin typeface="Arial"/>
              </a:rPr>
              <a:t>ΚΑΤ' ΑΥΤΗΝ ΤΗ ΛΕΙΤΟΥΡΓΙΑ ΑΝΑΓΚΗΣ ΕΞΑΚΟΛΟΥΘΕΙ ΣΤΟ ΣΤΡΟΒΙΛΟ ΠΟΥ ΕΠΑΘΕ ΒΛΑΒΗ ΝΑ ΛΕΙΤΟΥΡΓΕΙ ΤΟ ΣΥΣΤΗΜΑ ΑΠΟΜΑΣΤΕΥΣΕΩΣ ΚΑΙ ΕΞΑΓΩΓΗΣ, ΓΙΑ ΝΑ ΔΙΑΤΗΡΗΘΕΙ ΤΟ ΚΕΝΟ.</a:t>
            </a:r>
            <a:endParaRPr b="0" lang="el-GR" sz="2400" spc="-1" strike="noStrike">
              <a:solidFill>
                <a:srgbClr val="ffffff"/>
              </a:solidFill>
              <a:uFill>
                <a:solidFill>
                  <a:srgbClr val="ffffff"/>
                </a:solidFill>
              </a:uFill>
              <a:latin typeface="Book Antiqua"/>
            </a:endParaRPr>
          </a:p>
          <a:p>
            <a:pPr marL="180000" indent="-179640">
              <a:lnSpc>
                <a:spcPct val="100000"/>
              </a:lnSpc>
              <a:spcBef>
                <a:spcPts val="479"/>
              </a:spcBef>
              <a:buClr>
                <a:srgbClr val="ff0000"/>
              </a:buClr>
              <a:buSzPct val="65000"/>
              <a:buFont typeface="Wingdings" charset="2"/>
              <a:buChar char=""/>
            </a:pPr>
            <a:r>
              <a:rPr b="1" lang="el-GR" sz="2400" spc="-1" strike="noStrike">
                <a:solidFill>
                  <a:srgbClr val="ffffff"/>
                </a:solidFill>
                <a:uFill>
                  <a:solidFill>
                    <a:srgbClr val="ffffff"/>
                  </a:solidFill>
                </a:uFill>
                <a:latin typeface="Arial"/>
              </a:rPr>
              <a:t>ΟΙ ΟΔΗΓΙΕΣ ΤΩΝ ΚΑΤΑΣΚΕΥΑΣΤΩΝ ΕΙΝΑΙ ΛΟΓΙΚΟ ΝΑ ΔΙΑΦΕΡΟΥΝ, ΑΝΑΛΟΓΑ ΜΕ ΤΙΣ ΛΕΠΤΟΜΕΡΕΙΕΣ ΤΗΣ ΚΑΤΑΣΚΕΥΗΣ ΚΑΘΕ ΣΥΓΚΡΟΤΗΜΑΤΟΣ ΣΤΡΟΒΙΛΩΝ ΠΡΟΩΣΕΩΣ. ΠΡΕΠΕΙ ΟΜΩΣ ΠΑΝΤΟΤΕ ΝΑ ΛΑΜΒΑΝΟΝΤΑΙ ΥΠΟΨΗ ΟΙ ΠΑΡΑΚΑΤΩ ΓΕΝΙΚΟΙ ΠΕΡΙΟΡΙΣΜΟΙ:</a:t>
            </a:r>
            <a:endParaRPr b="0" lang="el-GR" sz="2400" spc="-1" strike="noStrike">
              <a:solidFill>
                <a:srgbClr val="ffffff"/>
              </a:solidFill>
              <a:uFill>
                <a:solidFill>
                  <a:srgbClr val="ffffff"/>
                </a:solidFill>
              </a:uFill>
              <a:latin typeface="Book Antiqua"/>
            </a:endParaRPr>
          </a:p>
          <a:p>
            <a:pPr>
              <a:lnSpc>
                <a:spcPct val="100000"/>
              </a:lnSpc>
              <a:spcBef>
                <a:spcPts val="320"/>
              </a:spcBef>
            </a:pPr>
            <a:endParaRPr b="0" lang="el-GR" sz="2400" spc="-1" strike="noStrike">
              <a:solidFill>
                <a:srgbClr val="ffffff"/>
              </a:solidFill>
              <a:uFill>
                <a:solidFill>
                  <a:srgbClr val="ffffff"/>
                </a:solidFill>
              </a:uFill>
              <a:latin typeface="Book Antiqua"/>
            </a:endParaRPr>
          </a:p>
          <a:p>
            <a:pPr>
              <a:lnSpc>
                <a:spcPct val="100000"/>
              </a:lnSpc>
              <a:spcBef>
                <a:spcPts val="400"/>
              </a:spcBef>
            </a:pPr>
            <a:endParaRPr b="0" lang="el-GR" sz="2400" spc="-1" strike="noStrike">
              <a:solidFill>
                <a:srgbClr val="ffffff"/>
              </a:solidFill>
              <a:uFill>
                <a:solidFill>
                  <a:srgbClr val="ffffff"/>
                </a:solidFill>
              </a:uFill>
              <a:latin typeface="Book Antiqua"/>
            </a:endParaRPr>
          </a:p>
        </p:txBody>
      </p:sp>
    </p:spTree>
  </p:cSld>
</p:sld>
</file>

<file path=ppt/slides/slide3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2" name="TextShape 1"/>
          <p:cNvSpPr txBox="1"/>
          <p:nvPr/>
        </p:nvSpPr>
        <p:spPr>
          <a:xfrm>
            <a:off x="214200" y="142920"/>
            <a:ext cx="8715240" cy="785520"/>
          </a:xfrm>
          <a:prstGeom prst="rect">
            <a:avLst/>
          </a:prstGeom>
          <a:solidFill>
            <a:srgbClr val="ffff00"/>
          </a:solidFill>
          <a:ln>
            <a:noFill/>
          </a:ln>
        </p:spPr>
        <p:txBody>
          <a:bodyPr lIns="90000" rIns="90000" tIns="45000" bIns="45000" anchor="ctr"/>
          <a:p>
            <a:pPr algn="ctr">
              <a:lnSpc>
                <a:spcPct val="100000"/>
              </a:lnSpc>
            </a:pPr>
            <a:r>
              <a:rPr b="1" lang="el-GR" sz="2000" spc="-1" strike="noStrike" u="sng">
                <a:solidFill>
                  <a:srgbClr val="e9d596"/>
                </a:solidFill>
                <a:uFill>
                  <a:solidFill>
                    <a:srgbClr val="ffffff"/>
                  </a:solidFill>
                </a:uFill>
                <a:latin typeface="Arial"/>
              </a:rPr>
              <a:t>ΒΛΑΒΕΣ - ΑΝΩΜΑΛΙΕΣ</a:t>
            </a:r>
            <a:br/>
            <a:r>
              <a:rPr b="1" lang="el-GR" sz="2400" spc="-1" strike="noStrike" u="sng">
                <a:solidFill>
                  <a:srgbClr val="e9d596"/>
                </a:solidFill>
                <a:uFill>
                  <a:solidFill>
                    <a:srgbClr val="ffffff"/>
                  </a:solidFill>
                </a:uFill>
                <a:latin typeface="Arial"/>
              </a:rPr>
              <a:t>ΛΕΙΤΟΥΡΓΙΑ ΑΝΑΓΚΗΣ</a:t>
            </a:r>
            <a:endParaRPr b="0" lang="el-GR" sz="2400" spc="-1" strike="noStrike">
              <a:solidFill>
                <a:srgbClr val="ffffff"/>
              </a:solidFill>
              <a:uFill>
                <a:solidFill>
                  <a:srgbClr val="ffffff"/>
                </a:solidFill>
              </a:uFill>
              <a:latin typeface="Book Antiqua"/>
            </a:endParaRPr>
          </a:p>
        </p:txBody>
      </p:sp>
      <p:sp>
        <p:nvSpPr>
          <p:cNvPr id="1103" name="TextShape 2"/>
          <p:cNvSpPr txBox="1"/>
          <p:nvPr/>
        </p:nvSpPr>
        <p:spPr>
          <a:xfrm>
            <a:off x="214200" y="1071720"/>
            <a:ext cx="8715240" cy="5500440"/>
          </a:xfrm>
          <a:prstGeom prst="rect">
            <a:avLst/>
          </a:prstGeom>
          <a:noFill/>
          <a:ln>
            <a:noFill/>
          </a:ln>
        </p:spPr>
        <p:txBody>
          <a:bodyPr lIns="90000" rIns="90000" tIns="45000" bIns="45000">
            <a:normAutofit/>
          </a:bodyPr>
          <a:p>
            <a:pPr>
              <a:lnSpc>
                <a:spcPct val="100000"/>
              </a:lnSpc>
              <a:spcBef>
                <a:spcPts val="400"/>
              </a:spcBef>
            </a:pPr>
            <a:r>
              <a:rPr b="1" lang="el-GR" sz="2000" spc="-1" strike="noStrike">
                <a:solidFill>
                  <a:srgbClr val="ff0000"/>
                </a:solidFill>
                <a:uFill>
                  <a:solidFill>
                    <a:srgbClr val="ffffff"/>
                  </a:solidFill>
                </a:uFill>
                <a:latin typeface="Arial"/>
              </a:rPr>
              <a:t>α) </a:t>
            </a:r>
            <a:r>
              <a:rPr b="1" lang="el-GR" sz="2000" spc="-1" strike="noStrike">
                <a:solidFill>
                  <a:srgbClr val="ffffff"/>
                </a:solidFill>
                <a:uFill>
                  <a:solidFill>
                    <a:srgbClr val="ffffff"/>
                  </a:solidFill>
                </a:uFill>
                <a:latin typeface="Arial"/>
              </a:rPr>
              <a:t>ΛΕΙΤΟΥΡΓΙΑ ΤΗΣ ΕΓΚΑΤΑΣΤΑΣΕΩΣ ΠΡΟΩΣΕΩΣ ΣΕ ΧΑΜΗΛΕΣ ΣΤΡΟΦΕΣ ΕΛΙΚΑΣ ΠΡΕΠΕΙ ΝΑ ΑΠΟΦΕΥΓΕΤΑΙ.</a:t>
            </a:r>
            <a:endParaRPr b="0" lang="el-GR" sz="2000" spc="-1" strike="noStrike">
              <a:solidFill>
                <a:srgbClr val="ffffff"/>
              </a:solidFill>
              <a:uFill>
                <a:solidFill>
                  <a:srgbClr val="ffffff"/>
                </a:solidFill>
              </a:uFill>
              <a:latin typeface="Book Antiqua"/>
            </a:endParaRPr>
          </a:p>
          <a:p>
            <a:pPr>
              <a:lnSpc>
                <a:spcPct val="100000"/>
              </a:lnSpc>
              <a:spcBef>
                <a:spcPts val="400"/>
              </a:spcBef>
            </a:pPr>
            <a:endParaRPr b="0" lang="el-GR" sz="2000" spc="-1" strike="noStrike">
              <a:solidFill>
                <a:srgbClr val="ffffff"/>
              </a:solidFill>
              <a:uFill>
                <a:solidFill>
                  <a:srgbClr val="ffffff"/>
                </a:solidFill>
              </a:uFill>
              <a:latin typeface="Book Antiqua"/>
            </a:endParaRPr>
          </a:p>
          <a:p>
            <a:pPr>
              <a:lnSpc>
                <a:spcPct val="100000"/>
              </a:lnSpc>
              <a:spcBef>
                <a:spcPts val="400"/>
              </a:spcBef>
            </a:pPr>
            <a:r>
              <a:rPr b="1" lang="el-GR" sz="2000" spc="-1" strike="noStrike">
                <a:solidFill>
                  <a:srgbClr val="ff0000"/>
                </a:solidFill>
                <a:uFill>
                  <a:solidFill>
                    <a:srgbClr val="ffffff"/>
                  </a:solidFill>
                </a:uFill>
                <a:latin typeface="Arial"/>
              </a:rPr>
              <a:t>β) </a:t>
            </a:r>
            <a:r>
              <a:rPr b="1" lang="el-GR" sz="2000" spc="-1" strike="noStrike">
                <a:solidFill>
                  <a:srgbClr val="ffffff"/>
                </a:solidFill>
                <a:uFill>
                  <a:solidFill>
                    <a:srgbClr val="ffffff"/>
                  </a:solidFill>
                </a:uFill>
                <a:latin typeface="Arial"/>
              </a:rPr>
              <a:t>ΠΡΕΠΕΙ ΟΙ ΣΤΡΟΦΕΣ ΤΗΣ ΕΛΙΚΑΣ ΝΑ ΜΗΝ ΥΠΕΡΒΑΙΝΟΥΝ ΤΟ 67% ΠΕΡΙΠΟΥ ΤΟΥ ΜΕΓΙΣΤΟΥ ΑΡΙΘΜΟΥ ΣΤΡΟΦΩΝ ΠΡΟΣΩ, ΑΝ ΛΕΙΤΟΥΡΓΕΙ Ο ΣΤΡΟΒΙΛΟΣ Χ.Π. ΜΟΝΟ, ΚΑΙ ΤΟ 74% ΠΕΡΙΠΟΥ ΑΝ ΛΕΙΤΟΥΡΓΕΙ Ο ΣΤΡΟΒΙΛΟΣ Υ.Π. ΜΟΝΟ. </a:t>
            </a:r>
            <a:endParaRPr b="0" lang="el-GR" sz="2000" spc="-1" strike="noStrike">
              <a:solidFill>
                <a:srgbClr val="ffffff"/>
              </a:solidFill>
              <a:uFill>
                <a:solidFill>
                  <a:srgbClr val="ffffff"/>
                </a:solidFill>
              </a:uFill>
              <a:latin typeface="Book Antiqua"/>
            </a:endParaRPr>
          </a:p>
          <a:p>
            <a:pPr>
              <a:lnSpc>
                <a:spcPct val="100000"/>
              </a:lnSpc>
              <a:spcBef>
                <a:spcPts val="400"/>
              </a:spcBef>
            </a:pPr>
            <a:endParaRPr b="0" lang="el-GR" sz="2000" spc="-1" strike="noStrike">
              <a:solidFill>
                <a:srgbClr val="ffffff"/>
              </a:solidFill>
              <a:uFill>
                <a:solidFill>
                  <a:srgbClr val="ffffff"/>
                </a:solidFill>
              </a:uFill>
              <a:latin typeface="Book Antiqua"/>
            </a:endParaRPr>
          </a:p>
          <a:p>
            <a:pPr>
              <a:lnSpc>
                <a:spcPct val="100000"/>
              </a:lnSpc>
              <a:spcBef>
                <a:spcPts val="400"/>
              </a:spcBef>
            </a:pPr>
            <a:r>
              <a:rPr b="1" lang="el-GR" sz="2000" spc="-1" strike="noStrike">
                <a:solidFill>
                  <a:srgbClr val="ff0000"/>
                </a:solidFill>
                <a:uFill>
                  <a:solidFill>
                    <a:srgbClr val="ffffff"/>
                  </a:solidFill>
                </a:uFill>
                <a:latin typeface="Arial"/>
              </a:rPr>
              <a:t>γ) </a:t>
            </a:r>
            <a:r>
              <a:rPr b="1" lang="el-GR" sz="2000" spc="-1" strike="noStrike">
                <a:solidFill>
                  <a:srgbClr val="ffffff"/>
                </a:solidFill>
                <a:uFill>
                  <a:solidFill>
                    <a:srgbClr val="ffffff"/>
                  </a:solidFill>
                </a:uFill>
                <a:latin typeface="Arial"/>
              </a:rPr>
              <a:t>ΟΤΑΝ Η ΕΓΚΑΤΑΣΤΑΣΗ ΛΕΙΤΟΥΡΓΕΙ ΣΕ ΑΝΩΜΑΛΕΣ ΣΥΝΘΗΚΕΣ, ΠΡΕΠΕΙ ΝΑ ΕΞΑΣΚΕΙΤΑΙ ΑΥΞΗΜΕΝΗ ΕΠΙΒΛΕΨΗ ΚΑΤΑ ΤΗ ΛΕΙΤΟΥΡΓΙΑ. ΚΥΡΙΩΣ ΠΑΡΑΚΟΛΟΥΘΟΥΝΤΑΙ ΠΡΟΣΕΚΤΙΚΑ ΟΙ ΘΕΡΜΟΚΡΑΣΙΕΣ ΚΑΙ ΟΙ ΠΙΕΣΕΙΣ ΤΟΥ ΣΤΡΟΒΙΛΟΥ ΚΑΙ ΤΟΥ ΨΥΓΕΙΟΥ. </a:t>
            </a:r>
            <a:endParaRPr b="0" lang="el-GR" sz="2000" spc="-1" strike="noStrike">
              <a:solidFill>
                <a:srgbClr val="ffffff"/>
              </a:solidFill>
              <a:uFill>
                <a:solidFill>
                  <a:srgbClr val="ffffff"/>
                </a:solidFill>
              </a:uFill>
              <a:latin typeface="Book Antiqua"/>
            </a:endParaRPr>
          </a:p>
          <a:p>
            <a:pPr>
              <a:lnSpc>
                <a:spcPct val="100000"/>
              </a:lnSpc>
              <a:spcBef>
                <a:spcPts val="400"/>
              </a:spcBef>
            </a:pPr>
            <a:endParaRPr b="0" lang="el-GR" sz="2000" spc="-1" strike="noStrike">
              <a:solidFill>
                <a:srgbClr val="ffffff"/>
              </a:solidFill>
              <a:uFill>
                <a:solidFill>
                  <a:srgbClr val="ffffff"/>
                </a:solidFill>
              </a:uFill>
              <a:latin typeface="Book Antiqua"/>
            </a:endParaRPr>
          </a:p>
          <a:p>
            <a:pPr>
              <a:lnSpc>
                <a:spcPct val="100000"/>
              </a:lnSpc>
              <a:spcBef>
                <a:spcPts val="400"/>
              </a:spcBef>
            </a:pPr>
            <a:r>
              <a:rPr b="1" lang="el-GR" sz="2000" spc="-1" strike="noStrike">
                <a:solidFill>
                  <a:srgbClr val="ff0000"/>
                </a:solidFill>
                <a:uFill>
                  <a:solidFill>
                    <a:srgbClr val="ffffff"/>
                  </a:solidFill>
                </a:uFill>
                <a:latin typeface="Arial"/>
              </a:rPr>
              <a:t>δ) </a:t>
            </a:r>
            <a:r>
              <a:rPr b="1" lang="el-GR" sz="2000" spc="-1" strike="noStrike">
                <a:solidFill>
                  <a:srgbClr val="ffffff"/>
                </a:solidFill>
                <a:uFill>
                  <a:solidFill>
                    <a:srgbClr val="ffffff"/>
                  </a:solidFill>
                </a:uFill>
                <a:latin typeface="Arial"/>
              </a:rPr>
              <a:t>ΑΝ ΕΧΕΙ ΑΦΑΙΡΕΘΕΙ ΠΗΝΙΟ ΤΟΥ ΜΕΙΩΤΗΡΑ ΚΑΙ ΔΕΝ ΕΧΕΙ ΠΩΜΑΤΙΣΘΕΙ Η ΑΝΤΙΣΤΟΙΧΗ ΠΑΡΟΧΗ ΛΑΔΙΟΥ, ΠΡΕΠΕΙ Η ΠΙΕΣΗ ΤΟΥ ΛΑΔΙΟΥ Σ' ΟΛΟ ΤΟ ΣΥΓΚΡΟΤΗΜΑ ΤΟΥ ΜΕΙΩΤΗΡΑ ΝΑ ΠΑΡΑΚΟΛΟΥΘΕΙΤΑΙ ΠΡΟΣΕΚΤΙΚΑ. </a:t>
            </a:r>
            <a:endParaRPr b="0" lang="el-GR" sz="2000" spc="-1" strike="noStrike">
              <a:solidFill>
                <a:srgbClr val="ffffff"/>
              </a:solidFill>
              <a:uFill>
                <a:solidFill>
                  <a:srgbClr val="ffffff"/>
                </a:solidFill>
              </a:uFill>
              <a:latin typeface="Book Antiqua"/>
            </a:endParaRPr>
          </a:p>
          <a:p>
            <a:pPr>
              <a:lnSpc>
                <a:spcPct val="100000"/>
              </a:lnSpc>
              <a:spcBef>
                <a:spcPts val="320"/>
              </a:spcBef>
            </a:pPr>
            <a:endParaRPr b="0" lang="el-GR" sz="2000" spc="-1" strike="noStrike">
              <a:solidFill>
                <a:srgbClr val="ffffff"/>
              </a:solidFill>
              <a:uFill>
                <a:solidFill>
                  <a:srgbClr val="ffffff"/>
                </a:solidFill>
              </a:uFill>
              <a:latin typeface="Book Antiqua"/>
            </a:endParaRPr>
          </a:p>
          <a:p>
            <a:pPr>
              <a:lnSpc>
                <a:spcPct val="100000"/>
              </a:lnSpc>
              <a:spcBef>
                <a:spcPts val="400"/>
              </a:spcBef>
            </a:pPr>
            <a:endParaRPr b="0" lang="el-GR" sz="2000" spc="-1" strike="noStrike">
              <a:solidFill>
                <a:srgbClr val="ffffff"/>
              </a:solidFill>
              <a:uFill>
                <a:solidFill>
                  <a:srgbClr val="ffffff"/>
                </a:solidFill>
              </a:uFill>
              <a:latin typeface="Book Antiqua"/>
            </a:endParaRPr>
          </a:p>
        </p:txBody>
      </p:sp>
    </p:spTree>
  </p:cSld>
</p:sld>
</file>

<file path=ppt/slides/slide3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4" name="TextShape 1"/>
          <p:cNvSpPr txBox="1"/>
          <p:nvPr/>
        </p:nvSpPr>
        <p:spPr>
          <a:xfrm>
            <a:off x="214200" y="142920"/>
            <a:ext cx="8715240" cy="785520"/>
          </a:xfrm>
          <a:prstGeom prst="rect">
            <a:avLst/>
          </a:prstGeom>
          <a:solidFill>
            <a:srgbClr val="ffff00"/>
          </a:solidFill>
          <a:ln>
            <a:noFill/>
          </a:ln>
        </p:spPr>
        <p:txBody>
          <a:bodyPr lIns="90000" rIns="90000" tIns="45000" bIns="45000" anchor="ctr"/>
          <a:p>
            <a:pPr algn="ctr">
              <a:lnSpc>
                <a:spcPct val="100000"/>
              </a:lnSpc>
            </a:pPr>
            <a:r>
              <a:rPr b="1" lang="el-GR" sz="2000" spc="-1" strike="noStrike" u="sng">
                <a:solidFill>
                  <a:srgbClr val="e9d596"/>
                </a:solidFill>
                <a:uFill>
                  <a:solidFill>
                    <a:srgbClr val="ffffff"/>
                  </a:solidFill>
                </a:uFill>
                <a:latin typeface="Arial"/>
              </a:rPr>
              <a:t>ΒΛΑΒΕΣ - ΑΝΩΜΑΛΙΕΣ</a:t>
            </a:r>
            <a:br/>
            <a:r>
              <a:rPr b="1" lang="el-GR" sz="2400" spc="-1" strike="noStrike" u="sng">
                <a:solidFill>
                  <a:srgbClr val="e9d596"/>
                </a:solidFill>
                <a:uFill>
                  <a:solidFill>
                    <a:srgbClr val="ffffff"/>
                  </a:solidFill>
                </a:uFill>
                <a:latin typeface="Arial"/>
              </a:rPr>
              <a:t>ΛΕΙΤΟΥΡΓΙΑ ΑΝΑΓΚΗΣ</a:t>
            </a:r>
            <a:endParaRPr b="0" lang="el-GR" sz="2400" spc="-1" strike="noStrike">
              <a:solidFill>
                <a:srgbClr val="ffffff"/>
              </a:solidFill>
              <a:uFill>
                <a:solidFill>
                  <a:srgbClr val="ffffff"/>
                </a:solidFill>
              </a:uFill>
              <a:latin typeface="Book Antiqua"/>
            </a:endParaRPr>
          </a:p>
        </p:txBody>
      </p:sp>
      <p:sp>
        <p:nvSpPr>
          <p:cNvPr id="1105" name="TextShape 2"/>
          <p:cNvSpPr txBox="1"/>
          <p:nvPr/>
        </p:nvSpPr>
        <p:spPr>
          <a:xfrm>
            <a:off x="214200" y="1071720"/>
            <a:ext cx="8715240" cy="5500440"/>
          </a:xfrm>
          <a:prstGeom prst="rect">
            <a:avLst/>
          </a:prstGeom>
          <a:noFill/>
          <a:ln>
            <a:noFill/>
          </a:ln>
        </p:spPr>
        <p:txBody>
          <a:bodyPr lIns="90000" rIns="90000" tIns="45000" bIns="45000">
            <a:normAutofit/>
          </a:bodyPr>
          <a:p>
            <a:pPr>
              <a:lnSpc>
                <a:spcPct val="100000"/>
              </a:lnSpc>
              <a:spcBef>
                <a:spcPts val="360"/>
              </a:spcBef>
            </a:pPr>
            <a:r>
              <a:rPr b="1" lang="el-GR" sz="1800" spc="-1" strike="noStrike">
                <a:solidFill>
                  <a:srgbClr val="ff0000"/>
                </a:solidFill>
                <a:uFill>
                  <a:solidFill>
                    <a:srgbClr val="ffffff"/>
                  </a:solidFill>
                </a:uFill>
                <a:latin typeface="Arial"/>
              </a:rPr>
              <a:t>ε) </a:t>
            </a:r>
            <a:r>
              <a:rPr b="1" lang="el-GR" sz="1800" spc="-1" strike="noStrike">
                <a:solidFill>
                  <a:srgbClr val="ffffff"/>
                </a:solidFill>
                <a:uFill>
                  <a:solidFill>
                    <a:srgbClr val="ffffff"/>
                  </a:solidFill>
                </a:uFill>
                <a:latin typeface="Arial"/>
              </a:rPr>
              <a:t>ΑΝ ΕΧΕΙ ΑΦΑΙΡΕΘΕΙ ΠΗΝΙΟ ΤΟΥ ΜΕΙΩΤΗΡΑ, ΤΟΤΕ ΘΑ ΑΛΛΟΙΩΘΟΥΝ ΤΑ ΔΕΔΟΜΕΝΑ ΤΩΝ ΣΤΡΕΠΤΙΚΩΝ ΡΟΠΩΝ ΚΑΙ ΚΡΑΔΑΣΜΩΝ ΤΟΥ ΣΤΡΟΒΙΛΟΥ, ΤΟΥ ΜΕΙΩΤΗΡΑ ΚΑΙ ΤΗΣ ΑΤΡΑΚΤΟΥ, ΚΑΘΩΣ ΚΑΙ Η ΚΡΙΣΙΜΗ ΤΑΧΥΤΗΤΑ ΤΗΣ ΕΓΚΑΤΑΣΤΑΣΕΩΣ. ΕΤΣΙ Η ΠΡΟΣΟΧΗ ΤΟΥ ΧΕΙΡΙΣΤΗ ΠΡΕΠΕΙ ΝΑ ΕΙΝΑΙ ΜΕΓΑΛΗ ΜΗ ΤΥΧΟΝ ΠΑΡΟΥΣΙΑΣΘΟΥΝ ΚΡΑΔΑΣΜΟΙ ΣΕ ΤΑΧΥΤΗΤΕΣ ΠΟΥ ΠΟΤΕ ΑΛΛΟΤΕ ΔΕΝ ΕΙΧΑΝ ΠΑΡΟΥΣΙΑΣΘΕΙ. </a:t>
            </a:r>
            <a:endParaRPr b="0" lang="el-GR" sz="1800" spc="-1" strike="noStrike">
              <a:solidFill>
                <a:srgbClr val="ffffff"/>
              </a:solidFill>
              <a:uFill>
                <a:solidFill>
                  <a:srgbClr val="ffffff"/>
                </a:solidFill>
              </a:uFill>
              <a:latin typeface="Book Antiqua"/>
            </a:endParaRPr>
          </a:p>
          <a:p>
            <a:pPr>
              <a:lnSpc>
                <a:spcPct val="100000"/>
              </a:lnSpc>
              <a:spcBef>
                <a:spcPts val="360"/>
              </a:spcBef>
            </a:pPr>
            <a:endParaRPr b="0" lang="el-GR" sz="1800" spc="-1" strike="noStrike">
              <a:solidFill>
                <a:srgbClr val="ffffff"/>
              </a:solidFill>
              <a:uFill>
                <a:solidFill>
                  <a:srgbClr val="ffffff"/>
                </a:solidFill>
              </a:uFill>
              <a:latin typeface="Book Antiqua"/>
            </a:endParaRPr>
          </a:p>
          <a:p>
            <a:pPr>
              <a:lnSpc>
                <a:spcPct val="100000"/>
              </a:lnSpc>
              <a:spcBef>
                <a:spcPts val="360"/>
              </a:spcBef>
            </a:pPr>
            <a:r>
              <a:rPr b="1" lang="el-GR" sz="1800" spc="-1" strike="noStrike">
                <a:solidFill>
                  <a:srgbClr val="ff0000"/>
                </a:solidFill>
                <a:uFill>
                  <a:solidFill>
                    <a:srgbClr val="ffffff"/>
                  </a:solidFill>
                </a:uFill>
                <a:latin typeface="Arial"/>
              </a:rPr>
              <a:t>στ) </a:t>
            </a:r>
            <a:r>
              <a:rPr b="1" lang="el-GR" sz="1800" spc="-1" strike="noStrike">
                <a:solidFill>
                  <a:srgbClr val="ffffff"/>
                </a:solidFill>
                <a:uFill>
                  <a:solidFill>
                    <a:srgbClr val="ffffff"/>
                  </a:solidFill>
                </a:uFill>
                <a:latin typeface="Arial"/>
              </a:rPr>
              <a:t>ΑΝ ΕΡΓΑΖΕΤΑΙ ΜΟΝΟ Ο ΣΤΡΟΒΙΛΟΣ Υ.Π. (Ο ΣΤΡΟΒΙΛΟΣ Χ.Π. ΕΧΕΙ ΑΠΟΜΟΝΩΘΕΙ) ΤΟΤΕ ΟΙ ΚΑΤΑΣΚΕΥΑΣΤΕΣ ΠΡΟΒΛΕΠΟΥΝ ΔΙΑΤΑΞΗ ΠΟΥ ΑΠΑΓΟΡΕΥΕΙ ΤΗΝ ΕΝΕΡΓΕΙΑ ΤΟΥ ΠΛΗΡΟΥΣ ΚΕΝΟΥ ΣΤΟ ΤΕΛΕΥΤΑΙΟ ΔΙΑΦΡΑΓΜΑ ΤΟΥ ΣΤΡΟΒΙΛΟΥ, ΠΟΥ ΘΑ ΕΙΧΕ ΩΣ ΑΠΟΤΕΛΕΣΜΑ ΤΗΝ ΥΠΕΡΦΟΡΤΩΣΗ ΤΟΥ. </a:t>
            </a:r>
            <a:endParaRPr b="0" lang="el-GR" sz="1800" spc="-1" strike="noStrike">
              <a:solidFill>
                <a:srgbClr val="ffffff"/>
              </a:solidFill>
              <a:uFill>
                <a:solidFill>
                  <a:srgbClr val="ffffff"/>
                </a:solidFill>
              </a:uFill>
              <a:latin typeface="Book Antiqua"/>
            </a:endParaRPr>
          </a:p>
          <a:p>
            <a:pPr>
              <a:lnSpc>
                <a:spcPct val="100000"/>
              </a:lnSpc>
              <a:spcBef>
                <a:spcPts val="360"/>
              </a:spcBef>
            </a:pPr>
            <a:endParaRPr b="0" lang="el-GR" sz="1800" spc="-1" strike="noStrike">
              <a:solidFill>
                <a:srgbClr val="ffffff"/>
              </a:solidFill>
              <a:uFill>
                <a:solidFill>
                  <a:srgbClr val="ffffff"/>
                </a:solidFill>
              </a:uFill>
              <a:latin typeface="Book Antiqua"/>
            </a:endParaRPr>
          </a:p>
          <a:p>
            <a:pPr>
              <a:lnSpc>
                <a:spcPct val="100000"/>
              </a:lnSpc>
              <a:spcBef>
                <a:spcPts val="360"/>
              </a:spcBef>
            </a:pPr>
            <a:r>
              <a:rPr b="1" lang="el-GR" sz="1800" spc="-1" strike="noStrike">
                <a:solidFill>
                  <a:srgbClr val="ff0000"/>
                </a:solidFill>
                <a:uFill>
                  <a:solidFill>
                    <a:srgbClr val="ffffff"/>
                  </a:solidFill>
                </a:uFill>
                <a:latin typeface="Arial"/>
              </a:rPr>
              <a:t>ζ) </a:t>
            </a:r>
            <a:r>
              <a:rPr b="1" lang="el-GR" sz="1800" spc="-1" strike="noStrike">
                <a:solidFill>
                  <a:srgbClr val="ffffff"/>
                </a:solidFill>
                <a:uFill>
                  <a:solidFill>
                    <a:srgbClr val="ffffff"/>
                  </a:solidFill>
                </a:uFill>
                <a:latin typeface="Arial"/>
              </a:rPr>
              <a:t>ΟΡΙΣΜΕΝΟΙ ΚΑΤΑΣΚΕΥΑΣΤΕΣ, ΕΚΤΟΣ ΑΠΟ ΤΑ ΦΟΡΗΤΑ ΚΟΜΜΑΤΙΑ ΑΤΜΑΓΩΓΩΝ, ΤΙΣ ΤΥΦΛΕΣ ΦΛΑΝΤΖΕΣ ΚΑΙ ΤΟΥΣ ΔΙΣΚΟΥΣ ΠΕΡΙΟΡΙΣΜΟΥ ΡΟΗΣ, ΕΦΟΔΙΑΖΟΥΝ ΤΙΣ ΕΓΚΑΤΑΣΤΑΣΕΙΣ ΚΑΙ ΜΕ ΑΚΡΟΦΥΣΙΑ ΝΕΡΟΥ, ΩΣΤΕ ΝΕΡΟ ΝΑ ΨΕΚΑΖΕΤΑΙ ΣΤΟΝ ΑΤΜΟ ΠΡΙΝ ΑΠΟ ΤΗΝ ΕΙΣΟΔΟ ΤΟΥ ΣΤΟ ΨΥΓΕΙΟ ΚΑΙ ΕΤΣΙ ΤΟ ΤΕΛΕΥΤΑΙΟ ΝΑ ΠΡΟΣΤΑΤΕΥΕΤΑΙ. </a:t>
            </a:r>
            <a:endParaRPr b="0" lang="el-GR" sz="1800" spc="-1" strike="noStrike">
              <a:solidFill>
                <a:srgbClr val="ffffff"/>
              </a:solidFill>
              <a:uFill>
                <a:solidFill>
                  <a:srgbClr val="ffffff"/>
                </a:solidFill>
              </a:uFill>
              <a:latin typeface="Book Antiqua"/>
            </a:endParaRPr>
          </a:p>
          <a:p>
            <a:pPr>
              <a:lnSpc>
                <a:spcPct val="100000"/>
              </a:lnSpc>
              <a:spcBef>
                <a:spcPts val="320"/>
              </a:spcBef>
            </a:pPr>
            <a:endParaRPr b="0" lang="el-GR" sz="1800" spc="-1" strike="noStrike">
              <a:solidFill>
                <a:srgbClr val="ffffff"/>
              </a:solidFill>
              <a:uFill>
                <a:solidFill>
                  <a:srgbClr val="ffffff"/>
                </a:solidFill>
              </a:uFill>
              <a:latin typeface="Book Antiqua"/>
            </a:endParaRPr>
          </a:p>
          <a:p>
            <a:pPr>
              <a:lnSpc>
                <a:spcPct val="100000"/>
              </a:lnSpc>
              <a:spcBef>
                <a:spcPts val="400"/>
              </a:spcBef>
            </a:pPr>
            <a:endParaRPr b="0" lang="el-GR" sz="1800" spc="-1" strike="noStrike">
              <a:solidFill>
                <a:srgbClr val="ffffff"/>
              </a:solidFill>
              <a:uFill>
                <a:solidFill>
                  <a:srgbClr val="ffffff"/>
                </a:solidFill>
              </a:uFill>
              <a:latin typeface="Book Antiqua"/>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Opulent</Template>
  <TotalTime>12060</TotalTime>
  <Application>LibreOffice/5.3.2.2$Windows_x86 LibreOffice_project/6cd4f1ef626f15116896b1d8e1398b56da0d0ee1</Application>
  <Words>23231</Words>
  <Paragraphs>2358</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2011-06-02T10:00:14Z</dcterms:created>
  <dc:creator>Fadi</dc:creator>
  <dc:description/>
  <dc:language>el-GR</dc:language>
  <cp:lastModifiedBy>I-TECH</cp:lastModifiedBy>
  <dcterms:modified xsi:type="dcterms:W3CDTF">2015-05-12T06:01:21Z</dcterms:modified>
  <cp:revision>805</cp:revision>
  <dc:subject/>
  <dc:title>Slide 1</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12.0000</vt:lpwstr>
  </property>
  <property fmtid="{D5CDD505-2E9C-101B-9397-08002B2CF9AE}" pid="3" name="HiddenSlides">
    <vt:i4>0</vt:i4>
  </property>
  <property fmtid="{D5CDD505-2E9C-101B-9397-08002B2CF9AE}" pid="4" name="HyperlinksChanged">
    <vt:bool>0</vt:bool>
  </property>
  <property fmtid="{D5CDD505-2E9C-101B-9397-08002B2CF9AE}" pid="5" name="LinksUpToDate">
    <vt:bool>0</vt:bool>
  </property>
  <property fmtid="{D5CDD505-2E9C-101B-9397-08002B2CF9AE}" pid="6" name="MMClips">
    <vt:i4>0</vt:i4>
  </property>
  <property fmtid="{D5CDD505-2E9C-101B-9397-08002B2CF9AE}" pid="7" name="Notes">
    <vt:i4>309</vt:i4>
  </property>
  <property fmtid="{D5CDD505-2E9C-101B-9397-08002B2CF9AE}" pid="8" name="PresentationFormat">
    <vt:lpwstr>Προβολή στην οθόνη (4:3)</vt:lpwstr>
  </property>
  <property fmtid="{D5CDD505-2E9C-101B-9397-08002B2CF9AE}" pid="9" name="ScaleCrop">
    <vt:bool>0</vt:bool>
  </property>
  <property fmtid="{D5CDD505-2E9C-101B-9397-08002B2CF9AE}" pid="10" name="ShareDoc">
    <vt:bool>0</vt:bool>
  </property>
  <property fmtid="{D5CDD505-2E9C-101B-9397-08002B2CF9AE}" pid="11" name="Slides">
    <vt:i4>312</vt:i4>
  </property>
</Properties>
</file>